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 id="2147483672" r:id="rId3"/>
    <p:sldMasterId id="2147483673" r:id="rId4"/>
  </p:sldMasterIdLst>
  <p:sldIdLst>
    <p:sldId id="256" r:id="rId5"/>
    <p:sldId id="275" r:id="rId6"/>
    <p:sldId id="257" r:id="rId7"/>
    <p:sldId id="258" r:id="rId8"/>
    <p:sldId id="260" r:id="rId9"/>
    <p:sldId id="261" r:id="rId10"/>
    <p:sldId id="264" r:id="rId11"/>
    <p:sldId id="276" r:id="rId12"/>
    <p:sldId id="263" r:id="rId13"/>
    <p:sldId id="265" r:id="rId14"/>
    <p:sldId id="267" r:id="rId15"/>
    <p:sldId id="268" r:id="rId16"/>
    <p:sldId id="278" r:id="rId17"/>
    <p:sldId id="277" r:id="rId18"/>
    <p:sldId id="270" r:id="rId19"/>
    <p:sldId id="273" r:id="rId20"/>
    <p:sldId id="274" r:id="rId21"/>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3B1CC"/>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02" autoAdjust="0"/>
    <p:restoredTop sz="94660"/>
  </p:normalViewPr>
  <p:slideViewPr>
    <p:cSldViewPr snapToGrid="0">
      <p:cViewPr varScale="1">
        <p:scale>
          <a:sx n="110" d="100"/>
          <a:sy n="110" d="100"/>
        </p:scale>
        <p:origin x="81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tandard Slide">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81493"/>
            <a:ext cx="7772400" cy="430619"/>
          </a:xfrm>
        </p:spPr>
        <p:txBody>
          <a:bodyPr anchor="t">
            <a:normAutofit/>
          </a:bodyPr>
          <a:lstStyle>
            <a:lvl1pPr algn="l">
              <a:defRPr sz="2900"/>
            </a:lvl1pPr>
          </a:lstStyle>
          <a:p>
            <a:r>
              <a:rPr lang="en-US" dirty="0"/>
              <a:t>Click to edit Master title style</a:t>
            </a:r>
          </a:p>
        </p:txBody>
      </p:sp>
      <p:sp>
        <p:nvSpPr>
          <p:cNvPr id="3" name="Subtitle 2"/>
          <p:cNvSpPr>
            <a:spLocks noGrp="1"/>
          </p:cNvSpPr>
          <p:nvPr>
            <p:ph type="subTitle" idx="1"/>
          </p:nvPr>
        </p:nvSpPr>
        <p:spPr>
          <a:xfrm>
            <a:off x="685800" y="1504507"/>
            <a:ext cx="7772400" cy="3753293"/>
          </a:xfrm>
        </p:spPr>
        <p:txBody>
          <a:bodyPr>
            <a:normAutofit/>
          </a:bodyPr>
          <a:lstStyle>
            <a:lvl1pPr marL="0" indent="0" algn="l">
              <a:buNone/>
              <a:defRPr sz="19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Date Placeholder 3">
            <a:extLst>
              <a:ext uri="{FF2B5EF4-FFF2-40B4-BE49-F238E27FC236}">
                <a16:creationId xmlns:a16="http://schemas.microsoft.com/office/drawing/2014/main" id="{0E20B70B-69C5-7357-5B26-2EC8B6A17442}"/>
              </a:ext>
            </a:extLst>
          </p:cNvPr>
          <p:cNvSpPr>
            <a:spLocks noGrp="1"/>
          </p:cNvSpPr>
          <p:nvPr>
            <p:ph type="dt" sz="half" idx="2"/>
          </p:nvPr>
        </p:nvSpPr>
        <p:spPr>
          <a:xfrm>
            <a:off x="685800" y="5776876"/>
            <a:ext cx="5708355" cy="365125"/>
          </a:xfrm>
          <a:prstGeom prst="rect">
            <a:avLst/>
          </a:prstGeom>
        </p:spPr>
        <p:txBody>
          <a:bodyPr vert="horz" lIns="91440" tIns="45720" rIns="91440" bIns="45720" rtlCol="0" anchor="ctr"/>
          <a:lstStyle>
            <a:lvl1pPr algn="l">
              <a:defRPr sz="800" i="1">
                <a:solidFill>
                  <a:schemeClr val="tx1">
                    <a:tint val="75000"/>
                  </a:schemeClr>
                </a:solidFill>
              </a:defRPr>
            </a:lvl1pPr>
          </a:lstStyle>
          <a:p>
            <a:r>
              <a:rPr lang="en-US" dirty="0"/>
              <a:t>Footer information</a:t>
            </a:r>
          </a:p>
        </p:txBody>
      </p:sp>
      <p:sp>
        <p:nvSpPr>
          <p:cNvPr id="8" name="Slide Number Placeholder 5">
            <a:extLst>
              <a:ext uri="{FF2B5EF4-FFF2-40B4-BE49-F238E27FC236}">
                <a16:creationId xmlns:a16="http://schemas.microsoft.com/office/drawing/2014/main" id="{4102B9F8-1D4C-3878-4409-64F9CD178D91}"/>
              </a:ext>
            </a:extLst>
          </p:cNvPr>
          <p:cNvSpPr>
            <a:spLocks noGrp="1"/>
          </p:cNvSpPr>
          <p:nvPr>
            <p:ph type="sldNum" sz="quarter" idx="4"/>
          </p:nvPr>
        </p:nvSpPr>
        <p:spPr>
          <a:xfrm>
            <a:off x="6515101" y="5776876"/>
            <a:ext cx="19430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2CA448-0FF9-4908-83A3-BD59E120717C}" type="slidenum">
              <a:rPr lang="en-US" smtClean="0"/>
              <a:t>‹#›</a:t>
            </a:fld>
            <a:endParaRPr lang="en-US" dirty="0"/>
          </a:p>
        </p:txBody>
      </p:sp>
    </p:spTree>
    <p:extLst>
      <p:ext uri="{BB962C8B-B14F-4D97-AF65-F5344CB8AC3E}">
        <p14:creationId xmlns:p14="http://schemas.microsoft.com/office/powerpoint/2010/main" val="2470003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 Slide">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17" name="Title 2">
            <a:extLst>
              <a:ext uri="{FF2B5EF4-FFF2-40B4-BE49-F238E27FC236}">
                <a16:creationId xmlns:a16="http://schemas.microsoft.com/office/drawing/2014/main" id="{7114A609-02C0-D8C2-9089-6A1632DA47AA}"/>
              </a:ext>
            </a:extLst>
          </p:cNvPr>
          <p:cNvSpPr txBox="1">
            <a:spLocks/>
          </p:cNvSpPr>
          <p:nvPr userDrawn="1"/>
        </p:nvSpPr>
        <p:spPr>
          <a:xfrm>
            <a:off x="972588" y="1070707"/>
            <a:ext cx="7772400" cy="117621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900" b="1" dirty="0">
                <a:latin typeface="+mn-lt"/>
              </a:rPr>
              <a:t>FHLBank Tenth District Financial Institution Trends</a:t>
            </a:r>
          </a:p>
        </p:txBody>
      </p:sp>
      <p:sp>
        <p:nvSpPr>
          <p:cNvPr id="18" name="Text Placeholder 3">
            <a:extLst>
              <a:ext uri="{FF2B5EF4-FFF2-40B4-BE49-F238E27FC236}">
                <a16:creationId xmlns:a16="http://schemas.microsoft.com/office/drawing/2014/main" id="{ABDC5CAC-56D3-CA28-5137-A58E079A015D}"/>
              </a:ext>
            </a:extLst>
          </p:cNvPr>
          <p:cNvSpPr txBox="1">
            <a:spLocks/>
          </p:cNvSpPr>
          <p:nvPr userDrawn="1"/>
        </p:nvSpPr>
        <p:spPr>
          <a:xfrm>
            <a:off x="972588" y="2231925"/>
            <a:ext cx="7772400" cy="8632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i="1" dirty="0">
                <a:solidFill>
                  <a:srgbClr val="93B1CC"/>
                </a:solidFill>
              </a:rPr>
              <a:t>Quarterly Analysis for Member Banks and Credit Unions </a:t>
            </a:r>
          </a:p>
        </p:txBody>
      </p:sp>
      <p:pic>
        <p:nvPicPr>
          <p:cNvPr id="19" name="Picture 18" descr="A person with long hair&#10;&#10;Description automatically generated with low confidence">
            <a:extLst>
              <a:ext uri="{FF2B5EF4-FFF2-40B4-BE49-F238E27FC236}">
                <a16:creationId xmlns:a16="http://schemas.microsoft.com/office/drawing/2014/main" id="{708F339A-3D85-C702-41DF-43DEEE2DD491}"/>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b="12637"/>
          <a:stretch/>
        </p:blipFill>
        <p:spPr>
          <a:xfrm>
            <a:off x="1105605" y="3179622"/>
            <a:ext cx="1225031" cy="16033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F41C5D17-E958-F21C-2235-5F84A87D843D}"/>
              </a:ext>
            </a:extLst>
          </p:cNvPr>
          <p:cNvSpPr txBox="1"/>
          <p:nvPr userDrawn="1"/>
        </p:nvSpPr>
        <p:spPr>
          <a:xfrm>
            <a:off x="2469661" y="4367516"/>
            <a:ext cx="4208584" cy="830997"/>
          </a:xfrm>
          <a:prstGeom prst="rect">
            <a:avLst/>
          </a:prstGeom>
          <a:noFill/>
        </p:spPr>
        <p:txBody>
          <a:bodyPr wrap="square" rtlCol="0">
            <a:spAutoFit/>
          </a:bodyPr>
          <a:lstStyle/>
          <a:p>
            <a:pPr marL="0" indent="0">
              <a:buNone/>
            </a:pPr>
            <a:r>
              <a:rPr lang="en-US" sz="1900" b="1" dirty="0"/>
              <a:t>Prepared by Leslie Mondesir</a:t>
            </a:r>
          </a:p>
          <a:p>
            <a:pPr marL="0" indent="0">
              <a:spcBef>
                <a:spcPts val="0"/>
              </a:spcBef>
              <a:buNone/>
            </a:pPr>
            <a:r>
              <a:rPr lang="en-US" sz="1100" i="1" dirty="0"/>
              <a:t>AVP, Marketing &amp; Member Solutions Manager</a:t>
            </a:r>
          </a:p>
          <a:p>
            <a:endParaRPr lang="en-US" dirty="0"/>
          </a:p>
        </p:txBody>
      </p:sp>
    </p:spTree>
    <p:extLst>
      <p:ext uri="{BB962C8B-B14F-4D97-AF65-F5344CB8AC3E}">
        <p14:creationId xmlns:p14="http://schemas.microsoft.com/office/powerpoint/2010/main" val="3490174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nk Divider">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F266732F-D0B7-8258-16C2-37ACB12D03A0}"/>
              </a:ext>
            </a:extLst>
          </p:cNvPr>
          <p:cNvSpPr txBox="1">
            <a:spLocks/>
          </p:cNvSpPr>
          <p:nvPr userDrawn="1"/>
        </p:nvSpPr>
        <p:spPr>
          <a:xfrm>
            <a:off x="861646" y="2798368"/>
            <a:ext cx="7772400" cy="7107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900" b="1" dirty="0">
                <a:latin typeface="+mn-lt"/>
              </a:rPr>
              <a:t>Q4 2023 Bank Member Trends</a:t>
            </a:r>
            <a:endParaRPr lang="en-US" sz="3900" b="1" dirty="0">
              <a:solidFill>
                <a:schemeClr val="accent2"/>
              </a:solidFill>
              <a:latin typeface="+mn-lt"/>
            </a:endParaRPr>
          </a:p>
        </p:txBody>
      </p:sp>
      <p:sp>
        <p:nvSpPr>
          <p:cNvPr id="14" name="Title 1">
            <a:extLst>
              <a:ext uri="{FF2B5EF4-FFF2-40B4-BE49-F238E27FC236}">
                <a16:creationId xmlns:a16="http://schemas.microsoft.com/office/drawing/2014/main" id="{6ACDDB42-79CB-431B-0F35-33C7FF15D789}"/>
              </a:ext>
            </a:extLst>
          </p:cNvPr>
          <p:cNvSpPr txBox="1">
            <a:spLocks/>
          </p:cNvSpPr>
          <p:nvPr userDrawn="1"/>
        </p:nvSpPr>
        <p:spPr>
          <a:xfrm>
            <a:off x="861646" y="3267291"/>
            <a:ext cx="7772400" cy="7107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i="1" dirty="0">
                <a:solidFill>
                  <a:schemeClr val="bg1"/>
                </a:solidFill>
                <a:latin typeface="+mn-lt"/>
              </a:rPr>
              <a:t>Graphs and Charts</a:t>
            </a:r>
          </a:p>
        </p:txBody>
      </p:sp>
    </p:spTree>
    <p:extLst>
      <p:ext uri="{BB962C8B-B14F-4D97-AF65-F5344CB8AC3E}">
        <p14:creationId xmlns:p14="http://schemas.microsoft.com/office/powerpoint/2010/main" val="260539493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 Divider">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F4719-954B-506C-18A5-E6353A7A3B97}"/>
              </a:ext>
            </a:extLst>
          </p:cNvPr>
          <p:cNvSpPr txBox="1">
            <a:spLocks/>
          </p:cNvSpPr>
          <p:nvPr userDrawn="1"/>
        </p:nvSpPr>
        <p:spPr>
          <a:xfrm>
            <a:off x="861646" y="2798368"/>
            <a:ext cx="7772400" cy="7107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900" b="1" dirty="0">
                <a:latin typeface="+mn-lt"/>
              </a:rPr>
              <a:t>Q4 2023 Credit Union Trends</a:t>
            </a:r>
            <a:endParaRPr lang="en-US" sz="3900" b="1" dirty="0">
              <a:solidFill>
                <a:schemeClr val="accent2"/>
              </a:solidFill>
              <a:latin typeface="+mn-lt"/>
            </a:endParaRPr>
          </a:p>
        </p:txBody>
      </p:sp>
      <p:sp>
        <p:nvSpPr>
          <p:cNvPr id="3" name="Title 1">
            <a:extLst>
              <a:ext uri="{FF2B5EF4-FFF2-40B4-BE49-F238E27FC236}">
                <a16:creationId xmlns:a16="http://schemas.microsoft.com/office/drawing/2014/main" id="{F9391E56-9ED3-0A53-4C6F-B4E3BED7BBB3}"/>
              </a:ext>
            </a:extLst>
          </p:cNvPr>
          <p:cNvSpPr txBox="1">
            <a:spLocks/>
          </p:cNvSpPr>
          <p:nvPr userDrawn="1"/>
        </p:nvSpPr>
        <p:spPr>
          <a:xfrm>
            <a:off x="861646" y="3267291"/>
            <a:ext cx="7772400" cy="7107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i="1" dirty="0">
                <a:solidFill>
                  <a:schemeClr val="bg1"/>
                </a:solidFill>
                <a:latin typeface="+mn-lt"/>
              </a:rPr>
              <a:t>Graphs and Charts</a:t>
            </a:r>
          </a:p>
        </p:txBody>
      </p:sp>
    </p:spTree>
    <p:extLst>
      <p:ext uri="{BB962C8B-B14F-4D97-AF65-F5344CB8AC3E}">
        <p14:creationId xmlns:p14="http://schemas.microsoft.com/office/powerpoint/2010/main" val="184856341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E5021E22-D7B7-BB01-AD34-91AC2D71D406}"/>
              </a:ext>
            </a:extLst>
          </p:cNvPr>
          <p:cNvSpPr>
            <a:spLocks noGrp="1"/>
          </p:cNvSpPr>
          <p:nvPr>
            <p:ph sz="half" idx="1"/>
          </p:nvPr>
        </p:nvSpPr>
        <p:spPr>
          <a:xfrm>
            <a:off x="685800" y="1504508"/>
            <a:ext cx="3829050" cy="4141380"/>
          </a:xfrm>
        </p:spPr>
        <p:txBody>
          <a:bodyPr/>
          <a:lstStyle>
            <a:lvl1pPr>
              <a:defRPr sz="190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3">
            <a:extLst>
              <a:ext uri="{FF2B5EF4-FFF2-40B4-BE49-F238E27FC236}">
                <a16:creationId xmlns:a16="http://schemas.microsoft.com/office/drawing/2014/main" id="{9CDAC362-B6B5-2195-1DF4-BD975F5BAD49}"/>
              </a:ext>
            </a:extLst>
          </p:cNvPr>
          <p:cNvSpPr>
            <a:spLocks noGrp="1"/>
          </p:cNvSpPr>
          <p:nvPr>
            <p:ph sz="half" idx="2"/>
          </p:nvPr>
        </p:nvSpPr>
        <p:spPr>
          <a:xfrm>
            <a:off x="4629150" y="1504506"/>
            <a:ext cx="3829050" cy="414138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itle 1">
            <a:extLst>
              <a:ext uri="{FF2B5EF4-FFF2-40B4-BE49-F238E27FC236}">
                <a16:creationId xmlns:a16="http://schemas.microsoft.com/office/drawing/2014/main" id="{E71EED0C-C529-6BCF-5DA2-0BF737330C2D}"/>
              </a:ext>
            </a:extLst>
          </p:cNvPr>
          <p:cNvSpPr>
            <a:spLocks noGrp="1"/>
          </p:cNvSpPr>
          <p:nvPr>
            <p:ph type="ctrTitle"/>
          </p:nvPr>
        </p:nvSpPr>
        <p:spPr>
          <a:xfrm>
            <a:off x="685800" y="781493"/>
            <a:ext cx="7772400" cy="430619"/>
          </a:xfrm>
        </p:spPr>
        <p:txBody>
          <a:bodyPr anchor="t">
            <a:normAutofit/>
          </a:bodyPr>
          <a:lstStyle>
            <a:lvl1pPr algn="l">
              <a:defRPr sz="2900"/>
            </a:lvl1pPr>
          </a:lstStyle>
          <a:p>
            <a:r>
              <a:rPr lang="en-US" dirty="0"/>
              <a:t>Click to edit Master title style</a:t>
            </a:r>
          </a:p>
        </p:txBody>
      </p:sp>
      <p:sp>
        <p:nvSpPr>
          <p:cNvPr id="15" name="Date Placeholder 3">
            <a:extLst>
              <a:ext uri="{FF2B5EF4-FFF2-40B4-BE49-F238E27FC236}">
                <a16:creationId xmlns:a16="http://schemas.microsoft.com/office/drawing/2014/main" id="{454ED9AF-878C-68E8-23E8-0CA003167AA0}"/>
              </a:ext>
            </a:extLst>
          </p:cNvPr>
          <p:cNvSpPr>
            <a:spLocks noGrp="1"/>
          </p:cNvSpPr>
          <p:nvPr>
            <p:ph type="dt" sz="half" idx="10"/>
          </p:nvPr>
        </p:nvSpPr>
        <p:spPr>
          <a:xfrm>
            <a:off x="685800" y="5776876"/>
            <a:ext cx="5708355" cy="365125"/>
          </a:xfrm>
          <a:prstGeom prst="rect">
            <a:avLst/>
          </a:prstGeom>
        </p:spPr>
        <p:txBody>
          <a:bodyPr vert="horz" lIns="91440" tIns="45720" rIns="91440" bIns="45720" rtlCol="0" anchor="ctr"/>
          <a:lstStyle>
            <a:lvl1pPr algn="l">
              <a:defRPr sz="800" i="1">
                <a:solidFill>
                  <a:schemeClr val="tx1">
                    <a:tint val="75000"/>
                  </a:schemeClr>
                </a:solidFill>
              </a:defRPr>
            </a:lvl1pPr>
          </a:lstStyle>
          <a:p>
            <a:r>
              <a:rPr lang="en-US" dirty="0"/>
              <a:t>Footer information</a:t>
            </a:r>
          </a:p>
        </p:txBody>
      </p:sp>
      <p:sp>
        <p:nvSpPr>
          <p:cNvPr id="16" name="Slide Number Placeholder 5">
            <a:extLst>
              <a:ext uri="{FF2B5EF4-FFF2-40B4-BE49-F238E27FC236}">
                <a16:creationId xmlns:a16="http://schemas.microsoft.com/office/drawing/2014/main" id="{B0DE2CEB-A706-F98C-E6A7-82BBE23D1102}"/>
              </a:ext>
            </a:extLst>
          </p:cNvPr>
          <p:cNvSpPr>
            <a:spLocks noGrp="1"/>
          </p:cNvSpPr>
          <p:nvPr>
            <p:ph type="sldNum" sz="quarter" idx="4"/>
          </p:nvPr>
        </p:nvSpPr>
        <p:spPr>
          <a:xfrm>
            <a:off x="6515101" y="5776876"/>
            <a:ext cx="19430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2CA448-0FF9-4908-83A3-BD59E120717C}" type="slidenum">
              <a:rPr lang="en-US" smtClean="0"/>
              <a:t>‹#›</a:t>
            </a:fld>
            <a:endParaRPr lang="en-US" dirty="0"/>
          </a:p>
        </p:txBody>
      </p:sp>
    </p:spTree>
    <p:extLst>
      <p:ext uri="{BB962C8B-B14F-4D97-AF65-F5344CB8AC3E}">
        <p14:creationId xmlns:p14="http://schemas.microsoft.com/office/powerpoint/2010/main" val="1302236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799" y="668337"/>
            <a:ext cx="7829550" cy="623519"/>
          </a:xfrm>
        </p:spPr>
        <p:txBody>
          <a:bodyPr/>
          <a:lstStyle/>
          <a:p>
            <a:r>
              <a:rPr lang="en-US" dirty="0"/>
              <a:t>Click to edit Master title style</a:t>
            </a:r>
          </a:p>
        </p:txBody>
      </p:sp>
      <p:sp>
        <p:nvSpPr>
          <p:cNvPr id="3" name="Text Placeholder 2"/>
          <p:cNvSpPr>
            <a:spLocks noGrp="1"/>
          </p:cNvSpPr>
          <p:nvPr>
            <p:ph type="body" idx="1"/>
          </p:nvPr>
        </p:nvSpPr>
        <p:spPr>
          <a:xfrm>
            <a:off x="685800" y="1675847"/>
            <a:ext cx="3812382" cy="823912"/>
          </a:xfrm>
        </p:spPr>
        <p:txBody>
          <a:bodyPr anchor="b">
            <a:normAutofit/>
          </a:bodyPr>
          <a:lstStyle>
            <a:lvl1pPr marL="0" indent="0">
              <a:buNone/>
              <a:defRPr sz="2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0" y="2551814"/>
            <a:ext cx="3812382" cy="306749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29150" y="1675847"/>
            <a:ext cx="3886199" cy="823912"/>
          </a:xfrm>
        </p:spPr>
        <p:txBody>
          <a:bodyPr anchor="b">
            <a:normAutofit/>
          </a:bodyPr>
          <a:lstStyle>
            <a:lvl1pPr marL="0" indent="0">
              <a:buNone/>
              <a:defRPr sz="2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1" y="2551813"/>
            <a:ext cx="3886200" cy="306749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Date Placeholder 3">
            <a:extLst>
              <a:ext uri="{FF2B5EF4-FFF2-40B4-BE49-F238E27FC236}">
                <a16:creationId xmlns:a16="http://schemas.microsoft.com/office/drawing/2014/main" id="{E8023B98-CAE2-1EFA-2734-D309DF2E6FF4}"/>
              </a:ext>
            </a:extLst>
          </p:cNvPr>
          <p:cNvSpPr>
            <a:spLocks noGrp="1"/>
          </p:cNvSpPr>
          <p:nvPr>
            <p:ph type="dt" sz="half" idx="10"/>
          </p:nvPr>
        </p:nvSpPr>
        <p:spPr>
          <a:xfrm>
            <a:off x="685800" y="5776876"/>
            <a:ext cx="5708355" cy="365125"/>
          </a:xfrm>
          <a:prstGeom prst="rect">
            <a:avLst/>
          </a:prstGeom>
        </p:spPr>
        <p:txBody>
          <a:bodyPr vert="horz" lIns="91440" tIns="45720" rIns="91440" bIns="45720" rtlCol="0" anchor="ctr"/>
          <a:lstStyle>
            <a:lvl1pPr algn="l">
              <a:defRPr sz="800" i="1">
                <a:solidFill>
                  <a:schemeClr val="tx1">
                    <a:tint val="75000"/>
                  </a:schemeClr>
                </a:solidFill>
              </a:defRPr>
            </a:lvl1pPr>
          </a:lstStyle>
          <a:p>
            <a:r>
              <a:rPr lang="en-US" dirty="0"/>
              <a:t>Footer information</a:t>
            </a:r>
          </a:p>
        </p:txBody>
      </p:sp>
      <p:sp>
        <p:nvSpPr>
          <p:cNvPr id="18" name="Slide Number Placeholder 5">
            <a:extLst>
              <a:ext uri="{FF2B5EF4-FFF2-40B4-BE49-F238E27FC236}">
                <a16:creationId xmlns:a16="http://schemas.microsoft.com/office/drawing/2014/main" id="{4580ED5C-E4D5-E1DD-5131-1B3A5DA8072E}"/>
              </a:ext>
            </a:extLst>
          </p:cNvPr>
          <p:cNvSpPr>
            <a:spLocks noGrp="1"/>
          </p:cNvSpPr>
          <p:nvPr>
            <p:ph type="sldNum" sz="quarter" idx="11"/>
          </p:nvPr>
        </p:nvSpPr>
        <p:spPr>
          <a:xfrm>
            <a:off x="6515101" y="5776876"/>
            <a:ext cx="19430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2CA448-0FF9-4908-83A3-BD59E120717C}" type="slidenum">
              <a:rPr lang="en-US" smtClean="0"/>
              <a:t>‹#›</a:t>
            </a:fld>
            <a:endParaRPr lang="en-US" dirty="0"/>
          </a:p>
        </p:txBody>
      </p:sp>
    </p:spTree>
    <p:extLst>
      <p:ext uri="{BB962C8B-B14F-4D97-AF65-F5344CB8AC3E}">
        <p14:creationId xmlns:p14="http://schemas.microsoft.com/office/powerpoint/2010/main" val="2701740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5314FC-AD18-A755-F799-56DB535761BC}"/>
              </a:ext>
            </a:extLst>
          </p:cNvPr>
          <p:cNvSpPr>
            <a:spLocks noGrp="1"/>
          </p:cNvSpPr>
          <p:nvPr>
            <p:ph type="dt" sz="half" idx="2"/>
          </p:nvPr>
        </p:nvSpPr>
        <p:spPr>
          <a:xfrm>
            <a:off x="685800" y="5776876"/>
            <a:ext cx="5708355" cy="365125"/>
          </a:xfrm>
          <a:prstGeom prst="rect">
            <a:avLst/>
          </a:prstGeom>
        </p:spPr>
        <p:txBody>
          <a:bodyPr vert="horz" lIns="91440" tIns="45720" rIns="91440" bIns="45720" rtlCol="0" anchor="ctr"/>
          <a:lstStyle>
            <a:lvl1pPr algn="l">
              <a:defRPr sz="800" i="1">
                <a:solidFill>
                  <a:schemeClr val="tx1">
                    <a:tint val="75000"/>
                  </a:schemeClr>
                </a:solidFill>
              </a:defRPr>
            </a:lvl1pPr>
          </a:lstStyle>
          <a:p>
            <a:r>
              <a:rPr lang="en-US" dirty="0"/>
              <a:t>Footer information</a:t>
            </a:r>
          </a:p>
        </p:txBody>
      </p:sp>
      <p:sp>
        <p:nvSpPr>
          <p:cNvPr id="9" name="Slide Number Placeholder 5">
            <a:extLst>
              <a:ext uri="{FF2B5EF4-FFF2-40B4-BE49-F238E27FC236}">
                <a16:creationId xmlns:a16="http://schemas.microsoft.com/office/drawing/2014/main" id="{5AD80073-B625-A3CF-A49F-F6AAEA8D592A}"/>
              </a:ext>
            </a:extLst>
          </p:cNvPr>
          <p:cNvSpPr>
            <a:spLocks noGrp="1"/>
          </p:cNvSpPr>
          <p:nvPr>
            <p:ph type="sldNum" sz="quarter" idx="4"/>
          </p:nvPr>
        </p:nvSpPr>
        <p:spPr>
          <a:xfrm>
            <a:off x="6515101" y="5776876"/>
            <a:ext cx="19430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2CA448-0FF9-4908-83A3-BD59E120717C}" type="slidenum">
              <a:rPr lang="en-US" smtClean="0"/>
              <a:t>‹#›</a:t>
            </a:fld>
            <a:endParaRPr lang="en-US" dirty="0"/>
          </a:p>
        </p:txBody>
      </p:sp>
    </p:spTree>
    <p:extLst>
      <p:ext uri="{BB962C8B-B14F-4D97-AF65-F5344CB8AC3E}">
        <p14:creationId xmlns:p14="http://schemas.microsoft.com/office/powerpoint/2010/main" val="13144380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7" name="Date Placeholder 3">
            <a:extLst>
              <a:ext uri="{FF2B5EF4-FFF2-40B4-BE49-F238E27FC236}">
                <a16:creationId xmlns:a16="http://schemas.microsoft.com/office/drawing/2014/main" id="{77B00AD6-BABC-05C0-F627-63FE158763CE}"/>
              </a:ext>
            </a:extLst>
          </p:cNvPr>
          <p:cNvSpPr>
            <a:spLocks noGrp="1"/>
          </p:cNvSpPr>
          <p:nvPr>
            <p:ph type="dt" sz="half" idx="2"/>
          </p:nvPr>
        </p:nvSpPr>
        <p:spPr>
          <a:xfrm>
            <a:off x="685800" y="5776876"/>
            <a:ext cx="5708355" cy="365125"/>
          </a:xfrm>
          <a:prstGeom prst="rect">
            <a:avLst/>
          </a:prstGeom>
        </p:spPr>
        <p:txBody>
          <a:bodyPr vert="horz" lIns="91440" tIns="45720" rIns="91440" bIns="45720" rtlCol="0" anchor="ctr"/>
          <a:lstStyle>
            <a:lvl1pPr algn="l">
              <a:defRPr sz="800" i="1">
                <a:solidFill>
                  <a:schemeClr val="tx1">
                    <a:tint val="75000"/>
                  </a:schemeClr>
                </a:solidFill>
              </a:defRPr>
            </a:lvl1pPr>
          </a:lstStyle>
          <a:p>
            <a:r>
              <a:rPr lang="en-US" dirty="0"/>
              <a:t>Footer information</a:t>
            </a:r>
          </a:p>
        </p:txBody>
      </p:sp>
      <p:sp>
        <p:nvSpPr>
          <p:cNvPr id="8" name="Slide Number Placeholder 5">
            <a:extLst>
              <a:ext uri="{FF2B5EF4-FFF2-40B4-BE49-F238E27FC236}">
                <a16:creationId xmlns:a16="http://schemas.microsoft.com/office/drawing/2014/main" id="{0B3796A6-357D-9ECF-F995-BE014A3BC60A}"/>
              </a:ext>
            </a:extLst>
          </p:cNvPr>
          <p:cNvSpPr>
            <a:spLocks noGrp="1"/>
          </p:cNvSpPr>
          <p:nvPr>
            <p:ph type="sldNum" sz="quarter" idx="4"/>
          </p:nvPr>
        </p:nvSpPr>
        <p:spPr>
          <a:xfrm>
            <a:off x="6515101" y="5776876"/>
            <a:ext cx="19430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2CA448-0FF9-4908-83A3-BD59E120717C}" type="slidenum">
              <a:rPr lang="en-US" smtClean="0"/>
              <a:t>‹#›</a:t>
            </a:fld>
            <a:endParaRPr lang="en-US" dirty="0"/>
          </a:p>
        </p:txBody>
      </p:sp>
    </p:spTree>
    <p:extLst>
      <p:ext uri="{BB962C8B-B14F-4D97-AF65-F5344CB8AC3E}">
        <p14:creationId xmlns:p14="http://schemas.microsoft.com/office/powerpoint/2010/main" val="311211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799" y="457200"/>
            <a:ext cx="2893220" cy="1600200"/>
          </a:xfrm>
        </p:spPr>
        <p:txBody>
          <a:bodyPr anchor="b">
            <a:normAutofit/>
          </a:bodyPr>
          <a:lstStyle>
            <a:lvl1pPr>
              <a:defRPr sz="2900"/>
            </a:lvl1pPr>
          </a:lstStyle>
          <a:p>
            <a:r>
              <a:rPr lang="en-US" dirty="0"/>
              <a:t>Click to edit Master title style</a:t>
            </a:r>
          </a:p>
        </p:txBody>
      </p:sp>
      <p:sp>
        <p:nvSpPr>
          <p:cNvPr id="3" name="Content Placeholder 2"/>
          <p:cNvSpPr>
            <a:spLocks noGrp="1"/>
          </p:cNvSpPr>
          <p:nvPr>
            <p:ph idx="1"/>
          </p:nvPr>
        </p:nvSpPr>
        <p:spPr>
          <a:xfrm>
            <a:off x="3887391" y="987427"/>
            <a:ext cx="4629150" cy="4647830"/>
          </a:xfrm>
        </p:spPr>
        <p:txBody>
          <a:bodyPr/>
          <a:lstStyle>
            <a:lvl1pPr>
              <a:defRPr sz="2900"/>
            </a:lvl1pPr>
            <a:lvl2pPr>
              <a:defRPr sz="1500"/>
            </a:lvl2pPr>
            <a:lvl3pPr>
              <a:defRPr sz="1500"/>
            </a:lvl3pPr>
            <a:lvl4pPr>
              <a:defRPr sz="1500"/>
            </a:lvl4pPr>
            <a:lvl5pPr>
              <a:defRPr sz="11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5799" y="2057400"/>
            <a:ext cx="2893219" cy="3577856"/>
          </a:xfrm>
        </p:spPr>
        <p:txBody>
          <a:bodyPr>
            <a:normAutofit/>
          </a:bodyPr>
          <a:lstStyle>
            <a:lvl1pPr marL="0" indent="0">
              <a:buNone/>
              <a:defRPr sz="19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10" name="Date Placeholder 3">
            <a:extLst>
              <a:ext uri="{FF2B5EF4-FFF2-40B4-BE49-F238E27FC236}">
                <a16:creationId xmlns:a16="http://schemas.microsoft.com/office/drawing/2014/main" id="{1BEC321A-68CE-35AA-A04D-9376E19A16B8}"/>
              </a:ext>
            </a:extLst>
          </p:cNvPr>
          <p:cNvSpPr>
            <a:spLocks noGrp="1"/>
          </p:cNvSpPr>
          <p:nvPr>
            <p:ph type="dt" sz="half" idx="10"/>
          </p:nvPr>
        </p:nvSpPr>
        <p:spPr>
          <a:xfrm>
            <a:off x="685800" y="5776876"/>
            <a:ext cx="5708355" cy="365125"/>
          </a:xfrm>
          <a:prstGeom prst="rect">
            <a:avLst/>
          </a:prstGeom>
        </p:spPr>
        <p:txBody>
          <a:bodyPr vert="horz" lIns="91440" tIns="45720" rIns="91440" bIns="45720" rtlCol="0" anchor="ctr"/>
          <a:lstStyle>
            <a:lvl1pPr algn="l">
              <a:defRPr sz="800" i="1">
                <a:solidFill>
                  <a:schemeClr val="tx1">
                    <a:tint val="75000"/>
                  </a:schemeClr>
                </a:solidFill>
              </a:defRPr>
            </a:lvl1pPr>
          </a:lstStyle>
          <a:p>
            <a:r>
              <a:rPr lang="en-US" dirty="0"/>
              <a:t>Footer information</a:t>
            </a:r>
          </a:p>
        </p:txBody>
      </p:sp>
      <p:sp>
        <p:nvSpPr>
          <p:cNvPr id="11" name="Slide Number Placeholder 5">
            <a:extLst>
              <a:ext uri="{FF2B5EF4-FFF2-40B4-BE49-F238E27FC236}">
                <a16:creationId xmlns:a16="http://schemas.microsoft.com/office/drawing/2014/main" id="{3BE189BC-A32A-B33F-D956-53BCC6D58305}"/>
              </a:ext>
            </a:extLst>
          </p:cNvPr>
          <p:cNvSpPr>
            <a:spLocks noGrp="1"/>
          </p:cNvSpPr>
          <p:nvPr>
            <p:ph type="sldNum" sz="quarter" idx="4"/>
          </p:nvPr>
        </p:nvSpPr>
        <p:spPr>
          <a:xfrm>
            <a:off x="6515101" y="5776876"/>
            <a:ext cx="19430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2CA448-0FF9-4908-83A3-BD59E120717C}" type="slidenum">
              <a:rPr lang="en-US" smtClean="0"/>
              <a:t>‹#›</a:t>
            </a:fld>
            <a:endParaRPr lang="en-US" dirty="0"/>
          </a:p>
        </p:txBody>
      </p:sp>
    </p:spTree>
    <p:extLst>
      <p:ext uri="{BB962C8B-B14F-4D97-AF65-F5344CB8AC3E}">
        <p14:creationId xmlns:p14="http://schemas.microsoft.com/office/powerpoint/2010/main" val="2328866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799" y="457200"/>
            <a:ext cx="2893220" cy="1600200"/>
          </a:xfrm>
        </p:spPr>
        <p:txBody>
          <a:bodyPr anchor="b">
            <a:normAutofit/>
          </a:bodyPr>
          <a:lstStyle>
            <a:lvl1pPr>
              <a:defRPr sz="2900"/>
            </a:lvl1pPr>
          </a:lstStyle>
          <a:p>
            <a:r>
              <a:rPr lang="en-US" dirty="0"/>
              <a:t>Click to edit Master title style</a:t>
            </a:r>
          </a:p>
        </p:txBody>
      </p:sp>
      <p:sp>
        <p:nvSpPr>
          <p:cNvPr id="3" name="Picture Placeholder 2"/>
          <p:cNvSpPr>
            <a:spLocks noGrp="1" noChangeAspect="1"/>
          </p:cNvSpPr>
          <p:nvPr>
            <p:ph type="pic" idx="1"/>
          </p:nvPr>
        </p:nvSpPr>
        <p:spPr>
          <a:xfrm>
            <a:off x="3887391" y="987427"/>
            <a:ext cx="4629150" cy="4653146"/>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5799" y="2057400"/>
            <a:ext cx="2893219" cy="3583172"/>
          </a:xfrm>
        </p:spPr>
        <p:txBody>
          <a:bodyPr>
            <a:normAutofit/>
          </a:bodyPr>
          <a:lstStyle>
            <a:lvl1pPr marL="0" indent="0">
              <a:buNone/>
              <a:defRPr sz="19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10" name="Date Placeholder 3">
            <a:extLst>
              <a:ext uri="{FF2B5EF4-FFF2-40B4-BE49-F238E27FC236}">
                <a16:creationId xmlns:a16="http://schemas.microsoft.com/office/drawing/2014/main" id="{ADE20433-73C7-C009-DF0D-791229421E71}"/>
              </a:ext>
            </a:extLst>
          </p:cNvPr>
          <p:cNvSpPr>
            <a:spLocks noGrp="1"/>
          </p:cNvSpPr>
          <p:nvPr>
            <p:ph type="dt" sz="half" idx="10"/>
          </p:nvPr>
        </p:nvSpPr>
        <p:spPr>
          <a:xfrm>
            <a:off x="685800" y="5776876"/>
            <a:ext cx="5708355" cy="365125"/>
          </a:xfrm>
          <a:prstGeom prst="rect">
            <a:avLst/>
          </a:prstGeom>
        </p:spPr>
        <p:txBody>
          <a:bodyPr vert="horz" lIns="91440" tIns="45720" rIns="91440" bIns="45720" rtlCol="0" anchor="ctr"/>
          <a:lstStyle>
            <a:lvl1pPr algn="l">
              <a:defRPr sz="800" i="1">
                <a:solidFill>
                  <a:schemeClr val="tx1">
                    <a:tint val="75000"/>
                  </a:schemeClr>
                </a:solidFill>
              </a:defRPr>
            </a:lvl1pPr>
          </a:lstStyle>
          <a:p>
            <a:r>
              <a:rPr lang="en-US" dirty="0"/>
              <a:t>Footer information</a:t>
            </a:r>
          </a:p>
        </p:txBody>
      </p:sp>
      <p:sp>
        <p:nvSpPr>
          <p:cNvPr id="11" name="Slide Number Placeholder 5">
            <a:extLst>
              <a:ext uri="{FF2B5EF4-FFF2-40B4-BE49-F238E27FC236}">
                <a16:creationId xmlns:a16="http://schemas.microsoft.com/office/drawing/2014/main" id="{01C64101-722A-C317-AC4D-7A6EFB6E3D42}"/>
              </a:ext>
            </a:extLst>
          </p:cNvPr>
          <p:cNvSpPr>
            <a:spLocks noGrp="1"/>
          </p:cNvSpPr>
          <p:nvPr>
            <p:ph type="sldNum" sz="quarter" idx="4"/>
          </p:nvPr>
        </p:nvSpPr>
        <p:spPr>
          <a:xfrm>
            <a:off x="6515101" y="5776876"/>
            <a:ext cx="19430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2CA448-0FF9-4908-83A3-BD59E120717C}" type="slidenum">
              <a:rPr lang="en-US" smtClean="0"/>
              <a:t>‹#›</a:t>
            </a:fld>
            <a:endParaRPr lang="en-US" dirty="0"/>
          </a:p>
        </p:txBody>
      </p:sp>
    </p:spTree>
    <p:extLst>
      <p:ext uri="{BB962C8B-B14F-4D97-AF65-F5344CB8AC3E}">
        <p14:creationId xmlns:p14="http://schemas.microsoft.com/office/powerpoint/2010/main" val="567640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798" y="365126"/>
            <a:ext cx="7772401" cy="1325563"/>
          </a:xfrm>
        </p:spPr>
        <p:txBody>
          <a:bodyPr/>
          <a:lstStyle/>
          <a:p>
            <a:r>
              <a:rPr lang="en-US" dirty="0"/>
              <a:t>Click to edit Master title style</a:t>
            </a:r>
          </a:p>
        </p:txBody>
      </p:sp>
      <p:sp>
        <p:nvSpPr>
          <p:cNvPr id="3" name="Vertical Text Placeholder 2"/>
          <p:cNvSpPr>
            <a:spLocks noGrp="1"/>
          </p:cNvSpPr>
          <p:nvPr>
            <p:ph type="body" orient="vert" idx="1"/>
          </p:nvPr>
        </p:nvSpPr>
        <p:spPr>
          <a:xfrm>
            <a:off x="685800" y="1825625"/>
            <a:ext cx="7772400" cy="3841528"/>
          </a:xfrm>
        </p:spPr>
        <p:txBody>
          <a:bodyPr vert="horz"/>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Date Placeholder 3">
            <a:extLst>
              <a:ext uri="{FF2B5EF4-FFF2-40B4-BE49-F238E27FC236}">
                <a16:creationId xmlns:a16="http://schemas.microsoft.com/office/drawing/2014/main" id="{E0A216E2-E324-B486-AC6A-B4488E87EE2C}"/>
              </a:ext>
            </a:extLst>
          </p:cNvPr>
          <p:cNvSpPr>
            <a:spLocks noGrp="1"/>
          </p:cNvSpPr>
          <p:nvPr>
            <p:ph type="dt" sz="half" idx="2"/>
          </p:nvPr>
        </p:nvSpPr>
        <p:spPr>
          <a:xfrm>
            <a:off x="685800" y="5776876"/>
            <a:ext cx="5708355" cy="365125"/>
          </a:xfrm>
          <a:prstGeom prst="rect">
            <a:avLst/>
          </a:prstGeom>
        </p:spPr>
        <p:txBody>
          <a:bodyPr vert="horz" lIns="91440" tIns="45720" rIns="91440" bIns="45720" rtlCol="0" anchor="ctr"/>
          <a:lstStyle>
            <a:lvl1pPr algn="l">
              <a:defRPr sz="800" i="1">
                <a:solidFill>
                  <a:schemeClr val="tx1">
                    <a:tint val="75000"/>
                  </a:schemeClr>
                </a:solidFill>
              </a:defRPr>
            </a:lvl1pPr>
          </a:lstStyle>
          <a:p>
            <a:r>
              <a:rPr lang="en-US" dirty="0"/>
              <a:t>Footer information</a:t>
            </a:r>
          </a:p>
        </p:txBody>
      </p:sp>
      <p:sp>
        <p:nvSpPr>
          <p:cNvPr id="10" name="Slide Number Placeholder 5">
            <a:extLst>
              <a:ext uri="{FF2B5EF4-FFF2-40B4-BE49-F238E27FC236}">
                <a16:creationId xmlns:a16="http://schemas.microsoft.com/office/drawing/2014/main" id="{29C6A98B-A0E6-4FED-F0E9-DB71C61789A0}"/>
              </a:ext>
            </a:extLst>
          </p:cNvPr>
          <p:cNvSpPr>
            <a:spLocks noGrp="1"/>
          </p:cNvSpPr>
          <p:nvPr>
            <p:ph type="sldNum" sz="quarter" idx="4"/>
          </p:nvPr>
        </p:nvSpPr>
        <p:spPr>
          <a:xfrm>
            <a:off x="6515101" y="5776876"/>
            <a:ext cx="19430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2CA448-0FF9-4908-83A3-BD59E120717C}" type="slidenum">
              <a:rPr lang="en-US" smtClean="0"/>
              <a:t>‹#›</a:t>
            </a:fld>
            <a:endParaRPr lang="en-US" dirty="0"/>
          </a:p>
        </p:txBody>
      </p:sp>
    </p:spTree>
    <p:extLst>
      <p:ext uri="{BB962C8B-B14F-4D97-AF65-F5344CB8AC3E}">
        <p14:creationId xmlns:p14="http://schemas.microsoft.com/office/powerpoint/2010/main" val="3681830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0" y="765544"/>
            <a:ext cx="7772400" cy="925145"/>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5800" y="1825625"/>
            <a:ext cx="7772400" cy="38202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16:creationId xmlns:a16="http://schemas.microsoft.com/office/drawing/2014/main" id="{8438A96F-102A-AD60-7764-F22CF12C770A}"/>
              </a:ext>
            </a:extLst>
          </p:cNvPr>
          <p:cNvSpPr>
            <a:spLocks noGrp="1"/>
          </p:cNvSpPr>
          <p:nvPr>
            <p:ph type="dt" sz="half" idx="2"/>
          </p:nvPr>
        </p:nvSpPr>
        <p:spPr>
          <a:xfrm>
            <a:off x="685800" y="5776876"/>
            <a:ext cx="5708355" cy="365125"/>
          </a:xfrm>
          <a:prstGeom prst="rect">
            <a:avLst/>
          </a:prstGeom>
        </p:spPr>
        <p:txBody>
          <a:bodyPr vert="horz" lIns="91440" tIns="45720" rIns="91440" bIns="45720" rtlCol="0" anchor="ctr"/>
          <a:lstStyle>
            <a:lvl1pPr algn="l">
              <a:defRPr sz="800" i="1">
                <a:solidFill>
                  <a:schemeClr val="tx1">
                    <a:tint val="75000"/>
                  </a:schemeClr>
                </a:solidFill>
              </a:defRPr>
            </a:lvl1pPr>
          </a:lstStyle>
          <a:p>
            <a:r>
              <a:rPr lang="en-US" dirty="0"/>
              <a:t>Footer information</a:t>
            </a:r>
          </a:p>
        </p:txBody>
      </p:sp>
      <p:sp>
        <p:nvSpPr>
          <p:cNvPr id="8" name="Slide Number Placeholder 5">
            <a:extLst>
              <a:ext uri="{FF2B5EF4-FFF2-40B4-BE49-F238E27FC236}">
                <a16:creationId xmlns:a16="http://schemas.microsoft.com/office/drawing/2014/main" id="{7B9CA98D-FC09-C7FA-DB11-07396B7DFE10}"/>
              </a:ext>
            </a:extLst>
          </p:cNvPr>
          <p:cNvSpPr>
            <a:spLocks noGrp="1"/>
          </p:cNvSpPr>
          <p:nvPr>
            <p:ph type="sldNum" sz="quarter" idx="4"/>
          </p:nvPr>
        </p:nvSpPr>
        <p:spPr>
          <a:xfrm>
            <a:off x="6515101" y="5776876"/>
            <a:ext cx="19430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2CA448-0FF9-4908-83A3-BD59E120717C}" type="slidenum">
              <a:rPr lang="en-US" smtClean="0"/>
              <a:t>‹#›</a:t>
            </a:fld>
            <a:endParaRPr lang="en-US" dirty="0"/>
          </a:p>
        </p:txBody>
      </p:sp>
    </p:spTree>
    <p:extLst>
      <p:ext uri="{BB962C8B-B14F-4D97-AF65-F5344CB8AC3E}">
        <p14:creationId xmlns:p14="http://schemas.microsoft.com/office/powerpoint/2010/main" val="25189947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4"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l" defTabSz="914400" rtl="0" eaLnBrk="1" latinLnBrk="0" hangingPunct="1">
        <a:lnSpc>
          <a:spcPct val="90000"/>
        </a:lnSpc>
        <a:spcBef>
          <a:spcPct val="0"/>
        </a:spcBef>
        <a:buNone/>
        <a:defRPr sz="3900" b="1" kern="1200">
          <a:solidFill>
            <a:schemeClr val="tx1"/>
          </a:solidFill>
          <a:latin typeface="+mn-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19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E707829D-5565-4684-571C-AF478889FD5F}"/>
              </a:ext>
            </a:extLst>
          </p:cNvPr>
          <p:cNvSpPr txBox="1">
            <a:spLocks/>
          </p:cNvSpPr>
          <p:nvPr userDrawn="1"/>
        </p:nvSpPr>
        <p:spPr>
          <a:xfrm>
            <a:off x="972588" y="1070707"/>
            <a:ext cx="7772400" cy="117621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900" b="1" dirty="0">
                <a:latin typeface="+mn-lt"/>
              </a:rPr>
              <a:t>FHLBank Tenth District Financial Institution Trends</a:t>
            </a:r>
          </a:p>
        </p:txBody>
      </p:sp>
      <p:sp>
        <p:nvSpPr>
          <p:cNvPr id="8" name="Text Placeholder 3">
            <a:extLst>
              <a:ext uri="{FF2B5EF4-FFF2-40B4-BE49-F238E27FC236}">
                <a16:creationId xmlns:a16="http://schemas.microsoft.com/office/drawing/2014/main" id="{5309E168-DE3F-3EC5-7380-A8865B65C4F7}"/>
              </a:ext>
            </a:extLst>
          </p:cNvPr>
          <p:cNvSpPr txBox="1">
            <a:spLocks/>
          </p:cNvSpPr>
          <p:nvPr userDrawn="1"/>
        </p:nvSpPr>
        <p:spPr>
          <a:xfrm>
            <a:off x="972588" y="2231925"/>
            <a:ext cx="7772400" cy="8632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i="1" dirty="0">
                <a:solidFill>
                  <a:srgbClr val="93B1CC"/>
                </a:solidFill>
              </a:rPr>
              <a:t>Quarterly Analysis for Member Banks and Credit Unions </a:t>
            </a:r>
          </a:p>
        </p:txBody>
      </p:sp>
      <p:pic>
        <p:nvPicPr>
          <p:cNvPr id="9" name="Picture 8" descr="A person with long hair&#10;&#10;Description automatically generated with low confidence">
            <a:extLst>
              <a:ext uri="{FF2B5EF4-FFF2-40B4-BE49-F238E27FC236}">
                <a16:creationId xmlns:a16="http://schemas.microsoft.com/office/drawing/2014/main" id="{CF905345-D2B4-1307-DE8B-4B6B8EC8708A}"/>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b="12637"/>
          <a:stretch/>
        </p:blipFill>
        <p:spPr>
          <a:xfrm>
            <a:off x="1105605" y="3179622"/>
            <a:ext cx="1225031" cy="16033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TextBox 9">
            <a:extLst>
              <a:ext uri="{FF2B5EF4-FFF2-40B4-BE49-F238E27FC236}">
                <a16:creationId xmlns:a16="http://schemas.microsoft.com/office/drawing/2014/main" id="{79DDC62F-CD0F-1FC8-582B-0DCFA854AB23}"/>
              </a:ext>
            </a:extLst>
          </p:cNvPr>
          <p:cNvSpPr txBox="1"/>
          <p:nvPr userDrawn="1"/>
        </p:nvSpPr>
        <p:spPr>
          <a:xfrm>
            <a:off x="2469661" y="4367516"/>
            <a:ext cx="4208584" cy="830997"/>
          </a:xfrm>
          <a:prstGeom prst="rect">
            <a:avLst/>
          </a:prstGeom>
          <a:noFill/>
        </p:spPr>
        <p:txBody>
          <a:bodyPr wrap="square" rtlCol="0">
            <a:spAutoFit/>
          </a:bodyPr>
          <a:lstStyle/>
          <a:p>
            <a:pPr marL="0" indent="0">
              <a:buNone/>
            </a:pPr>
            <a:r>
              <a:rPr lang="en-US" sz="1900" b="1" dirty="0"/>
              <a:t>Prepared by Leslie Mondesir</a:t>
            </a:r>
          </a:p>
          <a:p>
            <a:pPr marL="0" indent="0">
              <a:spcBef>
                <a:spcPts val="0"/>
              </a:spcBef>
              <a:buNone/>
            </a:pPr>
            <a:r>
              <a:rPr lang="en-US" sz="1100" i="1" dirty="0"/>
              <a:t>AVP, Marketing &amp; Member Solutions Manager</a:t>
            </a:r>
          </a:p>
          <a:p>
            <a:endParaRPr lang="en-US" dirty="0"/>
          </a:p>
        </p:txBody>
      </p:sp>
    </p:spTree>
    <p:extLst>
      <p:ext uri="{BB962C8B-B14F-4D97-AF65-F5344CB8AC3E}">
        <p14:creationId xmlns:p14="http://schemas.microsoft.com/office/powerpoint/2010/main" val="1283469832"/>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865807B-A6E8-A0C6-4761-8402C80EB55A}"/>
              </a:ext>
            </a:extLst>
          </p:cNvPr>
          <p:cNvSpPr txBox="1">
            <a:spLocks/>
          </p:cNvSpPr>
          <p:nvPr userDrawn="1"/>
        </p:nvSpPr>
        <p:spPr>
          <a:xfrm>
            <a:off x="861646" y="2798368"/>
            <a:ext cx="7772400" cy="7107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900" b="1" dirty="0">
                <a:latin typeface="+mn-lt"/>
              </a:rPr>
              <a:t>Q2 2023 Bank Member Trends</a:t>
            </a:r>
            <a:endParaRPr lang="en-US" sz="3900" b="1" dirty="0">
              <a:solidFill>
                <a:schemeClr val="accent2"/>
              </a:solidFill>
              <a:latin typeface="+mn-lt"/>
            </a:endParaRPr>
          </a:p>
        </p:txBody>
      </p:sp>
      <p:sp>
        <p:nvSpPr>
          <p:cNvPr id="8" name="Title 1">
            <a:extLst>
              <a:ext uri="{FF2B5EF4-FFF2-40B4-BE49-F238E27FC236}">
                <a16:creationId xmlns:a16="http://schemas.microsoft.com/office/drawing/2014/main" id="{0F8BA3C3-2C5E-0FD7-BE86-B89FF3146413}"/>
              </a:ext>
            </a:extLst>
          </p:cNvPr>
          <p:cNvSpPr txBox="1">
            <a:spLocks/>
          </p:cNvSpPr>
          <p:nvPr userDrawn="1"/>
        </p:nvSpPr>
        <p:spPr>
          <a:xfrm>
            <a:off x="861646" y="3267291"/>
            <a:ext cx="7772400" cy="7107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i="1" dirty="0">
                <a:solidFill>
                  <a:schemeClr val="bg1"/>
                </a:solidFill>
                <a:latin typeface="+mn-lt"/>
              </a:rPr>
              <a:t>Graphs and Charts</a:t>
            </a:r>
          </a:p>
        </p:txBody>
      </p:sp>
    </p:spTree>
    <p:extLst>
      <p:ext uri="{BB962C8B-B14F-4D97-AF65-F5344CB8AC3E}">
        <p14:creationId xmlns:p14="http://schemas.microsoft.com/office/powerpoint/2010/main" val="4208421563"/>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865807B-A6E8-A0C6-4761-8402C80EB55A}"/>
              </a:ext>
            </a:extLst>
          </p:cNvPr>
          <p:cNvSpPr txBox="1">
            <a:spLocks/>
          </p:cNvSpPr>
          <p:nvPr userDrawn="1"/>
        </p:nvSpPr>
        <p:spPr>
          <a:xfrm>
            <a:off x="861646" y="2798368"/>
            <a:ext cx="7772400" cy="7107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900" b="1" dirty="0">
                <a:latin typeface="+mn-lt"/>
              </a:rPr>
              <a:t>Q2 2023 Credit Union Trends</a:t>
            </a:r>
            <a:endParaRPr lang="en-US" sz="3900" b="1" dirty="0">
              <a:solidFill>
                <a:schemeClr val="accent2"/>
              </a:solidFill>
              <a:latin typeface="+mn-lt"/>
            </a:endParaRPr>
          </a:p>
        </p:txBody>
      </p:sp>
      <p:sp>
        <p:nvSpPr>
          <p:cNvPr id="8" name="Title 1">
            <a:extLst>
              <a:ext uri="{FF2B5EF4-FFF2-40B4-BE49-F238E27FC236}">
                <a16:creationId xmlns:a16="http://schemas.microsoft.com/office/drawing/2014/main" id="{0F8BA3C3-2C5E-0FD7-BE86-B89FF3146413}"/>
              </a:ext>
            </a:extLst>
          </p:cNvPr>
          <p:cNvSpPr txBox="1">
            <a:spLocks/>
          </p:cNvSpPr>
          <p:nvPr userDrawn="1"/>
        </p:nvSpPr>
        <p:spPr>
          <a:xfrm>
            <a:off x="861646" y="3267291"/>
            <a:ext cx="7772400" cy="7107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i="1" dirty="0">
                <a:solidFill>
                  <a:schemeClr val="bg1"/>
                </a:solidFill>
                <a:latin typeface="+mn-lt"/>
              </a:rPr>
              <a:t>Graphs and Charts</a:t>
            </a:r>
          </a:p>
        </p:txBody>
      </p:sp>
    </p:spTree>
    <p:extLst>
      <p:ext uri="{BB962C8B-B14F-4D97-AF65-F5344CB8AC3E}">
        <p14:creationId xmlns:p14="http://schemas.microsoft.com/office/powerpoint/2010/main" val="94029230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1.xml"/><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3.emf"/></Relationships>
</file>

<file path=ppt/slides/_rels/slide10.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5.emf"/></Relationships>
</file>

<file path=ppt/slides/_rels/slide1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7.emf"/></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1.xml"/><Relationship Id="rId5" Type="http://schemas.openxmlformats.org/officeDocument/2006/relationships/image" Target="../media/image21.emf"/><Relationship Id="rId4" Type="http://schemas.openxmlformats.org/officeDocument/2006/relationships/image" Target="../media/image20.emf"/></Relationships>
</file>

<file path=ppt/slides/_rels/slide14.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emf"/><Relationship Id="rId1" Type="http://schemas.openxmlformats.org/officeDocument/2006/relationships/slideLayout" Target="../slideLayouts/slideLayout1.xml"/><Relationship Id="rId4" Type="http://schemas.openxmlformats.org/officeDocument/2006/relationships/image" Target="../media/image24.emf"/></Relationships>
</file>

<file path=ppt/slides/_rels/slide15.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7.emf"/><Relationship Id="rId4" Type="http://schemas.openxmlformats.org/officeDocument/2006/relationships/image" Target="../media/image26.emf"/></Relationships>
</file>

<file path=ppt/slides/_rels/slide16.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0.emf"/><Relationship Id="rId4" Type="http://schemas.openxmlformats.org/officeDocument/2006/relationships/image" Target="../media/image29.emf"/></Relationships>
</file>

<file path=ppt/slides/_rels/slide17.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3.emf"/><Relationship Id="rId4" Type="http://schemas.openxmlformats.org/officeDocument/2006/relationships/image" Target="../media/image32.em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429BA8F2-7EF7-86DD-4BFE-5EFD57CA49B5}"/>
              </a:ext>
            </a:extLst>
          </p:cNvPr>
          <p:cNvSpPr>
            <a:spLocks noGrp="1"/>
          </p:cNvSpPr>
          <p:nvPr>
            <p:ph type="ctrTitle"/>
          </p:nvPr>
        </p:nvSpPr>
        <p:spPr>
          <a:xfrm>
            <a:off x="972588" y="1070707"/>
            <a:ext cx="7772400" cy="1176215"/>
          </a:xfrm>
        </p:spPr>
        <p:txBody>
          <a:bodyPr>
            <a:noAutofit/>
          </a:bodyPr>
          <a:lstStyle/>
          <a:p>
            <a:pPr algn="l"/>
            <a:r>
              <a:rPr lang="en-US" sz="3900" b="1" dirty="0">
                <a:latin typeface="+mn-lt"/>
              </a:rPr>
              <a:t>FHLBank Tenth District Financial Institution Trends</a:t>
            </a:r>
          </a:p>
        </p:txBody>
      </p:sp>
      <p:sp>
        <p:nvSpPr>
          <p:cNvPr id="5" name="Text Placeholder 3">
            <a:extLst>
              <a:ext uri="{FF2B5EF4-FFF2-40B4-BE49-F238E27FC236}">
                <a16:creationId xmlns:a16="http://schemas.microsoft.com/office/drawing/2014/main" id="{FA045CAB-7AEC-AF92-C8CA-08A357FB7DB8}"/>
              </a:ext>
            </a:extLst>
          </p:cNvPr>
          <p:cNvSpPr txBox="1">
            <a:spLocks/>
          </p:cNvSpPr>
          <p:nvPr/>
        </p:nvSpPr>
        <p:spPr>
          <a:xfrm>
            <a:off x="972588" y="2231925"/>
            <a:ext cx="7772400" cy="8632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i="1" dirty="0">
                <a:solidFill>
                  <a:srgbClr val="93B1CC"/>
                </a:solidFill>
              </a:rPr>
              <a:t>Quarterly Analysis for Member Banks and Credit Unions </a:t>
            </a:r>
          </a:p>
        </p:txBody>
      </p:sp>
      <p:pic>
        <p:nvPicPr>
          <p:cNvPr id="7" name="Picture 6" descr="A person with long hair&#10;&#10;Description automatically generated with low confidence">
            <a:extLst>
              <a:ext uri="{FF2B5EF4-FFF2-40B4-BE49-F238E27FC236}">
                <a16:creationId xmlns:a16="http://schemas.microsoft.com/office/drawing/2014/main" id="{1926782E-256A-7A24-A8DC-DBD6868C38B1}"/>
              </a:ext>
            </a:extLst>
          </p:cNvPr>
          <p:cNvPicPr>
            <a:picLocks noChangeAspect="1"/>
          </p:cNvPicPr>
          <p:nvPr/>
        </p:nvPicPr>
        <p:blipFill rotWithShape="1">
          <a:blip r:embed="rId3">
            <a:extLst>
              <a:ext uri="{28A0092B-C50C-407E-A947-70E740481C1C}">
                <a14:useLocalDpi xmlns:a14="http://schemas.microsoft.com/office/drawing/2010/main" val="0"/>
              </a:ext>
            </a:extLst>
          </a:blip>
          <a:srcRect b="12637"/>
          <a:stretch/>
        </p:blipFill>
        <p:spPr>
          <a:xfrm>
            <a:off x="1105605" y="3179622"/>
            <a:ext cx="1225031" cy="16033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a:extLst>
              <a:ext uri="{FF2B5EF4-FFF2-40B4-BE49-F238E27FC236}">
                <a16:creationId xmlns:a16="http://schemas.microsoft.com/office/drawing/2014/main" id="{3DB1D794-A8F4-C631-807A-E21BF6FD3910}"/>
              </a:ext>
            </a:extLst>
          </p:cNvPr>
          <p:cNvSpPr txBox="1"/>
          <p:nvPr/>
        </p:nvSpPr>
        <p:spPr>
          <a:xfrm>
            <a:off x="2469661" y="4367516"/>
            <a:ext cx="4208584" cy="830997"/>
          </a:xfrm>
          <a:prstGeom prst="rect">
            <a:avLst/>
          </a:prstGeom>
          <a:noFill/>
        </p:spPr>
        <p:txBody>
          <a:bodyPr wrap="square" rtlCol="0">
            <a:spAutoFit/>
          </a:bodyPr>
          <a:lstStyle/>
          <a:p>
            <a:pPr marL="0" indent="0">
              <a:buNone/>
            </a:pPr>
            <a:r>
              <a:rPr lang="en-US" sz="1900" b="1" dirty="0"/>
              <a:t>Prepared by Leslie Mondesir</a:t>
            </a:r>
          </a:p>
          <a:p>
            <a:pPr marL="0" indent="0">
              <a:spcBef>
                <a:spcPts val="0"/>
              </a:spcBef>
              <a:buNone/>
            </a:pPr>
            <a:r>
              <a:rPr lang="en-US" sz="1100" i="1" dirty="0"/>
              <a:t>AVP, Marketing &amp; Member Solutions Manager</a:t>
            </a:r>
          </a:p>
          <a:p>
            <a:endParaRPr lang="en-US" dirty="0"/>
          </a:p>
        </p:txBody>
      </p:sp>
    </p:spTree>
    <p:extLst>
      <p:ext uri="{BB962C8B-B14F-4D97-AF65-F5344CB8AC3E}">
        <p14:creationId xmlns:p14="http://schemas.microsoft.com/office/powerpoint/2010/main" val="771065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EE825-D070-14F8-F38C-4A05C434C6F8}"/>
              </a:ext>
            </a:extLst>
          </p:cNvPr>
          <p:cNvSpPr>
            <a:spLocks noGrp="1"/>
          </p:cNvSpPr>
          <p:nvPr>
            <p:ph type="ctrTitle"/>
          </p:nvPr>
        </p:nvSpPr>
        <p:spPr/>
        <p:txBody>
          <a:bodyPr>
            <a:normAutofit fontScale="90000"/>
          </a:bodyPr>
          <a:lstStyle/>
          <a:p>
            <a:r>
              <a:rPr lang="en-US" dirty="0"/>
              <a:t>Cautionary Statements Regarding Forward-Looking Statements &amp; Disclaimer</a:t>
            </a:r>
          </a:p>
        </p:txBody>
      </p:sp>
      <p:sp>
        <p:nvSpPr>
          <p:cNvPr id="3" name="Subtitle 2">
            <a:extLst>
              <a:ext uri="{FF2B5EF4-FFF2-40B4-BE49-F238E27FC236}">
                <a16:creationId xmlns:a16="http://schemas.microsoft.com/office/drawing/2014/main" id="{8A37AC8F-4128-DBBC-DE46-465798EAD5A3}"/>
              </a:ext>
            </a:extLst>
          </p:cNvPr>
          <p:cNvSpPr>
            <a:spLocks noGrp="1"/>
          </p:cNvSpPr>
          <p:nvPr>
            <p:ph type="subTitle" idx="1"/>
          </p:nvPr>
        </p:nvSpPr>
        <p:spPr>
          <a:xfrm>
            <a:off x="391886" y="1504507"/>
            <a:ext cx="8464731" cy="3753293"/>
          </a:xfrm>
        </p:spPr>
        <p:txBody>
          <a:bodyPr>
            <a:noAutofit/>
          </a:bodyPr>
          <a:lstStyle/>
          <a:p>
            <a:pPr>
              <a:lnSpc>
                <a:spcPct val="100000"/>
              </a:lnSpc>
              <a:spcBef>
                <a:spcPts val="0"/>
              </a:spcBef>
            </a:pPr>
            <a:r>
              <a:rPr lang="en-US" sz="800" b="1" dirty="0">
                <a:effectLst/>
                <a:ea typeface="Calibri" panose="020F0502020204030204" pitchFamily="34" charset="0"/>
              </a:rPr>
              <a:t>Forward </a:t>
            </a:r>
            <a:r>
              <a:rPr lang="en-US" sz="800" b="1" dirty="0">
                <a:ea typeface="Calibri" panose="020F0502020204030204" pitchFamily="34" charset="0"/>
              </a:rPr>
              <a:t>–looking statements: </a:t>
            </a:r>
            <a:r>
              <a:rPr lang="en-US" sz="800" dirty="0"/>
              <a:t>The information in this presentation contains forward-looking statements within the meaning of the safe harbor provisions of the Private Securities Litigation Reform Act of 1995. Such forward-looking statements include statements describing the objectives, projections, estimates or future predictions of FHLBank Topeka’s operations. These statements may be identified by the use of forward-looking terminology such as “anticipates,” “believes,” “may,” “is likely,” “could,” “estimate,” “expect,” “will,” “intend,” “probable,” “project,” “should,” or their negatives or other variations of these terms. FHLBank cautions that by their nature forward-looking statements involve risks or uncertainties and that actual results may differ materially from those expressed in any forward-looking statements as a result of such risks and uncertainties, including but not limited to: changes in the general economy and capital markets, the rate of inflation, employment rates, housing market activity and pricing, the size and volatility of the residential mortgage market, geopolitical events, and global economic uncertainty; political events, including legislative, regulatory, judicial, or other developments that affect FHLBank; its members, counterparties or investors in the consolidated obligations of the FHLBanks, such as any government-sponsored enterprise (GSE) reforms, any changes resulting from the Federal Housing Finance Agency’s (FHFA) review and analysis of the FHLBank System, including recommendations published in its “FHLBank System at 100: Focusing on the Future” report, changes in the Federal Home Loan Bank Act of 1932, as amended (Bank Act), changes in applicable sections of the Federal Housing Enterprises Financial Safety and Soundness Act of 1992, or changes in other statutes or regulations applicable to the FHLBanks; external events, such as economic, financial, or political disruptions, and/or wars, pandemics, and natural disasters, including disasters caused by climate change, which could damage our facilities or the facilities of our members, damage or destroy collateral pledged to secure advances, or mortgage-related assets, which could increase our risk exposure or loss experience; effects of derivative accounting treatment and other accounting rule requirements, or changes in such requirements; competitive forces, including competition for loan demand, purchases of mortgage loans and access to funding; the ability of FHLBank to introduce new products and services to meet market demand and to manage successfully the risks associated with all products and services; changes in demand for FHLBank products and services or consolidated obligations of the FHLBank System; membership changes, including changes resulting from member creditworthiness, member failures or mergers, changes due to member eligibility or housing mission focus, or changes in the principal place of business of members; changes in the U.S. government’s long-term debt rating and the long-term credit rating of the senior unsecured debt issues of the FHLBank System; soundness of other financial institutions, including FHLBank members, non-member borrowers, counterparties, and the other FHLBanks and their members, non-member borrowers, and counterparties; the ability of each of the other FHLBanks to repay the principal and interest on consolidated obligations for which it is the primary obligor and with respect to which FHLBank, along with the other FHLBanks, has joint and several liability; the volume and quality of eligible mortgage loans originated and sold by participating members to FHLBank through its various mortgage finance products (Mortgage Partnership Finance® (MPF®) Program). “Mortgage Partnership Finance,” “MPF,” “MPF Xtra,” and “MPF Direct” are registered trademarks of FHLBank Chicago; changes in the fair value and economic value of, impairments of, and risks associated with, FHLBank’s investments in mortgage loans and mortgage-backed securities (MBS) or other assets and related credit enhancement protections; changes in the value or liquidity of collateral underlying advances to FHLBank members or non-member borrowers or collateral pledged by reverse repurchase and derivative counterparties; volatility of market prices, changes in interest rates and indices and the timing and volume of market activity, including the effects of these factors on amortization/accretion; gains/losses on derivatives or on trading investments and the ability to enter into effective derivative instruments on acceptable terms; changes in FHLBank’s capital structure; FHLBank's ability to declare dividends or to pay dividends at rates consistent with past practices; the ability of FHLBank to keep pace with technological changes and innovation such as artificial intelligence, and the ability to develop and support technology and information systems, including the ability to manage cybersecurity risks and securely access the internet and internet-based systems and services, sufficient to effectively manage the risks of FHLBank’s business; and the ability of FHLBank to attract, onboard and retain skilled individuals, including qualified executive officers.</a:t>
            </a:r>
          </a:p>
          <a:p>
            <a:pPr>
              <a:lnSpc>
                <a:spcPct val="100000"/>
              </a:lnSpc>
              <a:spcBef>
                <a:spcPts val="0"/>
              </a:spcBef>
            </a:pPr>
            <a:endParaRPr lang="en-US" sz="800" b="1" dirty="0"/>
          </a:p>
          <a:p>
            <a:pPr algn="l">
              <a:lnSpc>
                <a:spcPct val="100000"/>
              </a:lnSpc>
              <a:spcBef>
                <a:spcPts val="0"/>
              </a:spcBef>
            </a:pPr>
            <a:r>
              <a:rPr lang="en-US" sz="800" b="1" dirty="0"/>
              <a:t>Disclaimer: </a:t>
            </a:r>
            <a:r>
              <a:rPr lang="en-US" sz="800" b="0" i="0" u="none" strike="noStrike" baseline="0" dirty="0"/>
              <a:t>In connection with the preparation and provision of these materials (including all data, scenarios, valuations, projections and other information in these materials, collectively the “Materials”), FHLBank has relied upon and assumed, without independent investigation or verification, the accuracy and completeness of all financial and other information that was made available, supplied, or otherwise communicated to FHLBank  by our members and other publicly available information. FHLBank expressly disclaims any responsibility for or liability in connection with the Materials or your use of the Materials. The Materials are necessarily based upon economic, market, financial and other conditions as they exist on, and on the information made available to us as of, the date of the Materials, and subsequent developments may affect the analyses, information or other contents in the Materials. The Materials are solely for information purposes and are provided as an accommodation and without charge. All scenarios in the Materials were derived using estimates and assumptions about relevant future market conditions and other matters, all of which are subject to change without notice. FHLBank  makes no representations or warranties about the accuracy or suitability of any information in the Materials. The Materials do not constitute legal, regulatory, accounting, investment, or financial advice or the rendering of legal, accounting, consulting, or other professional services of any kind. You are strongly encouraged to consult with qualified professionals regarding the extent to which the Materials may be useful to you and with respect to any legal, regulatory, accounting, tax, business, and/or financial matters or questions. The Materials are confidential and are not to be published, quoted or referred to, in whole or in part, in any document for any purpose without FHLBank ’s written consent.</a:t>
            </a:r>
            <a:endParaRPr lang="en-US" sz="800" dirty="0"/>
          </a:p>
        </p:txBody>
      </p:sp>
    </p:spTree>
    <p:extLst>
      <p:ext uri="{BB962C8B-B14F-4D97-AF65-F5344CB8AC3E}">
        <p14:creationId xmlns:p14="http://schemas.microsoft.com/office/powerpoint/2010/main" val="529378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6062196-ED1E-3F94-DAD2-504CC41CB45B}"/>
              </a:ext>
            </a:extLst>
          </p:cNvPr>
          <p:cNvSpPr>
            <a:spLocks noGrp="1"/>
          </p:cNvSpPr>
          <p:nvPr>
            <p:ph type="ctrTitle"/>
          </p:nvPr>
        </p:nvSpPr>
        <p:spPr/>
        <p:txBody>
          <a:bodyPr>
            <a:normAutofit fontScale="90000"/>
          </a:bodyPr>
          <a:lstStyle/>
          <a:p>
            <a:r>
              <a:rPr lang="en-US" sz="2900" b="1" dirty="0">
                <a:latin typeface="+mn-lt"/>
              </a:rPr>
              <a:t>Issues in Focus for Members</a:t>
            </a:r>
          </a:p>
        </p:txBody>
      </p:sp>
      <p:sp>
        <p:nvSpPr>
          <p:cNvPr id="5" name="Content Placeholder 2">
            <a:extLst>
              <a:ext uri="{FF2B5EF4-FFF2-40B4-BE49-F238E27FC236}">
                <a16:creationId xmlns:a16="http://schemas.microsoft.com/office/drawing/2014/main" id="{74FF460B-2208-A32C-A39E-783048138668}"/>
              </a:ext>
            </a:extLst>
          </p:cNvPr>
          <p:cNvSpPr txBox="1">
            <a:spLocks/>
          </p:cNvSpPr>
          <p:nvPr/>
        </p:nvSpPr>
        <p:spPr>
          <a:xfrm>
            <a:off x="720201" y="1383088"/>
            <a:ext cx="3750200" cy="39746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900" b="1" dirty="0">
                <a:solidFill>
                  <a:srgbClr val="93B1CC"/>
                </a:solidFill>
              </a:rPr>
              <a:t>EARNINGS!</a:t>
            </a:r>
            <a:r>
              <a:rPr lang="en-US" sz="1900" dirty="0">
                <a:solidFill>
                  <a:srgbClr val="93B1CC"/>
                </a:solidFill>
              </a:rPr>
              <a:t>/</a:t>
            </a:r>
            <a:r>
              <a:rPr lang="en-US" sz="1900" dirty="0"/>
              <a:t>Margin management</a:t>
            </a:r>
          </a:p>
          <a:p>
            <a:r>
              <a:rPr lang="en-US" sz="1900" dirty="0"/>
              <a:t>Tangible capital positions</a:t>
            </a:r>
          </a:p>
          <a:p>
            <a:r>
              <a:rPr lang="en-US" sz="1900" dirty="0"/>
              <a:t>Deposit funding environment</a:t>
            </a:r>
          </a:p>
          <a:p>
            <a:r>
              <a:rPr lang="en-US" sz="1900" dirty="0"/>
              <a:t>Uncertain economic outlook</a:t>
            </a:r>
          </a:p>
          <a:p>
            <a:r>
              <a:rPr lang="en-US" sz="1900" dirty="0"/>
              <a:t>Credit containment</a:t>
            </a:r>
          </a:p>
          <a:p>
            <a:r>
              <a:rPr lang="en-US" sz="1900" b="1" dirty="0">
                <a:solidFill>
                  <a:srgbClr val="93B1CC"/>
                </a:solidFill>
              </a:rPr>
              <a:t>LIQUIDITY!</a:t>
            </a:r>
          </a:p>
        </p:txBody>
      </p:sp>
      <p:sp>
        <p:nvSpPr>
          <p:cNvPr id="6" name="Content Placeholder 2">
            <a:extLst>
              <a:ext uri="{FF2B5EF4-FFF2-40B4-BE49-F238E27FC236}">
                <a16:creationId xmlns:a16="http://schemas.microsoft.com/office/drawing/2014/main" id="{2306EBED-383A-8F24-1F80-46691EE19B8A}"/>
              </a:ext>
            </a:extLst>
          </p:cNvPr>
          <p:cNvSpPr txBox="1">
            <a:spLocks/>
          </p:cNvSpPr>
          <p:nvPr/>
        </p:nvSpPr>
        <p:spPr>
          <a:xfrm>
            <a:off x="4691018" y="1383088"/>
            <a:ext cx="3876430" cy="3974676"/>
          </a:xfrm>
          <a:prstGeom prst="rect">
            <a:avLst/>
          </a:prstGeom>
        </p:spPr>
        <p:txBody>
          <a:bodyPr vert="horz" lIns="91440" tIns="45720" rIns="91440" bIns="45720" rtlCol="0">
            <a:normAutofit/>
          </a:bodyPr>
          <a:lstStyle>
            <a:lvl1pPr marL="228600" indent="-228600" algn="l" defTabSz="514350" rtl="0" eaLnBrk="1" latinLnBrk="0" hangingPunct="1">
              <a:lnSpc>
                <a:spcPct val="90000"/>
              </a:lnSpc>
              <a:spcBef>
                <a:spcPts val="1000"/>
              </a:spcBef>
              <a:buFont typeface="Wingdings" panose="05000000000000000000" pitchFamily="2" charset="2"/>
              <a:buChar char="§"/>
              <a:defRPr sz="2200" kern="1200">
                <a:solidFill>
                  <a:schemeClr val="tx1"/>
                </a:solidFill>
                <a:latin typeface="+mn-lt"/>
                <a:ea typeface="+mn-ea"/>
                <a:cs typeface="+mn-cs"/>
              </a:defRPr>
            </a:lvl1pPr>
            <a:lvl2pPr marL="514350" indent="-257175" algn="l" defTabSz="514350" rtl="0" eaLnBrk="1" latinLnBrk="0" hangingPunct="1">
              <a:lnSpc>
                <a:spcPct val="90000"/>
              </a:lnSpc>
              <a:spcBef>
                <a:spcPts val="600"/>
              </a:spcBef>
              <a:buClr>
                <a:srgbClr val="808080"/>
              </a:buClr>
              <a:buFont typeface="Calibri" panose="020F0502020204030204" pitchFamily="34" charset="0"/>
              <a:buChar char="−"/>
              <a:defRPr sz="1800" kern="1200">
                <a:solidFill>
                  <a:srgbClr val="808080"/>
                </a:solidFill>
                <a:latin typeface="+mn-lt"/>
                <a:ea typeface="+mn-ea"/>
                <a:cs typeface="+mn-cs"/>
              </a:defRPr>
            </a:lvl2pPr>
            <a:lvl3pPr marL="628650" indent="-171450" algn="l" defTabSz="51435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3pPr>
            <a:lvl4pPr marL="971550" indent="-200025" algn="l" defTabSz="514350" rtl="0" eaLnBrk="1" latinLnBrk="0" hangingPunct="1">
              <a:lnSpc>
                <a:spcPct val="90000"/>
              </a:lnSpc>
              <a:spcBef>
                <a:spcPts val="600"/>
              </a:spcBef>
              <a:buFont typeface="Courier New" panose="02070309020205020404" pitchFamily="49" charset="0"/>
              <a:buChar char="o"/>
              <a:defRPr sz="1100" kern="1200">
                <a:solidFill>
                  <a:schemeClr val="accent4"/>
                </a:solidFill>
                <a:latin typeface="+mn-lt"/>
                <a:ea typeface="+mn-ea"/>
                <a:cs typeface="+mn-cs"/>
              </a:defRPr>
            </a:lvl4pPr>
            <a:lvl5pPr marL="1314450" indent="-171450" algn="l" defTabSz="514350" rtl="0" eaLnBrk="1" latinLnBrk="0" hangingPunct="1">
              <a:lnSpc>
                <a:spcPct val="90000"/>
              </a:lnSpc>
              <a:spcBef>
                <a:spcPts val="600"/>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None/>
            </a:pPr>
            <a:r>
              <a:rPr lang="en-US" sz="1900" dirty="0"/>
              <a:t>Cost of funds top of mind</a:t>
            </a:r>
          </a:p>
          <a:p>
            <a:pPr marL="0" indent="0">
              <a:buNone/>
            </a:pPr>
            <a:r>
              <a:rPr lang="en-US" sz="1900" dirty="0"/>
              <a:t>Recent relief but remains on watch</a:t>
            </a:r>
          </a:p>
          <a:p>
            <a:pPr marL="0" indent="0">
              <a:buNone/>
            </a:pPr>
            <a:r>
              <a:rPr lang="en-US" sz="1900" dirty="0"/>
              <a:t>Persistent headwinds</a:t>
            </a:r>
          </a:p>
          <a:p>
            <a:pPr marL="0" indent="0">
              <a:buNone/>
            </a:pPr>
            <a:r>
              <a:rPr lang="en-US" sz="1900" dirty="0"/>
              <a:t>Perpetually uncertain</a:t>
            </a:r>
          </a:p>
          <a:p>
            <a:pPr marL="0" indent="0">
              <a:buNone/>
            </a:pPr>
            <a:r>
              <a:rPr lang="en-US" sz="1900" dirty="0"/>
              <a:t>Unease intensifies</a:t>
            </a:r>
          </a:p>
          <a:p>
            <a:pPr marL="0" indent="0">
              <a:buNone/>
            </a:pPr>
            <a:r>
              <a:rPr lang="en-US" sz="1900" dirty="0"/>
              <a:t>Regulator emphasis on access and stress scenario analysis</a:t>
            </a:r>
          </a:p>
        </p:txBody>
      </p:sp>
      <p:cxnSp>
        <p:nvCxnSpPr>
          <p:cNvPr id="7" name="Straight Arrow Connector 6">
            <a:extLst>
              <a:ext uri="{FF2B5EF4-FFF2-40B4-BE49-F238E27FC236}">
                <a16:creationId xmlns:a16="http://schemas.microsoft.com/office/drawing/2014/main" id="{F1D6C711-2EA2-F8B5-B194-36C41834BE83}"/>
              </a:ext>
            </a:extLst>
          </p:cNvPr>
          <p:cNvCxnSpPr/>
          <p:nvPr/>
        </p:nvCxnSpPr>
        <p:spPr>
          <a:xfrm>
            <a:off x="4391795" y="1564361"/>
            <a:ext cx="274320" cy="0"/>
          </a:xfrm>
          <a:prstGeom prst="straightConnector1">
            <a:avLst/>
          </a:prstGeom>
          <a:ln w="12700">
            <a:solidFill>
              <a:srgbClr val="93B1CC"/>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3A8BD236-3F66-3D8B-E998-998B01FE7A85}"/>
              </a:ext>
            </a:extLst>
          </p:cNvPr>
          <p:cNvCxnSpPr/>
          <p:nvPr/>
        </p:nvCxnSpPr>
        <p:spPr>
          <a:xfrm>
            <a:off x="4387507" y="1932220"/>
            <a:ext cx="274320" cy="0"/>
          </a:xfrm>
          <a:prstGeom prst="straightConnector1">
            <a:avLst/>
          </a:prstGeom>
          <a:ln w="12700">
            <a:solidFill>
              <a:srgbClr val="93B1CC"/>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687BEBD7-D0C7-033D-AD92-AE67BEED9990}"/>
              </a:ext>
            </a:extLst>
          </p:cNvPr>
          <p:cNvCxnSpPr/>
          <p:nvPr/>
        </p:nvCxnSpPr>
        <p:spPr>
          <a:xfrm>
            <a:off x="4387507" y="2331535"/>
            <a:ext cx="274320" cy="0"/>
          </a:xfrm>
          <a:prstGeom prst="straightConnector1">
            <a:avLst/>
          </a:prstGeom>
          <a:ln w="12700">
            <a:solidFill>
              <a:srgbClr val="93B1CC"/>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86402A05-9153-3521-226B-72FBD119E22D}"/>
              </a:ext>
            </a:extLst>
          </p:cNvPr>
          <p:cNvCxnSpPr/>
          <p:nvPr/>
        </p:nvCxnSpPr>
        <p:spPr>
          <a:xfrm>
            <a:off x="4387507" y="2721596"/>
            <a:ext cx="274320" cy="0"/>
          </a:xfrm>
          <a:prstGeom prst="straightConnector1">
            <a:avLst/>
          </a:prstGeom>
          <a:ln w="12700">
            <a:solidFill>
              <a:srgbClr val="93B1CC"/>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88F973BD-C9FE-4FC3-E52C-98BFD9902CD9}"/>
              </a:ext>
            </a:extLst>
          </p:cNvPr>
          <p:cNvCxnSpPr/>
          <p:nvPr/>
        </p:nvCxnSpPr>
        <p:spPr>
          <a:xfrm>
            <a:off x="4387507" y="3119484"/>
            <a:ext cx="274320" cy="0"/>
          </a:xfrm>
          <a:prstGeom prst="straightConnector1">
            <a:avLst/>
          </a:prstGeom>
          <a:ln w="12700">
            <a:solidFill>
              <a:srgbClr val="93B1CC"/>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7C029D04-F93D-BAB5-6793-3B4ED02FB4F7}"/>
              </a:ext>
            </a:extLst>
          </p:cNvPr>
          <p:cNvCxnSpPr/>
          <p:nvPr/>
        </p:nvCxnSpPr>
        <p:spPr>
          <a:xfrm>
            <a:off x="4387507" y="3509951"/>
            <a:ext cx="274320" cy="0"/>
          </a:xfrm>
          <a:prstGeom prst="straightConnector1">
            <a:avLst/>
          </a:prstGeom>
          <a:ln w="12700">
            <a:solidFill>
              <a:srgbClr val="93B1CC"/>
            </a:solidFill>
            <a:tailEnd type="triangl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0632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703380D-60E2-BCC9-2AC5-1D8B5288188F}"/>
              </a:ext>
            </a:extLst>
          </p:cNvPr>
          <p:cNvSpPr txBox="1">
            <a:spLocks/>
          </p:cNvSpPr>
          <p:nvPr/>
        </p:nvSpPr>
        <p:spPr>
          <a:xfrm>
            <a:off x="720202" y="781492"/>
            <a:ext cx="7737998" cy="430619"/>
          </a:xfrm>
          <a:prstGeom prst="rect">
            <a:avLst/>
          </a:prstGeom>
        </p:spPr>
        <p:txBody>
          <a:bodyPr vert="horz" lIns="91440" tIns="45720" rIns="91440" bIns="45720" rtlCol="0" anchor="t">
            <a:noAutofit/>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900" dirty="0"/>
              <a:t>4</a:t>
            </a:r>
            <a:r>
              <a:rPr lang="en-US" sz="2900" baseline="30000" dirty="0"/>
              <a:t>th</a:t>
            </a:r>
            <a:r>
              <a:rPr lang="en-US" sz="2900" dirty="0"/>
              <a:t> Quarter Balance Sheet Key Takeaways</a:t>
            </a:r>
          </a:p>
        </p:txBody>
      </p:sp>
      <p:sp>
        <p:nvSpPr>
          <p:cNvPr id="7" name="Content Placeholder 2">
            <a:extLst>
              <a:ext uri="{FF2B5EF4-FFF2-40B4-BE49-F238E27FC236}">
                <a16:creationId xmlns:a16="http://schemas.microsoft.com/office/drawing/2014/main" id="{13FA3690-E779-191F-9EA7-2572E927287B}"/>
              </a:ext>
            </a:extLst>
          </p:cNvPr>
          <p:cNvSpPr txBox="1">
            <a:spLocks/>
          </p:cNvSpPr>
          <p:nvPr/>
        </p:nvSpPr>
        <p:spPr>
          <a:xfrm>
            <a:off x="685800" y="1504507"/>
            <a:ext cx="7772400" cy="4129939"/>
          </a:xfrm>
          <a:prstGeom prst="rect">
            <a:avLst/>
          </a:prstGeom>
        </p:spPr>
        <p:txBody>
          <a:bodyPr vert="horz" lIns="91440" tIns="45720" rIns="91440" bIns="45720" rtlCol="0">
            <a:normAutofit/>
          </a:bodyPr>
          <a:lstStyle>
            <a:lvl1pPr marL="228600" indent="-228600" algn="l" defTabSz="514350" rtl="0" eaLnBrk="1" latinLnBrk="0" hangingPunct="1">
              <a:lnSpc>
                <a:spcPct val="90000"/>
              </a:lnSpc>
              <a:spcBef>
                <a:spcPts val="1000"/>
              </a:spcBef>
              <a:buFont typeface="Wingdings" panose="05000000000000000000" pitchFamily="2" charset="2"/>
              <a:buChar char="§"/>
              <a:defRPr sz="2200" kern="1200">
                <a:solidFill>
                  <a:schemeClr val="tx1"/>
                </a:solidFill>
                <a:latin typeface="+mn-lt"/>
                <a:ea typeface="+mn-ea"/>
                <a:cs typeface="+mn-cs"/>
              </a:defRPr>
            </a:lvl1pPr>
            <a:lvl2pPr marL="514350" indent="-257175" algn="l" defTabSz="514350" rtl="0" eaLnBrk="1" latinLnBrk="0" hangingPunct="1">
              <a:lnSpc>
                <a:spcPct val="90000"/>
              </a:lnSpc>
              <a:spcBef>
                <a:spcPts val="600"/>
              </a:spcBef>
              <a:buClr>
                <a:srgbClr val="808080"/>
              </a:buClr>
              <a:buFont typeface="Calibri" panose="020F0502020204030204" pitchFamily="34" charset="0"/>
              <a:buChar char="−"/>
              <a:defRPr sz="1800" kern="1200">
                <a:solidFill>
                  <a:srgbClr val="808080"/>
                </a:solidFill>
                <a:latin typeface="+mn-lt"/>
                <a:ea typeface="+mn-ea"/>
                <a:cs typeface="+mn-cs"/>
              </a:defRPr>
            </a:lvl2pPr>
            <a:lvl3pPr marL="628650" indent="-171450" algn="l" defTabSz="51435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3pPr>
            <a:lvl4pPr marL="971550" indent="-200025" algn="l" defTabSz="514350" rtl="0" eaLnBrk="1" latinLnBrk="0" hangingPunct="1">
              <a:lnSpc>
                <a:spcPct val="90000"/>
              </a:lnSpc>
              <a:spcBef>
                <a:spcPts val="600"/>
              </a:spcBef>
              <a:buFont typeface="Courier New" panose="02070309020205020404" pitchFamily="49" charset="0"/>
              <a:buChar char="o"/>
              <a:defRPr sz="1100" kern="1200">
                <a:solidFill>
                  <a:schemeClr val="accent4"/>
                </a:solidFill>
                <a:latin typeface="+mn-lt"/>
                <a:ea typeface="+mn-ea"/>
                <a:cs typeface="+mn-cs"/>
              </a:defRPr>
            </a:lvl4pPr>
            <a:lvl5pPr marL="1314450" indent="-171450" algn="l" defTabSz="514350" rtl="0" eaLnBrk="1" latinLnBrk="0" hangingPunct="1">
              <a:lnSpc>
                <a:spcPct val="90000"/>
              </a:lnSpc>
              <a:spcBef>
                <a:spcPts val="600"/>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buFont typeface="Arial" panose="020B0604020202020204" pitchFamily="34" charset="0"/>
              <a:buChar char="•"/>
            </a:pPr>
            <a:r>
              <a:rPr lang="en-US" sz="1500" dirty="0"/>
              <a:t>Change in on-balance sheet liquidity positions mixed across bank and credit union members</a:t>
            </a:r>
          </a:p>
          <a:p>
            <a:pPr>
              <a:buFont typeface="Arial" panose="020B0604020202020204" pitchFamily="34" charset="0"/>
              <a:buChar char="•"/>
            </a:pPr>
            <a:r>
              <a:rPr lang="en-US" sz="1500" dirty="0"/>
              <a:t>Loan growth </a:t>
            </a:r>
            <a:r>
              <a:rPr lang="en-US" sz="1500" b="1" dirty="0">
                <a:solidFill>
                  <a:srgbClr val="93B1CC"/>
                </a:solidFill>
              </a:rPr>
              <a:t>slowed across all segments </a:t>
            </a:r>
            <a:r>
              <a:rPr lang="en-US" sz="1500" dirty="0"/>
              <a:t>… except strong loan growth posted by small bank members</a:t>
            </a:r>
          </a:p>
          <a:p>
            <a:pPr lvl="1"/>
            <a:r>
              <a:rPr lang="en-US" sz="1400" dirty="0"/>
              <a:t>Cash balances build across District</a:t>
            </a:r>
          </a:p>
          <a:p>
            <a:pPr>
              <a:buFont typeface="Arial" panose="020B0604020202020204" pitchFamily="34" charset="0"/>
              <a:buChar char="•"/>
            </a:pPr>
            <a:r>
              <a:rPr lang="en-US" sz="1500" dirty="0"/>
              <a:t>Although the need for alternative funding sources has waned as funding gaps narrowed, wholesale funding balances remain elevated</a:t>
            </a:r>
          </a:p>
          <a:p>
            <a:pPr lvl="1"/>
            <a:r>
              <a:rPr lang="en-US" sz="1400" dirty="0"/>
              <a:t>Deposit inflows returned for bank members while credit union members face </a:t>
            </a:r>
            <a:r>
              <a:rPr lang="en-US" sz="1400" b="1" dirty="0">
                <a:solidFill>
                  <a:srgbClr val="93B1CC"/>
                </a:solidFill>
              </a:rPr>
              <a:t>persistent core funding pressure</a:t>
            </a:r>
          </a:p>
          <a:p>
            <a:pPr>
              <a:buFont typeface="Arial" panose="020B0604020202020204" pitchFamily="34" charset="0"/>
              <a:buChar char="•"/>
            </a:pPr>
            <a:r>
              <a:rPr lang="en-US" sz="1500" b="1" dirty="0">
                <a:solidFill>
                  <a:srgbClr val="93B1CC"/>
                </a:solidFill>
              </a:rPr>
              <a:t>Continued</a:t>
            </a:r>
            <a:r>
              <a:rPr lang="en-US" sz="1500" dirty="0"/>
              <a:t> shift in share/deposit composition as customers seek higher rates</a:t>
            </a:r>
          </a:p>
          <a:p>
            <a:pPr>
              <a:buFont typeface="Arial" panose="020B0604020202020204" pitchFamily="34" charset="0"/>
              <a:buChar char="•"/>
            </a:pPr>
            <a:r>
              <a:rPr lang="en-US" sz="1500" dirty="0"/>
              <a:t>Provision expense accelerates, </a:t>
            </a:r>
            <a:r>
              <a:rPr lang="en-US" sz="1500" b="1" dirty="0">
                <a:solidFill>
                  <a:srgbClr val="93B1CC"/>
                </a:solidFill>
              </a:rPr>
              <a:t>reserve build mode underway</a:t>
            </a:r>
            <a:r>
              <a:rPr lang="en-US" sz="1500" dirty="0"/>
              <a:t> at credit unions, growth in reserves minimal at bank members</a:t>
            </a:r>
          </a:p>
          <a:p>
            <a:pPr lvl="1"/>
            <a:r>
              <a:rPr lang="en-US" sz="1400" dirty="0"/>
              <a:t>Net charge-offs surge across larger institutions</a:t>
            </a:r>
          </a:p>
          <a:p>
            <a:pPr>
              <a:buFont typeface="Arial" panose="020B0604020202020204" pitchFamily="34" charset="0"/>
              <a:buChar char="•"/>
            </a:pPr>
            <a:r>
              <a:rPr lang="en-US" sz="1500" b="1" dirty="0">
                <a:solidFill>
                  <a:srgbClr val="93B1CC"/>
                </a:solidFill>
              </a:rPr>
              <a:t>Equity positions stable </a:t>
            </a:r>
            <a:r>
              <a:rPr lang="en-US" sz="1500" dirty="0"/>
              <a:t>and under pressure as security portfolios remain underwater, although improved with favorable rate volatility to close out the year</a:t>
            </a:r>
            <a:endParaRPr lang="en-US" sz="1500" dirty="0">
              <a:solidFill>
                <a:schemeClr val="accent6">
                  <a:lumMod val="75000"/>
                </a:schemeClr>
              </a:solidFill>
            </a:endParaRPr>
          </a:p>
        </p:txBody>
      </p:sp>
    </p:spTree>
    <p:extLst>
      <p:ext uri="{BB962C8B-B14F-4D97-AF65-F5344CB8AC3E}">
        <p14:creationId xmlns:p14="http://schemas.microsoft.com/office/powerpoint/2010/main" val="27839365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347983E-B318-17EF-1A78-24D53583BD67}"/>
              </a:ext>
            </a:extLst>
          </p:cNvPr>
          <p:cNvSpPr txBox="1">
            <a:spLocks/>
          </p:cNvSpPr>
          <p:nvPr/>
        </p:nvSpPr>
        <p:spPr>
          <a:xfrm>
            <a:off x="687754" y="781493"/>
            <a:ext cx="7768491" cy="430619"/>
          </a:xfrm>
          <a:prstGeom prst="rect">
            <a:avLst/>
          </a:prstGeom>
        </p:spPr>
        <p:txBody>
          <a:bodyPr vert="horz" lIns="91440" tIns="45720" rIns="91440" bIns="45720" rtlCol="0" anchor="t">
            <a:noAutofit/>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900" dirty="0"/>
              <a:t>Looking Ahead</a:t>
            </a:r>
          </a:p>
        </p:txBody>
      </p:sp>
      <p:sp>
        <p:nvSpPr>
          <p:cNvPr id="7" name="Content Placeholder 2">
            <a:extLst>
              <a:ext uri="{FF2B5EF4-FFF2-40B4-BE49-F238E27FC236}">
                <a16:creationId xmlns:a16="http://schemas.microsoft.com/office/drawing/2014/main" id="{3D97F4B8-1669-0607-B1DD-6CEB149613D1}"/>
              </a:ext>
            </a:extLst>
          </p:cNvPr>
          <p:cNvSpPr txBox="1">
            <a:spLocks/>
          </p:cNvSpPr>
          <p:nvPr/>
        </p:nvSpPr>
        <p:spPr>
          <a:xfrm>
            <a:off x="687755" y="1504507"/>
            <a:ext cx="7768490" cy="3753293"/>
          </a:xfrm>
          <a:prstGeom prst="rect">
            <a:avLst/>
          </a:prstGeom>
        </p:spPr>
        <p:txBody>
          <a:bodyPr vert="horz" lIns="91440" tIns="45720" rIns="91440" bIns="45720" rtlCol="0">
            <a:noAutofit/>
          </a:bodyPr>
          <a:lstStyle>
            <a:lvl1pPr marL="228600" indent="-228600" algn="l" defTabSz="514350" rtl="0" eaLnBrk="1" latinLnBrk="0" hangingPunct="1">
              <a:lnSpc>
                <a:spcPct val="90000"/>
              </a:lnSpc>
              <a:spcBef>
                <a:spcPts val="1000"/>
              </a:spcBef>
              <a:buFont typeface="Wingdings" panose="05000000000000000000" pitchFamily="2" charset="2"/>
              <a:buChar char="§"/>
              <a:defRPr sz="2200" kern="1200">
                <a:solidFill>
                  <a:schemeClr val="tx1"/>
                </a:solidFill>
                <a:latin typeface="+mn-lt"/>
                <a:ea typeface="+mn-ea"/>
                <a:cs typeface="+mn-cs"/>
              </a:defRPr>
            </a:lvl1pPr>
            <a:lvl2pPr marL="514350" indent="-257175" algn="l" defTabSz="514350" rtl="0" eaLnBrk="1" latinLnBrk="0" hangingPunct="1">
              <a:lnSpc>
                <a:spcPct val="90000"/>
              </a:lnSpc>
              <a:spcBef>
                <a:spcPts val="600"/>
              </a:spcBef>
              <a:buClr>
                <a:srgbClr val="808080"/>
              </a:buClr>
              <a:buFont typeface="Calibri" panose="020F0502020204030204" pitchFamily="34" charset="0"/>
              <a:buChar char="−"/>
              <a:defRPr sz="1800" kern="1200">
                <a:solidFill>
                  <a:srgbClr val="808080"/>
                </a:solidFill>
                <a:latin typeface="+mn-lt"/>
                <a:ea typeface="+mn-ea"/>
                <a:cs typeface="+mn-cs"/>
              </a:defRPr>
            </a:lvl2pPr>
            <a:lvl3pPr marL="628650" indent="-171450" algn="l" defTabSz="51435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3pPr>
            <a:lvl4pPr marL="971550" indent="-200025" algn="l" defTabSz="514350" rtl="0" eaLnBrk="1" latinLnBrk="0" hangingPunct="1">
              <a:lnSpc>
                <a:spcPct val="90000"/>
              </a:lnSpc>
              <a:spcBef>
                <a:spcPts val="600"/>
              </a:spcBef>
              <a:buFont typeface="Courier New" panose="02070309020205020404" pitchFamily="49" charset="0"/>
              <a:buChar char="o"/>
              <a:defRPr sz="1100" kern="1200">
                <a:solidFill>
                  <a:schemeClr val="accent4"/>
                </a:solidFill>
                <a:latin typeface="+mn-lt"/>
                <a:ea typeface="+mn-ea"/>
                <a:cs typeface="+mn-cs"/>
              </a:defRPr>
            </a:lvl4pPr>
            <a:lvl5pPr marL="1314450" indent="-171450" algn="l" defTabSz="514350" rtl="0" eaLnBrk="1" latinLnBrk="0" hangingPunct="1">
              <a:lnSpc>
                <a:spcPct val="90000"/>
              </a:lnSpc>
              <a:spcBef>
                <a:spcPts val="600"/>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buFont typeface="Arial" panose="020B0604020202020204" pitchFamily="34" charset="0"/>
              <a:buChar char="•"/>
            </a:pPr>
            <a:r>
              <a:rPr lang="en-US" sz="1500" dirty="0"/>
              <a:t>Attractive investment alternatives and the ability for consumers to move money quickly could lead to </a:t>
            </a:r>
            <a:r>
              <a:rPr lang="en-US" sz="1500" b="1" dirty="0">
                <a:solidFill>
                  <a:srgbClr val="93B1CC"/>
                </a:solidFill>
              </a:rPr>
              <a:t>continued deposit disintermediation</a:t>
            </a:r>
            <a:r>
              <a:rPr lang="en-US" sz="1500" dirty="0">
                <a:solidFill>
                  <a:srgbClr val="93B1CC"/>
                </a:solidFill>
              </a:rPr>
              <a:t> </a:t>
            </a:r>
          </a:p>
          <a:p>
            <a:pPr lvl="1"/>
            <a:r>
              <a:rPr lang="en-US" sz="1400" dirty="0"/>
              <a:t>Share/deposit retention and gathering efforts face ongoing headwinds</a:t>
            </a:r>
            <a:endParaRPr lang="en-US" sz="1400" b="1" dirty="0">
              <a:solidFill>
                <a:srgbClr val="93B1CC"/>
              </a:solidFill>
            </a:endParaRPr>
          </a:p>
          <a:p>
            <a:pPr>
              <a:buFont typeface="Arial" panose="020B0604020202020204" pitchFamily="34" charset="0"/>
              <a:buChar char="•"/>
            </a:pPr>
            <a:r>
              <a:rPr lang="en-US" sz="1500" b="1" dirty="0">
                <a:solidFill>
                  <a:srgbClr val="93B1CC"/>
                </a:solidFill>
              </a:rPr>
              <a:t>Uncertain interest rate outlook</a:t>
            </a:r>
            <a:r>
              <a:rPr lang="en-US" sz="1500" dirty="0"/>
              <a:t> as inflationary pressures persist, economic growth continues, and the consumer remains solid</a:t>
            </a:r>
          </a:p>
          <a:p>
            <a:pPr>
              <a:buFont typeface="Arial" panose="020B0604020202020204" pitchFamily="34" charset="0"/>
              <a:buChar char="•"/>
            </a:pPr>
            <a:r>
              <a:rPr lang="en-US" sz="1500" b="1" dirty="0">
                <a:solidFill>
                  <a:srgbClr val="93B1CC"/>
                </a:solidFill>
              </a:rPr>
              <a:t>Caution </a:t>
            </a:r>
            <a:r>
              <a:rPr lang="en-US" sz="1500" dirty="0"/>
              <a:t>for an economic downturn and tightening credit conditions to influence continued pullback in lending activity</a:t>
            </a:r>
          </a:p>
          <a:p>
            <a:pPr>
              <a:buFont typeface="Arial" panose="020B0604020202020204" pitchFamily="34" charset="0"/>
              <a:buChar char="•"/>
            </a:pPr>
            <a:r>
              <a:rPr lang="en-US" sz="1500" b="1" dirty="0">
                <a:solidFill>
                  <a:srgbClr val="93B1CC"/>
                </a:solidFill>
              </a:rPr>
              <a:t>Access </a:t>
            </a:r>
            <a:r>
              <a:rPr lang="en-US" sz="1500" dirty="0"/>
              <a:t>to liquidity and collateral capacity imperative going forward as the ability to sell securities to generate liquidity remains restricted due to underwater security portfolios</a:t>
            </a:r>
          </a:p>
          <a:p>
            <a:pPr lvl="1"/>
            <a:r>
              <a:rPr lang="en-US" sz="1400" dirty="0"/>
              <a:t>Stress testing and cash flow monitoring will continue to gain attention from regulators</a:t>
            </a:r>
          </a:p>
          <a:p>
            <a:pPr>
              <a:buFont typeface="Arial" panose="020B0604020202020204" pitchFamily="34" charset="0"/>
              <a:buChar char="•"/>
            </a:pPr>
            <a:r>
              <a:rPr lang="en-US" sz="1500" dirty="0"/>
              <a:t>Margin pressure to persist in near-term but hope for some funding cost relief later in 2024, more so for banks </a:t>
            </a:r>
          </a:p>
          <a:p>
            <a:pPr>
              <a:buFont typeface="Arial" panose="020B0604020202020204" pitchFamily="34" charset="0"/>
              <a:buChar char="•"/>
            </a:pPr>
            <a:r>
              <a:rPr lang="en-US" sz="1500" dirty="0"/>
              <a:t>Amid spike in provisions and net charge-offs, </a:t>
            </a:r>
            <a:r>
              <a:rPr lang="en-US" sz="1500" b="1" dirty="0">
                <a:solidFill>
                  <a:srgbClr val="93B1CC"/>
                </a:solidFill>
              </a:rPr>
              <a:t>mounting credit concerns</a:t>
            </a:r>
            <a:r>
              <a:rPr lang="en-US" sz="1500" dirty="0"/>
              <a:t> in some sectors could impact reserve levels</a:t>
            </a:r>
          </a:p>
          <a:p>
            <a:pPr>
              <a:buFont typeface="Arial" panose="020B0604020202020204" pitchFamily="34" charset="0"/>
              <a:buChar char="•"/>
            </a:pPr>
            <a:r>
              <a:rPr lang="en-US" sz="1500" b="1" dirty="0">
                <a:solidFill>
                  <a:srgbClr val="93B1CC"/>
                </a:solidFill>
              </a:rPr>
              <a:t>Market volatility </a:t>
            </a:r>
            <a:r>
              <a:rPr lang="en-US" sz="1500" dirty="0"/>
              <a:t>is likely to remain heightened with both domestic (election year) and global uncertainties</a:t>
            </a:r>
          </a:p>
        </p:txBody>
      </p:sp>
    </p:spTree>
    <p:extLst>
      <p:ext uri="{BB962C8B-B14F-4D97-AF65-F5344CB8AC3E}">
        <p14:creationId xmlns:p14="http://schemas.microsoft.com/office/powerpoint/2010/main" val="823504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93FAB64-D347-CA6E-08FA-274AF88493DB}"/>
              </a:ext>
            </a:extLst>
          </p:cNvPr>
          <p:cNvSpPr txBox="1">
            <a:spLocks/>
          </p:cNvSpPr>
          <p:nvPr/>
        </p:nvSpPr>
        <p:spPr>
          <a:xfrm>
            <a:off x="861646" y="3267291"/>
            <a:ext cx="7772400" cy="7107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i="1" dirty="0">
                <a:solidFill>
                  <a:schemeClr val="bg1"/>
                </a:solidFill>
                <a:latin typeface="+mn-lt"/>
              </a:rPr>
              <a:t>Graphs and Charts</a:t>
            </a:r>
          </a:p>
        </p:txBody>
      </p:sp>
    </p:spTree>
    <p:extLst>
      <p:ext uri="{BB962C8B-B14F-4D97-AF65-F5344CB8AC3E}">
        <p14:creationId xmlns:p14="http://schemas.microsoft.com/office/powerpoint/2010/main" val="2145650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571AC82-19DB-6B99-F285-82C473B1766F}"/>
              </a:ext>
            </a:extLst>
          </p:cNvPr>
          <p:cNvSpPr txBox="1">
            <a:spLocks/>
          </p:cNvSpPr>
          <p:nvPr/>
        </p:nvSpPr>
        <p:spPr>
          <a:xfrm>
            <a:off x="687754" y="733649"/>
            <a:ext cx="8926142" cy="704286"/>
          </a:xfrm>
          <a:prstGeom prst="rect">
            <a:avLst/>
          </a:prstGeom>
        </p:spPr>
        <p:txBody>
          <a:bodyPr vert="horz" lIns="91440" tIns="45720" rIns="91440" bIns="45720" rtlCol="0" anchor="t">
            <a:normAutofit fontScale="97500"/>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900" dirty="0"/>
              <a:t>Mixed Lending Activity Across Members in Q4</a:t>
            </a:r>
          </a:p>
        </p:txBody>
      </p:sp>
      <p:sp>
        <p:nvSpPr>
          <p:cNvPr id="2" name="Content Placeholder 17">
            <a:extLst>
              <a:ext uri="{FF2B5EF4-FFF2-40B4-BE49-F238E27FC236}">
                <a16:creationId xmlns:a16="http://schemas.microsoft.com/office/drawing/2014/main" id="{6C6DEECC-D73F-9C7F-D134-00478D8AA5A3}"/>
              </a:ext>
            </a:extLst>
          </p:cNvPr>
          <p:cNvSpPr txBox="1">
            <a:spLocks/>
          </p:cNvSpPr>
          <p:nvPr/>
        </p:nvSpPr>
        <p:spPr>
          <a:xfrm>
            <a:off x="687753" y="1205783"/>
            <a:ext cx="8069743" cy="254379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400" dirty="0"/>
              <a:t>Liquidity builds at larger members as lending volume slows while smaller members post strong loan growth.</a:t>
            </a:r>
          </a:p>
          <a:p>
            <a:pPr marL="0" indent="0">
              <a:buNone/>
            </a:pPr>
            <a:r>
              <a:rPr lang="en-US" sz="1400" dirty="0"/>
              <a:t>Ag lending led the way, followed by CRE and residential lending but all loan type balances expanded.</a:t>
            </a:r>
          </a:p>
        </p:txBody>
      </p:sp>
      <p:pic>
        <p:nvPicPr>
          <p:cNvPr id="6" name="Picture 5">
            <a:extLst>
              <a:ext uri="{FF2B5EF4-FFF2-40B4-BE49-F238E27FC236}">
                <a16:creationId xmlns:a16="http://schemas.microsoft.com/office/drawing/2014/main" id="{91EE45EB-0402-E27F-204F-071FA92E38DC}"/>
              </a:ext>
            </a:extLst>
          </p:cNvPr>
          <p:cNvPicPr>
            <a:picLocks/>
          </p:cNvPicPr>
          <p:nvPr/>
        </p:nvPicPr>
        <p:blipFill>
          <a:blip r:embed="rId3"/>
          <a:stretch>
            <a:fillRect/>
          </a:stretch>
        </p:blipFill>
        <p:spPr>
          <a:xfrm>
            <a:off x="1014523" y="4063265"/>
            <a:ext cx="3447288" cy="2075688"/>
          </a:xfrm>
          <a:prstGeom prst="rect">
            <a:avLst/>
          </a:prstGeom>
          <a:ln>
            <a:solidFill>
              <a:schemeClr val="bg1">
                <a:lumMod val="65000"/>
              </a:schemeClr>
            </a:solidFill>
          </a:ln>
        </p:spPr>
      </p:pic>
      <p:pic>
        <p:nvPicPr>
          <p:cNvPr id="8" name="Picture 7">
            <a:extLst>
              <a:ext uri="{FF2B5EF4-FFF2-40B4-BE49-F238E27FC236}">
                <a16:creationId xmlns:a16="http://schemas.microsoft.com/office/drawing/2014/main" id="{0A68F387-5ACE-64BC-A8B3-A52D38DB2BCF}"/>
              </a:ext>
            </a:extLst>
          </p:cNvPr>
          <p:cNvPicPr preferRelativeResize="0">
            <a:picLocks/>
          </p:cNvPicPr>
          <p:nvPr/>
        </p:nvPicPr>
        <p:blipFill>
          <a:blip r:embed="rId4"/>
          <a:stretch>
            <a:fillRect/>
          </a:stretch>
        </p:blipFill>
        <p:spPr>
          <a:xfrm>
            <a:off x="4681689" y="4063265"/>
            <a:ext cx="3447288" cy="2075688"/>
          </a:xfrm>
          <a:prstGeom prst="rect">
            <a:avLst/>
          </a:prstGeom>
          <a:ln>
            <a:solidFill>
              <a:schemeClr val="bg1">
                <a:lumMod val="65000"/>
              </a:schemeClr>
            </a:solidFill>
          </a:ln>
        </p:spPr>
      </p:pic>
      <p:pic>
        <p:nvPicPr>
          <p:cNvPr id="10" name="Picture 9">
            <a:extLst>
              <a:ext uri="{FF2B5EF4-FFF2-40B4-BE49-F238E27FC236}">
                <a16:creationId xmlns:a16="http://schemas.microsoft.com/office/drawing/2014/main" id="{FC7498D8-41A5-72C3-E6A3-2DCAB0A6A287}"/>
              </a:ext>
            </a:extLst>
          </p:cNvPr>
          <p:cNvPicPr preferRelativeResize="0">
            <a:picLocks/>
          </p:cNvPicPr>
          <p:nvPr/>
        </p:nvPicPr>
        <p:blipFill>
          <a:blip r:embed="rId5"/>
          <a:stretch>
            <a:fillRect/>
          </a:stretch>
        </p:blipFill>
        <p:spPr>
          <a:xfrm>
            <a:off x="1014523" y="1835767"/>
            <a:ext cx="3447288" cy="2075688"/>
          </a:xfrm>
          <a:prstGeom prst="rect">
            <a:avLst/>
          </a:prstGeom>
          <a:ln>
            <a:solidFill>
              <a:schemeClr val="bg1">
                <a:lumMod val="65000"/>
              </a:schemeClr>
            </a:solidFill>
          </a:ln>
        </p:spPr>
      </p:pic>
      <p:pic>
        <p:nvPicPr>
          <p:cNvPr id="13" name="Picture 12">
            <a:extLst>
              <a:ext uri="{FF2B5EF4-FFF2-40B4-BE49-F238E27FC236}">
                <a16:creationId xmlns:a16="http://schemas.microsoft.com/office/drawing/2014/main" id="{A7533BEF-7202-EDA4-D420-BFDBB301EFF0}"/>
              </a:ext>
            </a:extLst>
          </p:cNvPr>
          <p:cNvPicPr>
            <a:picLocks noChangeAspect="1"/>
          </p:cNvPicPr>
          <p:nvPr/>
        </p:nvPicPr>
        <p:blipFill>
          <a:blip r:embed="rId6"/>
          <a:stretch>
            <a:fillRect/>
          </a:stretch>
        </p:blipFill>
        <p:spPr>
          <a:xfrm>
            <a:off x="4681689" y="1830731"/>
            <a:ext cx="3446580" cy="2075688"/>
          </a:xfrm>
          <a:prstGeom prst="rect">
            <a:avLst/>
          </a:prstGeom>
          <a:ln>
            <a:solidFill>
              <a:schemeClr val="bg1">
                <a:lumMod val="65000"/>
              </a:schemeClr>
            </a:solidFill>
          </a:ln>
        </p:spPr>
      </p:pic>
    </p:spTree>
    <p:extLst>
      <p:ext uri="{BB962C8B-B14F-4D97-AF65-F5344CB8AC3E}">
        <p14:creationId xmlns:p14="http://schemas.microsoft.com/office/powerpoint/2010/main" val="3313402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7">
            <a:extLst>
              <a:ext uri="{FF2B5EF4-FFF2-40B4-BE49-F238E27FC236}">
                <a16:creationId xmlns:a16="http://schemas.microsoft.com/office/drawing/2014/main" id="{6C6DEECC-D73F-9C7F-D134-00478D8AA5A3}"/>
              </a:ext>
            </a:extLst>
          </p:cNvPr>
          <p:cNvSpPr txBox="1">
            <a:spLocks/>
          </p:cNvSpPr>
          <p:nvPr/>
        </p:nvSpPr>
        <p:spPr>
          <a:xfrm>
            <a:off x="687753" y="1318331"/>
            <a:ext cx="4049710" cy="19125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400" dirty="0"/>
              <a:t>Return of growth in non-maturity accounts at smaller banks after facing persistent outflow pressure. </a:t>
            </a:r>
          </a:p>
          <a:p>
            <a:pPr marL="0" indent="0">
              <a:buNone/>
            </a:pPr>
            <a:r>
              <a:rPr lang="en-US" sz="1400" dirty="0"/>
              <a:t>Migration of deposits to term structures in pursuit of higher rates continues. Deposit portfolio mix nears 2019 makeup. </a:t>
            </a:r>
          </a:p>
          <a:p>
            <a:pPr marL="0" indent="0">
              <a:buNone/>
            </a:pPr>
            <a:r>
              <a:rPr lang="en-US" sz="1400" dirty="0"/>
              <a:t>Aggregate retail CD balances reach new high at banks with assets &lt; $1 billion.</a:t>
            </a:r>
          </a:p>
          <a:p>
            <a:pPr marL="0" indent="0">
              <a:buFont typeface="Arial" panose="020B0604020202020204" pitchFamily="34" charset="0"/>
              <a:buNone/>
            </a:pPr>
            <a:r>
              <a:rPr lang="en-US" sz="1400" dirty="0"/>
              <a:t>Reduced discretionary spending, elevated costs related to inflationary pressures, and high borrowing costs likely to weigh on consumer savings. </a:t>
            </a:r>
          </a:p>
        </p:txBody>
      </p:sp>
      <p:sp>
        <p:nvSpPr>
          <p:cNvPr id="6" name="Footer Placeholder 4">
            <a:extLst>
              <a:ext uri="{FF2B5EF4-FFF2-40B4-BE49-F238E27FC236}">
                <a16:creationId xmlns:a16="http://schemas.microsoft.com/office/drawing/2014/main" id="{F116D4C4-479E-C027-FA13-343E4745B358}"/>
              </a:ext>
            </a:extLst>
          </p:cNvPr>
          <p:cNvSpPr txBox="1">
            <a:spLocks/>
          </p:cNvSpPr>
          <p:nvPr/>
        </p:nvSpPr>
        <p:spPr>
          <a:xfrm>
            <a:off x="698385" y="5862563"/>
            <a:ext cx="6381262" cy="327559"/>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i="1" dirty="0"/>
              <a:t>Note: Brokered deposits exclude reciprocal brokered deposits.</a:t>
            </a:r>
          </a:p>
        </p:txBody>
      </p:sp>
      <p:sp>
        <p:nvSpPr>
          <p:cNvPr id="9" name="Title 1">
            <a:extLst>
              <a:ext uri="{FF2B5EF4-FFF2-40B4-BE49-F238E27FC236}">
                <a16:creationId xmlns:a16="http://schemas.microsoft.com/office/drawing/2014/main" id="{34452526-296E-EB51-C007-FDB2ADC33B3C}"/>
              </a:ext>
            </a:extLst>
          </p:cNvPr>
          <p:cNvSpPr txBox="1">
            <a:spLocks/>
          </p:cNvSpPr>
          <p:nvPr/>
        </p:nvSpPr>
        <p:spPr>
          <a:xfrm>
            <a:off x="687754" y="781493"/>
            <a:ext cx="7768492" cy="430619"/>
          </a:xfrm>
          <a:prstGeom prst="rect">
            <a:avLst/>
          </a:prstGeom>
        </p:spPr>
        <p:txBody>
          <a:bodyPr vert="horz" lIns="91440" tIns="45720" rIns="91440" bIns="45720" rtlCol="0" anchor="t">
            <a:normAutofit fontScale="90000" lnSpcReduction="10000"/>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900" dirty="0"/>
              <a:t>Deposit Composition Remix Continues</a:t>
            </a:r>
          </a:p>
        </p:txBody>
      </p:sp>
      <p:pic>
        <p:nvPicPr>
          <p:cNvPr id="4" name="Picture 3">
            <a:extLst>
              <a:ext uri="{FF2B5EF4-FFF2-40B4-BE49-F238E27FC236}">
                <a16:creationId xmlns:a16="http://schemas.microsoft.com/office/drawing/2014/main" id="{91395614-E5D8-3D01-C2A8-A60544564F19}"/>
              </a:ext>
            </a:extLst>
          </p:cNvPr>
          <p:cNvPicPr preferRelativeResize="0">
            <a:picLocks/>
          </p:cNvPicPr>
          <p:nvPr/>
        </p:nvPicPr>
        <p:blipFill>
          <a:blip r:embed="rId2"/>
          <a:stretch>
            <a:fillRect/>
          </a:stretch>
        </p:blipFill>
        <p:spPr>
          <a:xfrm>
            <a:off x="4805341" y="3750730"/>
            <a:ext cx="3520440" cy="2066544"/>
          </a:xfrm>
          <a:prstGeom prst="rect">
            <a:avLst/>
          </a:prstGeom>
          <a:ln>
            <a:solidFill>
              <a:schemeClr val="bg1">
                <a:lumMod val="65000"/>
              </a:schemeClr>
            </a:solidFill>
          </a:ln>
        </p:spPr>
      </p:pic>
      <p:pic>
        <p:nvPicPr>
          <p:cNvPr id="7" name="Picture 6">
            <a:extLst>
              <a:ext uri="{FF2B5EF4-FFF2-40B4-BE49-F238E27FC236}">
                <a16:creationId xmlns:a16="http://schemas.microsoft.com/office/drawing/2014/main" id="{3116FAC2-44B5-E9A3-2D51-D5FEC1C471E6}"/>
              </a:ext>
            </a:extLst>
          </p:cNvPr>
          <p:cNvPicPr preferRelativeResize="0">
            <a:picLocks/>
          </p:cNvPicPr>
          <p:nvPr/>
        </p:nvPicPr>
        <p:blipFill>
          <a:blip r:embed="rId3"/>
          <a:stretch>
            <a:fillRect/>
          </a:stretch>
        </p:blipFill>
        <p:spPr>
          <a:xfrm>
            <a:off x="818220" y="3750730"/>
            <a:ext cx="3520440" cy="2066544"/>
          </a:xfrm>
          <a:prstGeom prst="rect">
            <a:avLst/>
          </a:prstGeom>
          <a:ln>
            <a:solidFill>
              <a:schemeClr val="bg1">
                <a:lumMod val="65000"/>
              </a:schemeClr>
            </a:solidFill>
          </a:ln>
        </p:spPr>
      </p:pic>
      <p:pic>
        <p:nvPicPr>
          <p:cNvPr id="10" name="Picture 9">
            <a:extLst>
              <a:ext uri="{FF2B5EF4-FFF2-40B4-BE49-F238E27FC236}">
                <a16:creationId xmlns:a16="http://schemas.microsoft.com/office/drawing/2014/main" id="{500775D9-E167-B68C-AC5C-898F30BBFCE0}"/>
              </a:ext>
            </a:extLst>
          </p:cNvPr>
          <p:cNvPicPr preferRelativeResize="0">
            <a:picLocks/>
          </p:cNvPicPr>
          <p:nvPr/>
        </p:nvPicPr>
        <p:blipFill>
          <a:blip r:embed="rId4"/>
          <a:stretch>
            <a:fillRect/>
          </a:stretch>
        </p:blipFill>
        <p:spPr>
          <a:xfrm>
            <a:off x="4805341" y="1470793"/>
            <a:ext cx="3520440" cy="2066544"/>
          </a:xfrm>
          <a:prstGeom prst="rect">
            <a:avLst/>
          </a:prstGeom>
          <a:ln>
            <a:solidFill>
              <a:schemeClr val="bg1">
                <a:lumMod val="65000"/>
              </a:schemeClr>
            </a:solidFill>
          </a:ln>
        </p:spPr>
      </p:pic>
    </p:spTree>
    <p:extLst>
      <p:ext uri="{BB962C8B-B14F-4D97-AF65-F5344CB8AC3E}">
        <p14:creationId xmlns:p14="http://schemas.microsoft.com/office/powerpoint/2010/main" val="3056615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ontent Placeholder 17">
            <a:extLst>
              <a:ext uri="{FF2B5EF4-FFF2-40B4-BE49-F238E27FC236}">
                <a16:creationId xmlns:a16="http://schemas.microsoft.com/office/drawing/2014/main" id="{6C6DEECC-D73F-9C7F-D134-00478D8AA5A3}"/>
              </a:ext>
            </a:extLst>
          </p:cNvPr>
          <p:cNvSpPr txBox="1">
            <a:spLocks/>
          </p:cNvSpPr>
          <p:nvPr/>
        </p:nvSpPr>
        <p:spPr>
          <a:xfrm>
            <a:off x="687754" y="1256565"/>
            <a:ext cx="8186280" cy="18999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US" sz="1400" dirty="0"/>
              <a:t>Pullback in wholesale funding activity at larger banks as asset growth slows and deposits build while smaller institutions continue to tap wholesale sources to fill funding gap* and support strong loan growth.</a:t>
            </a:r>
          </a:p>
          <a:p>
            <a:pPr marL="0" indent="0">
              <a:buFont typeface="Wingdings" panose="05000000000000000000" pitchFamily="2" charset="2"/>
              <a:buNone/>
            </a:pPr>
            <a:r>
              <a:rPr lang="en-US" sz="1400" dirty="0"/>
              <a:t>As deposit costs push higher and security portfolios remain in an unrealized loss position, members have looked to alternative funding options to help ease the pressure of higher core funding costs and preserve earnings/capital.</a:t>
            </a:r>
          </a:p>
          <a:p>
            <a:pPr marL="0" indent="0">
              <a:buFont typeface="Wingdings" panose="05000000000000000000" pitchFamily="2" charset="2"/>
              <a:buNone/>
            </a:pPr>
            <a:r>
              <a:rPr lang="en-US" sz="1400" dirty="0"/>
              <a:t>Advances continue to be a primary source of funding with over 70% of bank members actively borrowing in 2023 and may continue to be an attractive funding replacement for maturing Bank Term Funding Program borrowings.</a:t>
            </a:r>
          </a:p>
          <a:p>
            <a:pPr marL="0" indent="0">
              <a:buFont typeface="Wingdings" panose="05000000000000000000" pitchFamily="2" charset="2"/>
              <a:buNone/>
            </a:pPr>
            <a:r>
              <a:rPr lang="en-US" sz="1400" dirty="0"/>
              <a:t>Bank Term Funding Program (BTFP), brokered deposits and repos utilized to diversify wholesale funding sources and demonstrate access to various liquidity providers.</a:t>
            </a:r>
          </a:p>
        </p:txBody>
      </p:sp>
      <p:sp>
        <p:nvSpPr>
          <p:cNvPr id="6" name="Footer Placeholder 4">
            <a:extLst>
              <a:ext uri="{FF2B5EF4-FFF2-40B4-BE49-F238E27FC236}">
                <a16:creationId xmlns:a16="http://schemas.microsoft.com/office/drawing/2014/main" id="{F116D4C4-479E-C027-FA13-343E4745B358}"/>
              </a:ext>
            </a:extLst>
          </p:cNvPr>
          <p:cNvSpPr txBox="1">
            <a:spLocks/>
          </p:cNvSpPr>
          <p:nvPr/>
        </p:nvSpPr>
        <p:spPr>
          <a:xfrm>
            <a:off x="716364" y="5807446"/>
            <a:ext cx="7745245" cy="327559"/>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t>*Change in funding sources (loans, securities, cash) less change in core deposits (excludes jumbo CDs, brokered deposits and listing service deposits).</a:t>
            </a:r>
          </a:p>
          <a:p>
            <a:r>
              <a:rPr lang="en-US" sz="800" dirty="0"/>
              <a:t>Note: Wholesale funding = total borrowings + net brokered deposits (excludes reciprocal brokered deposits) + listing service deposits.</a:t>
            </a:r>
          </a:p>
        </p:txBody>
      </p:sp>
      <p:sp>
        <p:nvSpPr>
          <p:cNvPr id="9" name="Title 1">
            <a:extLst>
              <a:ext uri="{FF2B5EF4-FFF2-40B4-BE49-F238E27FC236}">
                <a16:creationId xmlns:a16="http://schemas.microsoft.com/office/drawing/2014/main" id="{8661674A-95E1-BE2C-6897-3E999C16E11B}"/>
              </a:ext>
            </a:extLst>
          </p:cNvPr>
          <p:cNvSpPr txBox="1">
            <a:spLocks/>
          </p:cNvSpPr>
          <p:nvPr/>
        </p:nvSpPr>
        <p:spPr>
          <a:xfrm>
            <a:off x="687754" y="775249"/>
            <a:ext cx="7768492" cy="440168"/>
          </a:xfrm>
          <a:prstGeom prst="rect">
            <a:avLst/>
          </a:prstGeom>
        </p:spPr>
        <p:txBody>
          <a:bodyPr vert="horz" lIns="91440" tIns="45720" rIns="91440" bIns="45720" rtlCol="0" anchor="t">
            <a:normAutofit fontScale="82500" lnSpcReduction="10000"/>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900" dirty="0"/>
              <a:t>Alternative Funding Sources Fills Liquidity/Funding Needs</a:t>
            </a:r>
          </a:p>
        </p:txBody>
      </p:sp>
      <p:pic>
        <p:nvPicPr>
          <p:cNvPr id="4" name="Picture 3">
            <a:extLst>
              <a:ext uri="{FF2B5EF4-FFF2-40B4-BE49-F238E27FC236}">
                <a16:creationId xmlns:a16="http://schemas.microsoft.com/office/drawing/2014/main" id="{9B79E973-36CF-23F2-16F2-E93882E0F194}"/>
              </a:ext>
            </a:extLst>
          </p:cNvPr>
          <p:cNvPicPr preferRelativeResize="0">
            <a:picLocks/>
          </p:cNvPicPr>
          <p:nvPr/>
        </p:nvPicPr>
        <p:blipFill>
          <a:blip r:embed="rId3"/>
          <a:stretch>
            <a:fillRect/>
          </a:stretch>
        </p:blipFill>
        <p:spPr>
          <a:xfrm>
            <a:off x="770608" y="3651848"/>
            <a:ext cx="3547872" cy="2139696"/>
          </a:xfrm>
          <a:prstGeom prst="rect">
            <a:avLst/>
          </a:prstGeom>
          <a:ln>
            <a:solidFill>
              <a:schemeClr val="bg1">
                <a:lumMod val="65000"/>
              </a:schemeClr>
            </a:solidFill>
          </a:ln>
        </p:spPr>
      </p:pic>
      <p:pic>
        <p:nvPicPr>
          <p:cNvPr id="7" name="Picture 6">
            <a:extLst>
              <a:ext uri="{FF2B5EF4-FFF2-40B4-BE49-F238E27FC236}">
                <a16:creationId xmlns:a16="http://schemas.microsoft.com/office/drawing/2014/main" id="{9CAA2511-9543-009F-3FA0-9C935217220F}"/>
              </a:ext>
            </a:extLst>
          </p:cNvPr>
          <p:cNvPicPr preferRelativeResize="0">
            <a:picLocks/>
          </p:cNvPicPr>
          <p:nvPr/>
        </p:nvPicPr>
        <p:blipFill>
          <a:blip r:embed="rId4"/>
          <a:stretch>
            <a:fillRect/>
          </a:stretch>
        </p:blipFill>
        <p:spPr>
          <a:xfrm>
            <a:off x="4825520" y="3651848"/>
            <a:ext cx="3547872" cy="2139696"/>
          </a:xfrm>
          <a:prstGeom prst="rect">
            <a:avLst/>
          </a:prstGeom>
          <a:ln>
            <a:solidFill>
              <a:schemeClr val="bg1">
                <a:lumMod val="65000"/>
              </a:schemeClr>
            </a:solidFill>
          </a:ln>
        </p:spPr>
      </p:pic>
    </p:spTree>
    <p:extLst>
      <p:ext uri="{BB962C8B-B14F-4D97-AF65-F5344CB8AC3E}">
        <p14:creationId xmlns:p14="http://schemas.microsoft.com/office/powerpoint/2010/main" val="31768632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571AC82-19DB-6B99-F285-82C473B1766F}"/>
              </a:ext>
            </a:extLst>
          </p:cNvPr>
          <p:cNvSpPr txBox="1">
            <a:spLocks/>
          </p:cNvSpPr>
          <p:nvPr/>
        </p:nvSpPr>
        <p:spPr>
          <a:xfrm>
            <a:off x="687754" y="659219"/>
            <a:ext cx="7415491" cy="826560"/>
          </a:xfrm>
          <a:prstGeom prst="rect">
            <a:avLst/>
          </a:prstGeom>
        </p:spPr>
        <p:txBody>
          <a:bodyPr vert="horz" lIns="91440" tIns="45720" rIns="91440" bIns="45720" rtlCol="0" anchor="t">
            <a:normAutofit fontScale="97500"/>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900" dirty="0"/>
              <a:t>Margin Management/Cost of Funds in Focus</a:t>
            </a:r>
          </a:p>
        </p:txBody>
      </p:sp>
      <p:sp>
        <p:nvSpPr>
          <p:cNvPr id="2" name="Content Placeholder 17">
            <a:extLst>
              <a:ext uri="{FF2B5EF4-FFF2-40B4-BE49-F238E27FC236}">
                <a16:creationId xmlns:a16="http://schemas.microsoft.com/office/drawing/2014/main" id="{6C6DEECC-D73F-9C7F-D134-00478D8AA5A3}"/>
              </a:ext>
            </a:extLst>
          </p:cNvPr>
          <p:cNvSpPr txBox="1">
            <a:spLocks/>
          </p:cNvSpPr>
          <p:nvPr/>
        </p:nvSpPr>
        <p:spPr>
          <a:xfrm>
            <a:off x="710339" y="1185008"/>
            <a:ext cx="7876312" cy="29762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US" sz="1400" dirty="0"/>
              <a:t>Earnings headwinds persist as funding costs continue to rise and security yields keep a drag on earnings.</a:t>
            </a:r>
          </a:p>
          <a:p>
            <a:pPr marL="0" indent="0">
              <a:buFont typeface="Wingdings" panose="05000000000000000000" pitchFamily="2" charset="2"/>
              <a:buNone/>
            </a:pPr>
            <a:r>
              <a:rPr lang="en-US" sz="1400" dirty="0"/>
              <a:t>The change in funding profiles is reflected in both margin performance and deposit betas. </a:t>
            </a:r>
          </a:p>
          <a:p>
            <a:pPr marL="0" indent="0">
              <a:buFont typeface="Wingdings" panose="05000000000000000000" pitchFamily="2" charset="2"/>
              <a:buNone/>
            </a:pPr>
            <a:r>
              <a:rPr lang="en-US" sz="1400" dirty="0"/>
              <a:t>After rapid expansion of margins early in the rate cycle, margins at smaller banks have been more resilient compared to their larger peers in recent quarters; due in part to a lag in raising deposit costs. However, still room to run for deposit betas if rates remain higher for longer and deposit growth is challenged. </a:t>
            </a:r>
          </a:p>
          <a:p>
            <a:pPr marL="0" indent="0">
              <a:buFont typeface="Wingdings" panose="05000000000000000000" pitchFamily="2" charset="2"/>
              <a:buNone/>
            </a:pPr>
            <a:r>
              <a:rPr lang="en-US" sz="1400" dirty="0"/>
              <a:t>More banks are repositioning bond portfolios with loss trades and using proceeds to gain yield on reinvestment and paydown wholesale funding.</a:t>
            </a:r>
          </a:p>
          <a:p>
            <a:pPr marL="0" indent="0">
              <a:buFont typeface="Wingdings" panose="05000000000000000000" pitchFamily="2" charset="2"/>
              <a:buNone/>
            </a:pPr>
            <a:r>
              <a:rPr lang="en-US" sz="1400" dirty="0"/>
              <a:t>While margin pressures will be felt into 2024, some relief may be on the horizon as low-yielding securities mature, loans re-price and high-cost funding can be paid down. A pivot in rates could also ease pressure on deposit costs. </a:t>
            </a:r>
          </a:p>
        </p:txBody>
      </p:sp>
      <p:pic>
        <p:nvPicPr>
          <p:cNvPr id="6" name="Picture 5">
            <a:extLst>
              <a:ext uri="{FF2B5EF4-FFF2-40B4-BE49-F238E27FC236}">
                <a16:creationId xmlns:a16="http://schemas.microsoft.com/office/drawing/2014/main" id="{8A0497E0-9A0E-12E5-D8C6-F21327DFE513}"/>
              </a:ext>
            </a:extLst>
          </p:cNvPr>
          <p:cNvPicPr>
            <a:picLocks/>
          </p:cNvPicPr>
          <p:nvPr/>
        </p:nvPicPr>
        <p:blipFill>
          <a:blip r:embed="rId3"/>
          <a:stretch>
            <a:fillRect/>
          </a:stretch>
        </p:blipFill>
        <p:spPr>
          <a:xfrm>
            <a:off x="821412" y="3834944"/>
            <a:ext cx="3547872" cy="2139696"/>
          </a:xfrm>
          <a:prstGeom prst="rect">
            <a:avLst/>
          </a:prstGeom>
          <a:ln>
            <a:solidFill>
              <a:schemeClr val="bg1">
                <a:lumMod val="65000"/>
              </a:schemeClr>
            </a:solidFill>
          </a:ln>
        </p:spPr>
      </p:pic>
      <p:pic>
        <p:nvPicPr>
          <p:cNvPr id="9" name="Picture 8">
            <a:extLst>
              <a:ext uri="{FF2B5EF4-FFF2-40B4-BE49-F238E27FC236}">
                <a16:creationId xmlns:a16="http://schemas.microsoft.com/office/drawing/2014/main" id="{8CBE64AE-809A-A40B-9DAB-9A480077D607}"/>
              </a:ext>
            </a:extLst>
          </p:cNvPr>
          <p:cNvPicPr>
            <a:picLocks/>
          </p:cNvPicPr>
          <p:nvPr/>
        </p:nvPicPr>
        <p:blipFill>
          <a:blip r:embed="rId4"/>
          <a:stretch>
            <a:fillRect/>
          </a:stretch>
        </p:blipFill>
        <p:spPr>
          <a:xfrm>
            <a:off x="4774716" y="3834944"/>
            <a:ext cx="3547872" cy="2139696"/>
          </a:xfrm>
          <a:prstGeom prst="rect">
            <a:avLst/>
          </a:prstGeom>
          <a:ln>
            <a:solidFill>
              <a:schemeClr val="bg1">
                <a:lumMod val="65000"/>
              </a:schemeClr>
            </a:solidFill>
          </a:ln>
        </p:spPr>
      </p:pic>
    </p:spTree>
    <p:extLst>
      <p:ext uri="{BB962C8B-B14F-4D97-AF65-F5344CB8AC3E}">
        <p14:creationId xmlns:p14="http://schemas.microsoft.com/office/powerpoint/2010/main" val="513530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3898553-AA2C-0607-1AEC-0C2FF93810B0}"/>
              </a:ext>
            </a:extLst>
          </p:cNvPr>
          <p:cNvPicPr>
            <a:picLocks/>
          </p:cNvPicPr>
          <p:nvPr/>
        </p:nvPicPr>
        <p:blipFill>
          <a:blip r:embed="rId3"/>
          <a:stretch>
            <a:fillRect/>
          </a:stretch>
        </p:blipFill>
        <p:spPr>
          <a:xfrm>
            <a:off x="739120" y="3679644"/>
            <a:ext cx="3547872" cy="2139696"/>
          </a:xfrm>
          <a:prstGeom prst="rect">
            <a:avLst/>
          </a:prstGeom>
          <a:ln>
            <a:solidFill>
              <a:schemeClr val="bg1">
                <a:lumMod val="65000"/>
              </a:schemeClr>
            </a:solidFill>
          </a:ln>
        </p:spPr>
      </p:pic>
      <p:sp>
        <p:nvSpPr>
          <p:cNvPr id="4" name="Title 1">
            <a:extLst>
              <a:ext uri="{FF2B5EF4-FFF2-40B4-BE49-F238E27FC236}">
                <a16:creationId xmlns:a16="http://schemas.microsoft.com/office/drawing/2014/main" id="{A571AC82-19DB-6B99-F285-82C473B1766F}"/>
              </a:ext>
            </a:extLst>
          </p:cNvPr>
          <p:cNvSpPr txBox="1">
            <a:spLocks/>
          </p:cNvSpPr>
          <p:nvPr/>
        </p:nvSpPr>
        <p:spPr>
          <a:xfrm>
            <a:off x="687754" y="585444"/>
            <a:ext cx="7882809" cy="900335"/>
          </a:xfrm>
          <a:prstGeom prst="rect">
            <a:avLst/>
          </a:prstGeom>
        </p:spPr>
        <p:txBody>
          <a:bodyPr vert="horz" lIns="91440" tIns="45720" rIns="91440" bIns="45720" rtlCol="0" anchor="t">
            <a:normAutofit fontScale="97500"/>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600" dirty="0"/>
              <a:t>Credit Concerns Mounting</a:t>
            </a:r>
          </a:p>
        </p:txBody>
      </p:sp>
      <p:sp>
        <p:nvSpPr>
          <p:cNvPr id="2" name="Content Placeholder 17">
            <a:extLst>
              <a:ext uri="{FF2B5EF4-FFF2-40B4-BE49-F238E27FC236}">
                <a16:creationId xmlns:a16="http://schemas.microsoft.com/office/drawing/2014/main" id="{6C6DEECC-D73F-9C7F-D134-00478D8AA5A3}"/>
              </a:ext>
            </a:extLst>
          </p:cNvPr>
          <p:cNvSpPr txBox="1">
            <a:spLocks/>
          </p:cNvSpPr>
          <p:nvPr/>
        </p:nvSpPr>
        <p:spPr>
          <a:xfrm>
            <a:off x="739120" y="1179935"/>
            <a:ext cx="7753949" cy="212326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400" dirty="0"/>
              <a:t>Provisions push higher and net charge-offs surge, but reserve build is minimal.</a:t>
            </a:r>
          </a:p>
          <a:p>
            <a:pPr marL="0" indent="0">
              <a:buNone/>
            </a:pPr>
            <a:r>
              <a:rPr lang="en-US" sz="1400" dirty="0"/>
              <a:t>The number of members recording provision expense in the fourth quarter reached a three-year high.</a:t>
            </a:r>
          </a:p>
          <a:p>
            <a:pPr marL="0" indent="0">
              <a:buNone/>
            </a:pPr>
            <a:r>
              <a:rPr lang="en-US" sz="1400" dirty="0"/>
              <a:t>Net-charge offs swell, rising 40% or nearly $65 million quarter-over-quarter and occurred predominately at larger institutions. Outside consumer loans (credit cards, auto loans), C&amp;I, farm real estate and owner-occupied CRE loans comprised the increase in net-charge offs.</a:t>
            </a:r>
          </a:p>
          <a:p>
            <a:pPr marL="0" indent="0">
              <a:buNone/>
            </a:pPr>
            <a:r>
              <a:rPr lang="en-US" sz="1400" dirty="0"/>
              <a:t>Credit containment worries continue to linger, with more institutions noting more time spent on underwriting and evaluating credits. Heightened focus on potential CRE stress, particularly office space exposure, as commercial loans mature and reset.</a:t>
            </a:r>
          </a:p>
          <a:p>
            <a:pPr marL="0" indent="0">
              <a:buNone/>
            </a:pPr>
            <a:r>
              <a:rPr lang="en-US" sz="1400" dirty="0"/>
              <a:t>Adjusted nonaccruals are up 40% year-over-year but stay below prior cycle levels.</a:t>
            </a:r>
          </a:p>
        </p:txBody>
      </p:sp>
      <p:sp>
        <p:nvSpPr>
          <p:cNvPr id="7" name="Footer Placeholder 4">
            <a:extLst>
              <a:ext uri="{FF2B5EF4-FFF2-40B4-BE49-F238E27FC236}">
                <a16:creationId xmlns:a16="http://schemas.microsoft.com/office/drawing/2014/main" id="{4196E128-12BB-DCDF-5DD9-846B82BD51C2}"/>
              </a:ext>
            </a:extLst>
          </p:cNvPr>
          <p:cNvSpPr txBox="1">
            <a:spLocks/>
          </p:cNvSpPr>
          <p:nvPr/>
        </p:nvSpPr>
        <p:spPr>
          <a:xfrm>
            <a:off x="739120" y="5873120"/>
            <a:ext cx="6518030" cy="335306"/>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t>Note: Adjusted nonperforming assets excludes U.S. government guaranteed portion of nonaccrual loans.</a:t>
            </a:r>
          </a:p>
        </p:txBody>
      </p:sp>
      <p:pic>
        <p:nvPicPr>
          <p:cNvPr id="11" name="Picture 10">
            <a:extLst>
              <a:ext uri="{FF2B5EF4-FFF2-40B4-BE49-F238E27FC236}">
                <a16:creationId xmlns:a16="http://schemas.microsoft.com/office/drawing/2014/main" id="{402555ED-4A2C-A51B-C795-8C02E9CEDC4E}"/>
              </a:ext>
            </a:extLst>
          </p:cNvPr>
          <p:cNvPicPr>
            <a:picLocks/>
          </p:cNvPicPr>
          <p:nvPr/>
        </p:nvPicPr>
        <p:blipFill>
          <a:blip r:embed="rId4"/>
          <a:stretch>
            <a:fillRect/>
          </a:stretch>
        </p:blipFill>
        <p:spPr>
          <a:xfrm>
            <a:off x="4857008" y="3679644"/>
            <a:ext cx="3547872" cy="2139696"/>
          </a:xfrm>
          <a:prstGeom prst="rect">
            <a:avLst/>
          </a:prstGeom>
          <a:ln>
            <a:solidFill>
              <a:schemeClr val="bg1">
                <a:lumMod val="65000"/>
              </a:schemeClr>
            </a:solidFill>
          </a:ln>
        </p:spPr>
      </p:pic>
    </p:spTree>
    <p:extLst>
      <p:ext uri="{BB962C8B-B14F-4D97-AF65-F5344CB8AC3E}">
        <p14:creationId xmlns:p14="http://schemas.microsoft.com/office/powerpoint/2010/main" val="1672740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1851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F7276E-214D-EC32-B3A6-1225633853F9}"/>
              </a:ext>
            </a:extLst>
          </p:cNvPr>
          <p:cNvPicPr>
            <a:picLocks/>
          </p:cNvPicPr>
          <p:nvPr/>
        </p:nvPicPr>
        <p:blipFill>
          <a:blip r:embed="rId2"/>
          <a:stretch>
            <a:fillRect/>
          </a:stretch>
        </p:blipFill>
        <p:spPr>
          <a:xfrm>
            <a:off x="4682189" y="4063265"/>
            <a:ext cx="3447288" cy="2075688"/>
          </a:xfrm>
          <a:prstGeom prst="rect">
            <a:avLst/>
          </a:prstGeom>
          <a:ln>
            <a:solidFill>
              <a:schemeClr val="bg1">
                <a:lumMod val="65000"/>
              </a:schemeClr>
            </a:solidFill>
          </a:ln>
        </p:spPr>
      </p:pic>
      <p:pic>
        <p:nvPicPr>
          <p:cNvPr id="3" name="Picture 2">
            <a:extLst>
              <a:ext uri="{FF2B5EF4-FFF2-40B4-BE49-F238E27FC236}">
                <a16:creationId xmlns:a16="http://schemas.microsoft.com/office/drawing/2014/main" id="{5F139F7D-BB70-5B07-EB9E-81C88F3C344B}"/>
              </a:ext>
            </a:extLst>
          </p:cNvPr>
          <p:cNvPicPr>
            <a:picLocks/>
          </p:cNvPicPr>
          <p:nvPr/>
        </p:nvPicPr>
        <p:blipFill>
          <a:blip r:embed="rId3"/>
          <a:stretch>
            <a:fillRect/>
          </a:stretch>
        </p:blipFill>
        <p:spPr>
          <a:xfrm>
            <a:off x="1014523" y="4063265"/>
            <a:ext cx="3447288" cy="2075688"/>
          </a:xfrm>
          <a:prstGeom prst="rect">
            <a:avLst/>
          </a:prstGeom>
          <a:ln>
            <a:solidFill>
              <a:schemeClr val="bg1">
                <a:lumMod val="65000"/>
              </a:schemeClr>
            </a:solidFill>
          </a:ln>
        </p:spPr>
      </p:pic>
      <p:sp>
        <p:nvSpPr>
          <p:cNvPr id="4" name="Title 1">
            <a:extLst>
              <a:ext uri="{FF2B5EF4-FFF2-40B4-BE49-F238E27FC236}">
                <a16:creationId xmlns:a16="http://schemas.microsoft.com/office/drawing/2014/main" id="{A571AC82-19DB-6B99-F285-82C473B1766F}"/>
              </a:ext>
            </a:extLst>
          </p:cNvPr>
          <p:cNvSpPr txBox="1">
            <a:spLocks/>
          </p:cNvSpPr>
          <p:nvPr/>
        </p:nvSpPr>
        <p:spPr>
          <a:xfrm>
            <a:off x="687754" y="733649"/>
            <a:ext cx="7768493" cy="704286"/>
          </a:xfrm>
          <a:prstGeom prst="rect">
            <a:avLst/>
          </a:prstGeom>
        </p:spPr>
        <p:txBody>
          <a:bodyPr vert="horz" lIns="91440" tIns="45720" rIns="91440" bIns="45720" rtlCol="0" anchor="t">
            <a:normAutofit fontScale="97500"/>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900" dirty="0"/>
              <a:t>Waning Loan Growth Trend Continues</a:t>
            </a:r>
          </a:p>
        </p:txBody>
      </p:sp>
      <p:sp>
        <p:nvSpPr>
          <p:cNvPr id="2" name="Content Placeholder 17">
            <a:extLst>
              <a:ext uri="{FF2B5EF4-FFF2-40B4-BE49-F238E27FC236}">
                <a16:creationId xmlns:a16="http://schemas.microsoft.com/office/drawing/2014/main" id="{6C6DEECC-D73F-9C7F-D134-00478D8AA5A3}"/>
              </a:ext>
            </a:extLst>
          </p:cNvPr>
          <p:cNvSpPr txBox="1">
            <a:spLocks/>
          </p:cNvSpPr>
          <p:nvPr/>
        </p:nvSpPr>
        <p:spPr>
          <a:xfrm>
            <a:off x="687753" y="1205783"/>
            <a:ext cx="8069743" cy="254379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400" dirty="0"/>
              <a:t>Activity on the asset side of the balance sheet was again relatively muted in the fourth quarter with loan growth continuing to slow for the sixth consecutive quarter at larger members. Cash balances moved higher, contributing to a slight build in liquid assets.</a:t>
            </a:r>
          </a:p>
        </p:txBody>
      </p:sp>
      <p:pic>
        <p:nvPicPr>
          <p:cNvPr id="5" name="Picture 4">
            <a:extLst>
              <a:ext uri="{FF2B5EF4-FFF2-40B4-BE49-F238E27FC236}">
                <a16:creationId xmlns:a16="http://schemas.microsoft.com/office/drawing/2014/main" id="{32FAAB9B-2B10-BA26-DE37-25021CA5844E}"/>
              </a:ext>
            </a:extLst>
          </p:cNvPr>
          <p:cNvPicPr>
            <a:picLocks/>
          </p:cNvPicPr>
          <p:nvPr/>
        </p:nvPicPr>
        <p:blipFill>
          <a:blip r:embed="rId4"/>
          <a:stretch>
            <a:fillRect/>
          </a:stretch>
        </p:blipFill>
        <p:spPr>
          <a:xfrm>
            <a:off x="1014523" y="1910069"/>
            <a:ext cx="3447288" cy="2075688"/>
          </a:xfrm>
          <a:prstGeom prst="rect">
            <a:avLst/>
          </a:prstGeom>
          <a:ln>
            <a:solidFill>
              <a:schemeClr val="bg1">
                <a:lumMod val="65000"/>
              </a:schemeClr>
            </a:solidFill>
          </a:ln>
        </p:spPr>
      </p:pic>
      <p:pic>
        <p:nvPicPr>
          <p:cNvPr id="15" name="Picture 14">
            <a:extLst>
              <a:ext uri="{FF2B5EF4-FFF2-40B4-BE49-F238E27FC236}">
                <a16:creationId xmlns:a16="http://schemas.microsoft.com/office/drawing/2014/main" id="{06DDB338-3F28-E7C6-ACF4-3CADED350578}"/>
              </a:ext>
            </a:extLst>
          </p:cNvPr>
          <p:cNvPicPr>
            <a:picLocks/>
          </p:cNvPicPr>
          <p:nvPr/>
        </p:nvPicPr>
        <p:blipFill>
          <a:blip r:embed="rId5"/>
          <a:stretch>
            <a:fillRect/>
          </a:stretch>
        </p:blipFill>
        <p:spPr>
          <a:xfrm>
            <a:off x="4682189" y="1910069"/>
            <a:ext cx="3447288" cy="2075688"/>
          </a:xfrm>
          <a:prstGeom prst="rect">
            <a:avLst/>
          </a:prstGeom>
          <a:ln>
            <a:solidFill>
              <a:schemeClr val="bg1">
                <a:lumMod val="65000"/>
              </a:schemeClr>
            </a:solidFill>
          </a:ln>
        </p:spPr>
      </p:pic>
    </p:spTree>
    <p:extLst>
      <p:ext uri="{BB962C8B-B14F-4D97-AF65-F5344CB8AC3E}">
        <p14:creationId xmlns:p14="http://schemas.microsoft.com/office/powerpoint/2010/main" val="4054314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C137A7F-14C9-4CF7-003C-CDBD0D1E7B06}"/>
              </a:ext>
            </a:extLst>
          </p:cNvPr>
          <p:cNvPicPr>
            <a:picLocks/>
          </p:cNvPicPr>
          <p:nvPr/>
        </p:nvPicPr>
        <p:blipFill>
          <a:blip r:embed="rId2"/>
          <a:stretch>
            <a:fillRect/>
          </a:stretch>
        </p:blipFill>
        <p:spPr>
          <a:xfrm>
            <a:off x="4805341" y="1552683"/>
            <a:ext cx="3621024" cy="2066544"/>
          </a:xfrm>
          <a:prstGeom prst="rect">
            <a:avLst/>
          </a:prstGeom>
          <a:ln>
            <a:solidFill>
              <a:schemeClr val="bg1">
                <a:lumMod val="65000"/>
              </a:schemeClr>
            </a:solidFill>
          </a:ln>
        </p:spPr>
      </p:pic>
      <p:pic>
        <p:nvPicPr>
          <p:cNvPr id="6" name="Picture 5">
            <a:extLst>
              <a:ext uri="{FF2B5EF4-FFF2-40B4-BE49-F238E27FC236}">
                <a16:creationId xmlns:a16="http://schemas.microsoft.com/office/drawing/2014/main" id="{B1D479DB-EB88-6ED4-B3B8-EFFB90DEDC08}"/>
              </a:ext>
            </a:extLst>
          </p:cNvPr>
          <p:cNvPicPr>
            <a:picLocks/>
          </p:cNvPicPr>
          <p:nvPr/>
        </p:nvPicPr>
        <p:blipFill>
          <a:blip r:embed="rId3"/>
          <a:stretch>
            <a:fillRect/>
          </a:stretch>
        </p:blipFill>
        <p:spPr>
          <a:xfrm>
            <a:off x="4805341" y="3959798"/>
            <a:ext cx="3621024" cy="2066544"/>
          </a:xfrm>
          <a:prstGeom prst="rect">
            <a:avLst/>
          </a:prstGeom>
          <a:ln>
            <a:solidFill>
              <a:schemeClr val="bg1">
                <a:lumMod val="65000"/>
              </a:schemeClr>
            </a:solidFill>
          </a:ln>
        </p:spPr>
      </p:pic>
      <p:sp>
        <p:nvSpPr>
          <p:cNvPr id="2" name="Content Placeholder 17">
            <a:extLst>
              <a:ext uri="{FF2B5EF4-FFF2-40B4-BE49-F238E27FC236}">
                <a16:creationId xmlns:a16="http://schemas.microsoft.com/office/drawing/2014/main" id="{6C6DEECC-D73F-9C7F-D134-00478D8AA5A3}"/>
              </a:ext>
            </a:extLst>
          </p:cNvPr>
          <p:cNvSpPr txBox="1">
            <a:spLocks/>
          </p:cNvSpPr>
          <p:nvPr/>
        </p:nvSpPr>
        <p:spPr>
          <a:xfrm>
            <a:off x="687753" y="1318330"/>
            <a:ext cx="3988749" cy="337558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400" dirty="0"/>
              <a:t>Low-cost, non-maturity accounts continue to migrate into higher-cost share/deposits or out of the institution, shifting the makeup of the portfolio. </a:t>
            </a:r>
          </a:p>
          <a:p>
            <a:pPr marL="0" indent="0">
              <a:buFont typeface="Arial" panose="020B0604020202020204" pitchFamily="34" charset="0"/>
              <a:buNone/>
            </a:pPr>
            <a:r>
              <a:rPr lang="en-US" sz="1400" dirty="0"/>
              <a:t>Share/deposit balances have grown slightly at larger members, unlike stagnant or declining balances at smaller members.</a:t>
            </a:r>
          </a:p>
          <a:p>
            <a:pPr marL="0" indent="0">
              <a:buNone/>
            </a:pPr>
            <a:r>
              <a:rPr lang="en-US" sz="1400" dirty="0"/>
              <a:t>Share/deposit retention and gathering efforts face ongoing headwinds – playing defense against a competitive marketplace and attractive yields in other investment alternatives, along with elevated consumer spending due to higher costs.</a:t>
            </a:r>
          </a:p>
        </p:txBody>
      </p:sp>
      <p:sp>
        <p:nvSpPr>
          <p:cNvPr id="9" name="Title 1">
            <a:extLst>
              <a:ext uri="{FF2B5EF4-FFF2-40B4-BE49-F238E27FC236}">
                <a16:creationId xmlns:a16="http://schemas.microsoft.com/office/drawing/2014/main" id="{34452526-296E-EB51-C007-FDB2ADC33B3C}"/>
              </a:ext>
            </a:extLst>
          </p:cNvPr>
          <p:cNvSpPr txBox="1">
            <a:spLocks/>
          </p:cNvSpPr>
          <p:nvPr/>
        </p:nvSpPr>
        <p:spPr>
          <a:xfrm>
            <a:off x="687754" y="781493"/>
            <a:ext cx="8456246" cy="430619"/>
          </a:xfrm>
          <a:prstGeom prst="rect">
            <a:avLst/>
          </a:prstGeom>
        </p:spPr>
        <p:txBody>
          <a:bodyPr vert="horz" lIns="91440" tIns="45720" rIns="91440" bIns="45720" rtlCol="0" anchor="t">
            <a:normAutofit fontScale="90000" lnSpcReduction="10000"/>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900" dirty="0"/>
              <a:t>Funding Pressures Persist</a:t>
            </a:r>
          </a:p>
        </p:txBody>
      </p:sp>
      <p:pic>
        <p:nvPicPr>
          <p:cNvPr id="8" name="Picture 7">
            <a:extLst>
              <a:ext uri="{FF2B5EF4-FFF2-40B4-BE49-F238E27FC236}">
                <a16:creationId xmlns:a16="http://schemas.microsoft.com/office/drawing/2014/main" id="{17EDB1D4-D744-000A-5B89-E970C1477710}"/>
              </a:ext>
            </a:extLst>
          </p:cNvPr>
          <p:cNvPicPr>
            <a:picLocks/>
          </p:cNvPicPr>
          <p:nvPr/>
        </p:nvPicPr>
        <p:blipFill>
          <a:blip r:embed="rId4"/>
          <a:stretch>
            <a:fillRect/>
          </a:stretch>
        </p:blipFill>
        <p:spPr>
          <a:xfrm>
            <a:off x="717635" y="3959798"/>
            <a:ext cx="3621024" cy="2066544"/>
          </a:xfrm>
          <a:prstGeom prst="rect">
            <a:avLst/>
          </a:prstGeom>
          <a:ln>
            <a:solidFill>
              <a:schemeClr val="bg1">
                <a:lumMod val="65000"/>
              </a:schemeClr>
            </a:solidFill>
          </a:ln>
        </p:spPr>
      </p:pic>
    </p:spTree>
    <p:extLst>
      <p:ext uri="{BB962C8B-B14F-4D97-AF65-F5344CB8AC3E}">
        <p14:creationId xmlns:p14="http://schemas.microsoft.com/office/powerpoint/2010/main" val="1643133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254F431-FADE-9CB8-6600-F1608EFF404C}"/>
              </a:ext>
            </a:extLst>
          </p:cNvPr>
          <p:cNvPicPr>
            <a:picLocks/>
          </p:cNvPicPr>
          <p:nvPr/>
        </p:nvPicPr>
        <p:blipFill>
          <a:blip r:embed="rId3"/>
          <a:stretch>
            <a:fillRect/>
          </a:stretch>
        </p:blipFill>
        <p:spPr>
          <a:xfrm>
            <a:off x="4718852" y="3755647"/>
            <a:ext cx="3621024" cy="2066544"/>
          </a:xfrm>
          <a:prstGeom prst="rect">
            <a:avLst/>
          </a:prstGeom>
          <a:ln>
            <a:solidFill>
              <a:schemeClr val="bg1">
                <a:lumMod val="65000"/>
              </a:schemeClr>
            </a:solidFill>
          </a:ln>
        </p:spPr>
      </p:pic>
      <p:pic>
        <p:nvPicPr>
          <p:cNvPr id="14" name="Picture 13">
            <a:extLst>
              <a:ext uri="{FF2B5EF4-FFF2-40B4-BE49-F238E27FC236}">
                <a16:creationId xmlns:a16="http://schemas.microsoft.com/office/drawing/2014/main" id="{38F59DF5-0AFE-B6C9-6FE0-7029DF92CBFC}"/>
              </a:ext>
            </a:extLst>
          </p:cNvPr>
          <p:cNvPicPr>
            <a:picLocks/>
          </p:cNvPicPr>
          <p:nvPr/>
        </p:nvPicPr>
        <p:blipFill>
          <a:blip r:embed="rId4"/>
          <a:stretch>
            <a:fillRect/>
          </a:stretch>
        </p:blipFill>
        <p:spPr>
          <a:xfrm>
            <a:off x="804124" y="3755647"/>
            <a:ext cx="3621024" cy="2066544"/>
          </a:xfrm>
          <a:prstGeom prst="rect">
            <a:avLst/>
          </a:prstGeom>
        </p:spPr>
      </p:pic>
      <p:pic>
        <p:nvPicPr>
          <p:cNvPr id="5" name="Picture 4">
            <a:extLst>
              <a:ext uri="{FF2B5EF4-FFF2-40B4-BE49-F238E27FC236}">
                <a16:creationId xmlns:a16="http://schemas.microsoft.com/office/drawing/2014/main" id="{A956D4E5-EB5D-200B-B521-3A120A85A201}"/>
              </a:ext>
            </a:extLst>
          </p:cNvPr>
          <p:cNvPicPr>
            <a:picLocks/>
          </p:cNvPicPr>
          <p:nvPr/>
        </p:nvPicPr>
        <p:blipFill>
          <a:blip r:embed="rId5"/>
          <a:stretch>
            <a:fillRect/>
          </a:stretch>
        </p:blipFill>
        <p:spPr>
          <a:xfrm>
            <a:off x="4718852" y="1419262"/>
            <a:ext cx="3621024" cy="2066544"/>
          </a:xfrm>
          <a:prstGeom prst="rect">
            <a:avLst/>
          </a:prstGeom>
          <a:ln>
            <a:solidFill>
              <a:schemeClr val="bg1">
                <a:lumMod val="65000"/>
              </a:schemeClr>
            </a:solidFill>
          </a:ln>
        </p:spPr>
      </p:pic>
      <p:sp>
        <p:nvSpPr>
          <p:cNvPr id="4" name="Title 1">
            <a:extLst>
              <a:ext uri="{FF2B5EF4-FFF2-40B4-BE49-F238E27FC236}">
                <a16:creationId xmlns:a16="http://schemas.microsoft.com/office/drawing/2014/main" id="{A571AC82-19DB-6B99-F285-82C473B1766F}"/>
              </a:ext>
            </a:extLst>
          </p:cNvPr>
          <p:cNvSpPr txBox="1">
            <a:spLocks/>
          </p:cNvSpPr>
          <p:nvPr/>
        </p:nvSpPr>
        <p:spPr>
          <a:xfrm>
            <a:off x="687754" y="691117"/>
            <a:ext cx="7768492" cy="520996"/>
          </a:xfrm>
          <a:prstGeom prst="rect">
            <a:avLst/>
          </a:prstGeom>
        </p:spPr>
        <p:txBody>
          <a:bodyPr vert="horz" lIns="91440" tIns="45720" rIns="91440" bIns="45720" rtlCol="0" anchor="t">
            <a:noAutofit/>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900" dirty="0"/>
              <a:t>Wholesale Funding Needs Diminish</a:t>
            </a:r>
          </a:p>
        </p:txBody>
      </p:sp>
      <p:sp>
        <p:nvSpPr>
          <p:cNvPr id="2" name="Content Placeholder 17">
            <a:extLst>
              <a:ext uri="{FF2B5EF4-FFF2-40B4-BE49-F238E27FC236}">
                <a16:creationId xmlns:a16="http://schemas.microsoft.com/office/drawing/2014/main" id="{6C6DEECC-D73F-9C7F-D134-00478D8AA5A3}"/>
              </a:ext>
            </a:extLst>
          </p:cNvPr>
          <p:cNvSpPr txBox="1">
            <a:spLocks/>
          </p:cNvSpPr>
          <p:nvPr/>
        </p:nvSpPr>
        <p:spPr>
          <a:xfrm>
            <a:off x="687754" y="1232602"/>
            <a:ext cx="3734494" cy="262757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400" dirty="0"/>
              <a:t>Wholesale funding utilization dropped at larger members for the second straight quarter as funding gaps* narrowed, while activity at smaller members was unchanged.</a:t>
            </a:r>
          </a:p>
          <a:p>
            <a:pPr marL="0" indent="0">
              <a:buNone/>
            </a:pPr>
            <a:r>
              <a:rPr lang="en-US" sz="1400" dirty="0"/>
              <a:t>However, balances remain elevated compared to prior periods due to share/deposit funding pressures. </a:t>
            </a:r>
          </a:p>
          <a:p>
            <a:pPr marL="0" indent="0">
              <a:buNone/>
            </a:pPr>
            <a:r>
              <a:rPr lang="en-US" sz="1400" dirty="0"/>
              <a:t>FHLBank advances continue to be the primary source of wholesale funding. BTFP borrowings represent other borrowings, but balances will dwindle with maturities as the program expired.</a:t>
            </a:r>
          </a:p>
        </p:txBody>
      </p:sp>
      <p:sp>
        <p:nvSpPr>
          <p:cNvPr id="6" name="Footer Placeholder 4">
            <a:extLst>
              <a:ext uri="{FF2B5EF4-FFF2-40B4-BE49-F238E27FC236}">
                <a16:creationId xmlns:a16="http://schemas.microsoft.com/office/drawing/2014/main" id="{F116D4C4-479E-C027-FA13-343E4745B358}"/>
              </a:ext>
            </a:extLst>
          </p:cNvPr>
          <p:cNvSpPr txBox="1">
            <a:spLocks/>
          </p:cNvSpPr>
          <p:nvPr/>
        </p:nvSpPr>
        <p:spPr>
          <a:xfrm>
            <a:off x="716364" y="5833572"/>
            <a:ext cx="7745245" cy="327559"/>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800" b="0" i="1" u="none" strike="noStrike" kern="1200" cap="none" spc="0" normalizeH="0" baseline="0" noProof="0" dirty="0">
                <a:ln>
                  <a:noFill/>
                </a:ln>
                <a:effectLst/>
                <a:uLnTx/>
                <a:uFillTx/>
                <a:latin typeface="Calibri"/>
                <a:ea typeface="+mn-ea"/>
                <a:cs typeface="+mn-cs"/>
              </a:rPr>
              <a:t>Note: Core shares = total shares/deposits less nonmember deposits.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800" b="0" i="1" u="none" strike="noStrike" kern="1200" cap="none" spc="0" normalizeH="0" baseline="0" noProof="0" dirty="0">
                <a:ln>
                  <a:noFill/>
                </a:ln>
                <a:effectLst/>
                <a:uLnTx/>
                <a:uFillTx/>
                <a:latin typeface="Calibri"/>
                <a:ea typeface="+mn-ea"/>
                <a:cs typeface="+mn-cs"/>
              </a:rPr>
              <a:t>Note: Wholesale funding utilization = (total borrowings + nonmember deposits) / (total borrowings + total shares/deposits).</a:t>
            </a:r>
          </a:p>
        </p:txBody>
      </p:sp>
    </p:spTree>
    <p:extLst>
      <p:ext uri="{BB962C8B-B14F-4D97-AF65-F5344CB8AC3E}">
        <p14:creationId xmlns:p14="http://schemas.microsoft.com/office/powerpoint/2010/main" val="28893560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4ED8BAB7-54EE-7AF3-15B8-E4D6FFA38118}"/>
              </a:ext>
            </a:extLst>
          </p:cNvPr>
          <p:cNvPicPr>
            <a:picLocks/>
          </p:cNvPicPr>
          <p:nvPr/>
        </p:nvPicPr>
        <p:blipFill>
          <a:blip r:embed="rId3"/>
          <a:stretch>
            <a:fillRect/>
          </a:stretch>
        </p:blipFill>
        <p:spPr>
          <a:xfrm>
            <a:off x="4733777" y="3993295"/>
            <a:ext cx="3621024" cy="2066544"/>
          </a:xfrm>
          <a:prstGeom prst="rect">
            <a:avLst/>
          </a:prstGeom>
          <a:ln>
            <a:solidFill>
              <a:schemeClr val="bg1">
                <a:lumMod val="65000"/>
              </a:schemeClr>
            </a:solidFill>
          </a:ln>
        </p:spPr>
      </p:pic>
      <p:pic>
        <p:nvPicPr>
          <p:cNvPr id="6" name="Picture 5">
            <a:extLst>
              <a:ext uri="{FF2B5EF4-FFF2-40B4-BE49-F238E27FC236}">
                <a16:creationId xmlns:a16="http://schemas.microsoft.com/office/drawing/2014/main" id="{D95E3189-D28C-796D-2A10-2774E0C58C83}"/>
              </a:ext>
            </a:extLst>
          </p:cNvPr>
          <p:cNvPicPr>
            <a:picLocks/>
          </p:cNvPicPr>
          <p:nvPr/>
        </p:nvPicPr>
        <p:blipFill>
          <a:blip r:embed="rId4"/>
          <a:stretch>
            <a:fillRect/>
          </a:stretch>
        </p:blipFill>
        <p:spPr>
          <a:xfrm>
            <a:off x="789199" y="1784643"/>
            <a:ext cx="3621024" cy="2066544"/>
          </a:xfrm>
          <a:prstGeom prst="rect">
            <a:avLst/>
          </a:prstGeom>
          <a:ln>
            <a:solidFill>
              <a:schemeClr val="bg1">
                <a:lumMod val="65000"/>
              </a:schemeClr>
            </a:solidFill>
          </a:ln>
        </p:spPr>
      </p:pic>
      <p:sp>
        <p:nvSpPr>
          <p:cNvPr id="4" name="Title 1">
            <a:extLst>
              <a:ext uri="{FF2B5EF4-FFF2-40B4-BE49-F238E27FC236}">
                <a16:creationId xmlns:a16="http://schemas.microsoft.com/office/drawing/2014/main" id="{A571AC82-19DB-6B99-F285-82C473B1766F}"/>
              </a:ext>
            </a:extLst>
          </p:cNvPr>
          <p:cNvSpPr txBox="1">
            <a:spLocks/>
          </p:cNvSpPr>
          <p:nvPr/>
        </p:nvSpPr>
        <p:spPr>
          <a:xfrm>
            <a:off x="687754" y="781493"/>
            <a:ext cx="8456246" cy="704286"/>
          </a:xfrm>
          <a:prstGeom prst="rect">
            <a:avLst/>
          </a:prstGeom>
        </p:spPr>
        <p:txBody>
          <a:bodyPr vert="horz" lIns="91440" tIns="45720" rIns="91440" bIns="45720" rtlCol="0" anchor="t">
            <a:normAutofit fontScale="90000"/>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800" dirty="0"/>
              <a:t>Margin Strength Attributed (in part) to Stable Funding Costs</a:t>
            </a:r>
          </a:p>
        </p:txBody>
      </p:sp>
      <p:sp>
        <p:nvSpPr>
          <p:cNvPr id="2" name="Content Placeholder 17">
            <a:extLst>
              <a:ext uri="{FF2B5EF4-FFF2-40B4-BE49-F238E27FC236}">
                <a16:creationId xmlns:a16="http://schemas.microsoft.com/office/drawing/2014/main" id="{6C6DEECC-D73F-9C7F-D134-00478D8AA5A3}"/>
              </a:ext>
            </a:extLst>
          </p:cNvPr>
          <p:cNvSpPr txBox="1">
            <a:spLocks/>
          </p:cNvSpPr>
          <p:nvPr/>
        </p:nvSpPr>
        <p:spPr>
          <a:xfrm>
            <a:off x="4571999" y="1465943"/>
            <a:ext cx="3998563" cy="268909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514350" rtl="0" eaLnBrk="1" fontAlgn="auto" latinLnBrk="0" hangingPunct="1">
              <a:lnSpc>
                <a:spcPct val="90000"/>
              </a:lnSpc>
              <a:spcBef>
                <a:spcPts val="1000"/>
              </a:spcBef>
              <a:spcAft>
                <a:spcPts val="0"/>
              </a:spcAft>
              <a:buClrTx/>
              <a:buSzTx/>
              <a:buFont typeface="Wingdings" panose="05000000000000000000" pitchFamily="2" charset="2"/>
              <a:buNone/>
              <a:tabLst/>
              <a:defRPr/>
            </a:pPr>
            <a:r>
              <a:rPr kumimoji="0" lang="en-US" sz="1400" b="0" i="0" u="none" strike="noStrike" kern="1200" cap="none" spc="0" normalizeH="0" baseline="0" noProof="0" dirty="0">
                <a:ln>
                  <a:noFill/>
                </a:ln>
                <a:effectLst/>
                <a:uLnTx/>
                <a:uFillTx/>
                <a:latin typeface="Calibri"/>
                <a:ea typeface="+mn-ea"/>
                <a:cs typeface="+mn-cs"/>
              </a:rPr>
              <a:t>Earning asset yields have been more sensitive than funding costs through the current cycle, providing a boost in margin performance over the past several quarters. Funding costs have lagged the rise in rates, also aiding in improved margins. </a:t>
            </a:r>
          </a:p>
          <a:p>
            <a:pPr marL="0" marR="0" lvl="0" indent="0" algn="l" defTabSz="514350" rtl="0" eaLnBrk="1" fontAlgn="auto" latinLnBrk="0" hangingPunct="1">
              <a:lnSpc>
                <a:spcPct val="90000"/>
              </a:lnSpc>
              <a:spcBef>
                <a:spcPts val="1000"/>
              </a:spcBef>
              <a:spcAft>
                <a:spcPts val="0"/>
              </a:spcAft>
              <a:buClrTx/>
              <a:buSzTx/>
              <a:buFont typeface="Wingdings" panose="05000000000000000000" pitchFamily="2" charset="2"/>
              <a:buNone/>
              <a:tabLst/>
              <a:defRPr/>
            </a:pPr>
            <a:r>
              <a:rPr kumimoji="0" lang="en-US" sz="1400" b="0" i="0" u="none" strike="noStrike" kern="1200" cap="none" spc="0" normalizeH="0" baseline="0" noProof="0" dirty="0">
                <a:ln>
                  <a:noFill/>
                </a:ln>
                <a:effectLst/>
                <a:uLnTx/>
                <a:uFillTx/>
                <a:latin typeface="Calibri"/>
                <a:ea typeface="+mn-ea"/>
                <a:cs typeface="+mn-cs"/>
              </a:rPr>
              <a:t>Smaller members have seen seven consecutive quarters of margin expansion, outperforming both their larger credit union peers and bank peers.</a:t>
            </a:r>
          </a:p>
          <a:p>
            <a:pPr marL="0" marR="0" lvl="0" indent="0" algn="l" defTabSz="514350" rtl="0" eaLnBrk="1" fontAlgn="auto" latinLnBrk="0" hangingPunct="1">
              <a:lnSpc>
                <a:spcPct val="90000"/>
              </a:lnSpc>
              <a:spcBef>
                <a:spcPts val="1000"/>
              </a:spcBef>
              <a:spcAft>
                <a:spcPts val="0"/>
              </a:spcAft>
              <a:buClrTx/>
              <a:buSzTx/>
              <a:buFont typeface="Wingdings" panose="05000000000000000000" pitchFamily="2" charset="2"/>
              <a:buNone/>
              <a:tabLst/>
              <a:defRPr/>
            </a:pPr>
            <a:r>
              <a:rPr kumimoji="0" lang="en-US" sz="1400" b="0" i="0" u="none" strike="noStrike" kern="1200" cap="none" spc="0" normalizeH="0" baseline="0" noProof="0" dirty="0">
                <a:ln>
                  <a:noFill/>
                </a:ln>
                <a:effectLst/>
                <a:uLnTx/>
                <a:uFillTx/>
                <a:latin typeface="Calibri"/>
                <a:ea typeface="+mn-ea"/>
                <a:cs typeface="+mn-cs"/>
              </a:rPr>
              <a:t>A headwind to preserving margin positions remains share/deposit pricing pressure amid a stubborn funding environment. </a:t>
            </a:r>
          </a:p>
        </p:txBody>
      </p:sp>
      <p:sp>
        <p:nvSpPr>
          <p:cNvPr id="9" name="Oval 8">
            <a:extLst>
              <a:ext uri="{FF2B5EF4-FFF2-40B4-BE49-F238E27FC236}">
                <a16:creationId xmlns:a16="http://schemas.microsoft.com/office/drawing/2014/main" id="{4E262C8A-3134-E118-0207-4348437E29B3}"/>
              </a:ext>
            </a:extLst>
          </p:cNvPr>
          <p:cNvSpPr/>
          <p:nvPr/>
        </p:nvSpPr>
        <p:spPr>
          <a:xfrm rot="15183309">
            <a:off x="7270920" y="4130275"/>
            <a:ext cx="868581" cy="1490773"/>
          </a:xfrm>
          <a:prstGeom prst="ellipse">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pic>
        <p:nvPicPr>
          <p:cNvPr id="8" name="Picture 7">
            <a:extLst>
              <a:ext uri="{FF2B5EF4-FFF2-40B4-BE49-F238E27FC236}">
                <a16:creationId xmlns:a16="http://schemas.microsoft.com/office/drawing/2014/main" id="{C78187E0-2CDD-7E4B-D395-34916AF0699D}"/>
              </a:ext>
            </a:extLst>
          </p:cNvPr>
          <p:cNvPicPr>
            <a:picLocks/>
          </p:cNvPicPr>
          <p:nvPr/>
        </p:nvPicPr>
        <p:blipFill>
          <a:blip r:embed="rId5"/>
          <a:stretch>
            <a:fillRect/>
          </a:stretch>
        </p:blipFill>
        <p:spPr>
          <a:xfrm>
            <a:off x="789199" y="3993295"/>
            <a:ext cx="3621024" cy="2066544"/>
          </a:xfrm>
          <a:prstGeom prst="rect">
            <a:avLst/>
          </a:prstGeom>
          <a:ln>
            <a:solidFill>
              <a:schemeClr val="bg1">
                <a:lumMod val="65000"/>
              </a:schemeClr>
            </a:solidFill>
          </a:ln>
        </p:spPr>
      </p:pic>
    </p:spTree>
    <p:extLst>
      <p:ext uri="{BB962C8B-B14F-4D97-AF65-F5344CB8AC3E}">
        <p14:creationId xmlns:p14="http://schemas.microsoft.com/office/powerpoint/2010/main" val="33042947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E287098-B22E-7B8A-D7D7-D69386AE7870}"/>
              </a:ext>
            </a:extLst>
          </p:cNvPr>
          <p:cNvPicPr>
            <a:picLocks/>
          </p:cNvPicPr>
          <p:nvPr/>
        </p:nvPicPr>
        <p:blipFill>
          <a:blip r:embed="rId3"/>
          <a:stretch>
            <a:fillRect/>
          </a:stretch>
        </p:blipFill>
        <p:spPr>
          <a:xfrm>
            <a:off x="1387657" y="4068493"/>
            <a:ext cx="3621024" cy="2066544"/>
          </a:xfrm>
          <a:prstGeom prst="rect">
            <a:avLst/>
          </a:prstGeom>
          <a:ln>
            <a:solidFill>
              <a:schemeClr val="bg1">
                <a:lumMod val="65000"/>
              </a:schemeClr>
            </a:solidFill>
          </a:ln>
        </p:spPr>
      </p:pic>
      <p:pic>
        <p:nvPicPr>
          <p:cNvPr id="5" name="Picture 4">
            <a:extLst>
              <a:ext uri="{FF2B5EF4-FFF2-40B4-BE49-F238E27FC236}">
                <a16:creationId xmlns:a16="http://schemas.microsoft.com/office/drawing/2014/main" id="{5F4F083B-A9AA-D80D-623B-0D7E01608F9E}"/>
              </a:ext>
            </a:extLst>
          </p:cNvPr>
          <p:cNvPicPr>
            <a:picLocks/>
          </p:cNvPicPr>
          <p:nvPr/>
        </p:nvPicPr>
        <p:blipFill>
          <a:blip r:embed="rId4"/>
          <a:stretch>
            <a:fillRect/>
          </a:stretch>
        </p:blipFill>
        <p:spPr>
          <a:xfrm>
            <a:off x="5173692" y="1805724"/>
            <a:ext cx="3621024" cy="2066544"/>
          </a:xfrm>
          <a:prstGeom prst="rect">
            <a:avLst/>
          </a:prstGeom>
          <a:ln>
            <a:solidFill>
              <a:schemeClr val="bg1">
                <a:lumMod val="65000"/>
              </a:schemeClr>
            </a:solidFill>
          </a:ln>
        </p:spPr>
      </p:pic>
      <p:sp>
        <p:nvSpPr>
          <p:cNvPr id="4" name="Title 1">
            <a:extLst>
              <a:ext uri="{FF2B5EF4-FFF2-40B4-BE49-F238E27FC236}">
                <a16:creationId xmlns:a16="http://schemas.microsoft.com/office/drawing/2014/main" id="{A571AC82-19DB-6B99-F285-82C473B1766F}"/>
              </a:ext>
            </a:extLst>
          </p:cNvPr>
          <p:cNvSpPr txBox="1">
            <a:spLocks/>
          </p:cNvSpPr>
          <p:nvPr/>
        </p:nvSpPr>
        <p:spPr>
          <a:xfrm>
            <a:off x="687754" y="781493"/>
            <a:ext cx="8092036" cy="704286"/>
          </a:xfrm>
          <a:prstGeom prst="rect">
            <a:avLst/>
          </a:prstGeom>
        </p:spPr>
        <p:txBody>
          <a:bodyPr vert="horz" lIns="91440" tIns="45720" rIns="91440" bIns="45720" rtlCol="0" anchor="t">
            <a:normAutofit fontScale="97500"/>
          </a:bodyPr>
          <a:lstStyle>
            <a:lvl1pPr algn="l" defTabSz="514350" rtl="0" eaLnBrk="1" latinLnBrk="0" hangingPunct="1">
              <a:lnSpc>
                <a:spcPct val="90000"/>
              </a:lnSpc>
              <a:spcBef>
                <a:spcPct val="0"/>
              </a:spcBef>
              <a:buNone/>
              <a:defRPr sz="3200" b="1" kern="1200">
                <a:solidFill>
                  <a:schemeClr val="tx1"/>
                </a:solidFill>
                <a:latin typeface="Calibri" panose="020F0502020204030204" pitchFamily="34" charset="0"/>
                <a:ea typeface="+mj-ea"/>
                <a:cs typeface="+mj-cs"/>
              </a:defRPr>
            </a:lvl1pPr>
          </a:lstStyle>
          <a:p>
            <a:r>
              <a:rPr lang="en-US" sz="2600" dirty="0"/>
              <a:t>Surge in Provisions and Net Charge-offs</a:t>
            </a:r>
          </a:p>
        </p:txBody>
      </p:sp>
      <p:sp>
        <p:nvSpPr>
          <p:cNvPr id="2" name="Content Placeholder 17">
            <a:extLst>
              <a:ext uri="{FF2B5EF4-FFF2-40B4-BE49-F238E27FC236}">
                <a16:creationId xmlns:a16="http://schemas.microsoft.com/office/drawing/2014/main" id="{6C6DEECC-D73F-9C7F-D134-00478D8AA5A3}"/>
              </a:ext>
            </a:extLst>
          </p:cNvPr>
          <p:cNvSpPr txBox="1">
            <a:spLocks/>
          </p:cNvSpPr>
          <p:nvPr/>
        </p:nvSpPr>
        <p:spPr>
          <a:xfrm>
            <a:off x="677129" y="1292189"/>
            <a:ext cx="4331552" cy="26169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514350">
              <a:buNone/>
              <a:defRPr/>
            </a:pPr>
            <a:r>
              <a:rPr lang="en-US" sz="1400" dirty="0"/>
              <a:t>The continued rise in provision expense for the eighth straight quarter will keep pressure on the bottom line. Nearly all members recorded a credit loss expense in the fourth quarter.</a:t>
            </a:r>
          </a:p>
          <a:p>
            <a:pPr marL="0" indent="0" defTabSz="514350">
              <a:buNone/>
              <a:defRPr/>
            </a:pPr>
            <a:r>
              <a:rPr lang="en-US" sz="1400" dirty="0"/>
              <a:t>Many members were in reserve build mode through 2024 as the credit environment outlook weakens.</a:t>
            </a:r>
          </a:p>
          <a:p>
            <a:pPr marL="0" marR="0" lvl="0" indent="0" algn="l" defTabSz="514350" rtl="0" eaLnBrk="1" fontAlgn="auto" latinLnBrk="0" hangingPunct="1">
              <a:lnSpc>
                <a:spcPct val="90000"/>
              </a:lnSpc>
              <a:spcBef>
                <a:spcPts val="1000"/>
              </a:spcBef>
              <a:spcAft>
                <a:spcPts val="0"/>
              </a:spcAft>
              <a:buClrTx/>
              <a:buSzTx/>
              <a:buFont typeface="Wingdings" panose="05000000000000000000" pitchFamily="2" charset="2"/>
              <a:buNone/>
              <a:tabLst/>
              <a:defRPr/>
            </a:pPr>
            <a:r>
              <a:rPr kumimoji="0" lang="en-US" sz="1400" b="0" i="0" u="none" strike="noStrike" kern="1200" cap="none" spc="0" normalizeH="0" baseline="0" noProof="0" dirty="0">
                <a:ln>
                  <a:noFill/>
                </a:ln>
                <a:effectLst/>
                <a:uLnTx/>
                <a:uFillTx/>
                <a:latin typeface="Calibri"/>
                <a:ea typeface="+mn-ea"/>
                <a:cs typeface="+mn-cs"/>
              </a:rPr>
              <a:t>Nonperforming assets continue to move higher. The rise in delinquencies are mostly attributed to used vehicle loans, and to a lesser extent, first lien 1-4 family and new vehicle loans. </a:t>
            </a:r>
          </a:p>
          <a:p>
            <a:pPr marL="0" marR="0" lvl="0" indent="0" algn="l" defTabSz="514350" rtl="0" eaLnBrk="1" fontAlgn="auto" latinLnBrk="0" hangingPunct="1">
              <a:lnSpc>
                <a:spcPct val="90000"/>
              </a:lnSpc>
              <a:spcBef>
                <a:spcPts val="1000"/>
              </a:spcBef>
              <a:spcAft>
                <a:spcPts val="0"/>
              </a:spcAft>
              <a:buClrTx/>
              <a:buSzTx/>
              <a:buFont typeface="Wingdings" panose="05000000000000000000" pitchFamily="2" charset="2"/>
              <a:buNone/>
              <a:tabLst/>
              <a:defRPr/>
            </a:pPr>
            <a:r>
              <a:rPr lang="en-US" sz="1400" dirty="0">
                <a:latin typeface="Calibri"/>
              </a:rPr>
              <a:t>Spike in 2024 net charge-offs substantially higher than prior cycles.</a:t>
            </a:r>
            <a:endParaRPr kumimoji="0" lang="en-US" sz="1400" b="0" i="0" u="none" strike="noStrike" kern="1200" cap="none" spc="0" normalizeH="0" baseline="0" noProof="0" dirty="0">
              <a:ln>
                <a:noFill/>
              </a:ln>
              <a:effectLst/>
              <a:uLnTx/>
              <a:uFillTx/>
              <a:latin typeface="Calibri"/>
              <a:ea typeface="+mn-ea"/>
              <a:cs typeface="+mn-cs"/>
            </a:endParaRPr>
          </a:p>
        </p:txBody>
      </p:sp>
      <p:pic>
        <p:nvPicPr>
          <p:cNvPr id="14" name="Picture 13">
            <a:extLst>
              <a:ext uri="{FF2B5EF4-FFF2-40B4-BE49-F238E27FC236}">
                <a16:creationId xmlns:a16="http://schemas.microsoft.com/office/drawing/2014/main" id="{276C5FA4-2EA1-A9B2-E5DA-43D6BB0C4436}"/>
              </a:ext>
            </a:extLst>
          </p:cNvPr>
          <p:cNvPicPr>
            <a:picLocks/>
          </p:cNvPicPr>
          <p:nvPr/>
        </p:nvPicPr>
        <p:blipFill>
          <a:blip r:embed="rId5"/>
          <a:stretch>
            <a:fillRect/>
          </a:stretch>
        </p:blipFill>
        <p:spPr>
          <a:xfrm>
            <a:off x="5173692" y="4068493"/>
            <a:ext cx="3621024" cy="2066544"/>
          </a:xfrm>
          <a:prstGeom prst="rect">
            <a:avLst/>
          </a:prstGeom>
          <a:ln>
            <a:solidFill>
              <a:schemeClr val="bg1">
                <a:lumMod val="65000"/>
              </a:schemeClr>
            </a:solidFill>
          </a:ln>
        </p:spPr>
      </p:pic>
    </p:spTree>
    <p:extLst>
      <p:ext uri="{BB962C8B-B14F-4D97-AF65-F5344CB8AC3E}">
        <p14:creationId xmlns:p14="http://schemas.microsoft.com/office/powerpoint/2010/main" val="42413446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10692</TotalTime>
  <Words>2647</Words>
  <Application>Microsoft Office PowerPoint</Application>
  <PresentationFormat>On-screen Show (4:3)</PresentationFormat>
  <Paragraphs>92</Paragraphs>
  <Slides>17</Slides>
  <Notes>0</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17</vt:i4>
      </vt:variant>
    </vt:vector>
  </HeadingPairs>
  <TitlesOfParts>
    <vt:vector size="24" baseType="lpstr">
      <vt:lpstr>Arial</vt:lpstr>
      <vt:lpstr>Calibri</vt:lpstr>
      <vt:lpstr>Wingdings</vt:lpstr>
      <vt:lpstr>Office Theme</vt:lpstr>
      <vt:lpstr>Custom Design</vt:lpstr>
      <vt:lpstr>1_Custom Design</vt:lpstr>
      <vt:lpstr>2_Custom Design</vt:lpstr>
      <vt:lpstr>FHLBank Tenth District Financial Institution Trends</vt:lpstr>
      <vt:lpstr>Cautionary Statements Regarding Forward-Looking Statements &amp; Disclaimer</vt:lpstr>
      <vt:lpstr>Issues in Focus for Members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FHLBank Tenth District Financial Institution Trends</dc:title>
  <dc:creator>Taylor Kimmel</dc:creator>
  <cp:lastModifiedBy>Leslie Mondesir</cp:lastModifiedBy>
  <cp:revision>32</cp:revision>
  <cp:lastPrinted>2024-01-04T17:43:24Z</cp:lastPrinted>
  <dcterms:created xsi:type="dcterms:W3CDTF">2023-09-26T15:28:44Z</dcterms:created>
  <dcterms:modified xsi:type="dcterms:W3CDTF">2024-03-26T17:57:36Z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212d102-6a13-4378-b0e2-fdaee0e76765_Enabled">
    <vt:lpwstr>true</vt:lpwstr>
  </property>
  <property fmtid="{D5CDD505-2E9C-101B-9397-08002B2CF9AE}" pid="3" name="MSIP_Label_7212d102-6a13-4378-b0e2-fdaee0e76765_SetDate">
    <vt:lpwstr>2023-09-26T16:22:14Z</vt:lpwstr>
  </property>
  <property fmtid="{D5CDD505-2E9C-101B-9397-08002B2CF9AE}" pid="4" name="MSIP_Label_7212d102-6a13-4378-b0e2-fdaee0e76765_Method">
    <vt:lpwstr>Privileged</vt:lpwstr>
  </property>
  <property fmtid="{D5CDD505-2E9C-101B-9397-08002B2CF9AE}" pid="5" name="MSIP_Label_7212d102-6a13-4378-b0e2-fdaee0e76765_Name">
    <vt:lpwstr>7212d102-6a13-4378-b0e2-fdaee0e76765</vt:lpwstr>
  </property>
  <property fmtid="{D5CDD505-2E9C-101B-9397-08002B2CF9AE}" pid="6" name="MSIP_Label_7212d102-6a13-4378-b0e2-fdaee0e76765_SiteId">
    <vt:lpwstr>d1273393-c6b6-4abf-b2c7-8b199d33b87b</vt:lpwstr>
  </property>
  <property fmtid="{D5CDD505-2E9C-101B-9397-08002B2CF9AE}" pid="7" name="MSIP_Label_7212d102-6a13-4378-b0e2-fdaee0e76765_ActionId">
    <vt:lpwstr>d8b97e8c-bd37-409e-b090-01b66450195f</vt:lpwstr>
  </property>
  <property fmtid="{D5CDD505-2E9C-101B-9397-08002B2CF9AE}" pid="8" name="MSIP_Label_7212d102-6a13-4378-b0e2-fdaee0e76765_ContentBits">
    <vt:lpwstr>0</vt:lpwstr>
  </property>
</Properties>
</file>