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 id="2147483707" r:id="rId5"/>
    <p:sldMasterId id="2147483672" r:id="rId6"/>
    <p:sldMasterId id="2147483700" r:id="rId7"/>
    <p:sldMasterId id="2147483718" r:id="rId8"/>
  </p:sldMasterIdLst>
  <p:notesMasterIdLst>
    <p:notesMasterId r:id="rId62"/>
  </p:notesMasterIdLst>
  <p:sldIdLst>
    <p:sldId id="404" r:id="rId9"/>
    <p:sldId id="2785" r:id="rId10"/>
    <p:sldId id="2786" r:id="rId11"/>
    <p:sldId id="2893" r:id="rId12"/>
    <p:sldId id="2788" r:id="rId13"/>
    <p:sldId id="2826" r:id="rId14"/>
    <p:sldId id="2894" r:id="rId15"/>
    <p:sldId id="2829" r:id="rId16"/>
    <p:sldId id="2888" r:id="rId17"/>
    <p:sldId id="2895" r:id="rId18"/>
    <p:sldId id="2931" r:id="rId19"/>
    <p:sldId id="2919" r:id="rId20"/>
    <p:sldId id="2920" r:id="rId21"/>
    <p:sldId id="2921" r:id="rId22"/>
    <p:sldId id="2922" r:id="rId23"/>
    <p:sldId id="2923" r:id="rId24"/>
    <p:sldId id="2924" r:id="rId25"/>
    <p:sldId id="2928" r:id="rId26"/>
    <p:sldId id="2925" r:id="rId27"/>
    <p:sldId id="2932" r:id="rId28"/>
    <p:sldId id="2929" r:id="rId29"/>
    <p:sldId id="2926" r:id="rId30"/>
    <p:sldId id="2927" r:id="rId31"/>
    <p:sldId id="2837" r:id="rId32"/>
    <p:sldId id="2777" r:id="rId33"/>
    <p:sldId id="2892" r:id="rId34"/>
    <p:sldId id="2848" r:id="rId35"/>
    <p:sldId id="2911" r:id="rId36"/>
    <p:sldId id="2890" r:id="rId37"/>
    <p:sldId id="2891" r:id="rId38"/>
    <p:sldId id="2775" r:id="rId39"/>
    <p:sldId id="2912" r:id="rId40"/>
    <p:sldId id="2776" r:id="rId41"/>
    <p:sldId id="2913" r:id="rId42"/>
    <p:sldId id="2791" r:id="rId43"/>
    <p:sldId id="2778" r:id="rId44"/>
    <p:sldId id="2906" r:id="rId45"/>
    <p:sldId id="2907" r:id="rId46"/>
    <p:sldId id="2902" r:id="rId47"/>
    <p:sldId id="2780" r:id="rId48"/>
    <p:sldId id="2914" r:id="rId49"/>
    <p:sldId id="2784" r:id="rId50"/>
    <p:sldId id="2918" r:id="rId51"/>
    <p:sldId id="2812" r:id="rId52"/>
    <p:sldId id="2365" r:id="rId53"/>
    <p:sldId id="2917" r:id="rId54"/>
    <p:sldId id="2809" r:id="rId55"/>
    <p:sldId id="2903" r:id="rId56"/>
    <p:sldId id="2916" r:id="rId57"/>
    <p:sldId id="2876" r:id="rId58"/>
    <p:sldId id="262" r:id="rId59"/>
    <p:sldId id="2789" r:id="rId60"/>
    <p:sldId id="284" r:id="rId61"/>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nia Betsworth" initials="SB" lastIdx="1" clrIdx="0">
    <p:extLst>
      <p:ext uri="{19B8F6BF-5375-455C-9EA6-DF929625EA0E}">
        <p15:presenceInfo xmlns:p15="http://schemas.microsoft.com/office/powerpoint/2012/main" userId="S::Sonia.Betsworth@fhlbtopeka.com::7cc6ca0e-8230-419b-89e3-46d819d49ede" providerId="AD"/>
      </p:ext>
    </p:extLst>
  </p:cmAuthor>
  <p:cmAuthor id="2" name="Mark Yardley" initials="MY" lastIdx="5" clrIdx="1">
    <p:extLst>
      <p:ext uri="{19B8F6BF-5375-455C-9EA6-DF929625EA0E}">
        <p15:presenceInfo xmlns:p15="http://schemas.microsoft.com/office/powerpoint/2012/main" userId="S::Mark.Yardley@fhlbtopeka.com::e96b6318-b32e-4c16-a011-ae23dbaedf95" providerId="AD"/>
      </p:ext>
    </p:extLst>
  </p:cmAuthor>
  <p:cmAuthor id="3" name="Jeff Kuzbel" initials="JK" lastIdx="2" clrIdx="2">
    <p:extLst>
      <p:ext uri="{19B8F6BF-5375-455C-9EA6-DF929625EA0E}">
        <p15:presenceInfo xmlns:p15="http://schemas.microsoft.com/office/powerpoint/2012/main" userId="S::Jeff.Kuzbel@fhlbtopeka.com::f798f1c5-7f98-4909-aabc-3fd5f324b0dd" providerId="AD"/>
      </p:ext>
    </p:extLst>
  </p:cmAuthor>
  <p:cmAuthor id="4" name="Steven Townsend" initials="ST" lastIdx="2" clrIdx="3">
    <p:extLst>
      <p:ext uri="{19B8F6BF-5375-455C-9EA6-DF929625EA0E}">
        <p15:presenceInfo xmlns:p15="http://schemas.microsoft.com/office/powerpoint/2012/main" userId="S::Steven.Townsend@fhlbtopeka.com::0a5533cf-2042-4ff3-aa3e-53a85d311ae6" providerId="AD"/>
      </p:ext>
    </p:extLst>
  </p:cmAuthor>
  <p:cmAuthor id="5" name="Martin Schlossman" initials="MS" lastIdx="1" clrIdx="4">
    <p:extLst>
      <p:ext uri="{19B8F6BF-5375-455C-9EA6-DF929625EA0E}">
        <p15:presenceInfo xmlns:p15="http://schemas.microsoft.com/office/powerpoint/2012/main" userId="S::Martin.Schlossman@fhlbtopeka.com::03c1d267-18cb-481d-8706-411b8d975fcc" providerId="AD"/>
      </p:ext>
    </p:extLst>
  </p:cmAuthor>
  <p:cmAuthor id="6" name="Denise L Cauthon" initials="DLC" lastIdx="2" clrIdx="5">
    <p:extLst>
      <p:ext uri="{19B8F6BF-5375-455C-9EA6-DF929625EA0E}">
        <p15:presenceInfo xmlns:p15="http://schemas.microsoft.com/office/powerpoint/2012/main" userId="Denise L Cauth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8E22"/>
    <a:srgbClr val="808080"/>
    <a:srgbClr val="A8AE37"/>
    <a:srgbClr val="93B1CC"/>
    <a:srgbClr val="000000"/>
    <a:srgbClr val="90B1CC"/>
    <a:srgbClr val="003359"/>
    <a:srgbClr val="057A94"/>
    <a:srgbClr val="092F57"/>
    <a:srgbClr val="1D33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110" autoAdjust="0"/>
  </p:normalViewPr>
  <p:slideViewPr>
    <p:cSldViewPr snapToGrid="0">
      <p:cViewPr varScale="1">
        <p:scale>
          <a:sx n="87" d="100"/>
          <a:sy n="87" d="100"/>
        </p:scale>
        <p:origin x="1392" y="84"/>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commentAuthors" Target="commentAuthor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tableStyles" Target="tableStyle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5F83DD-55B1-4DE6-9297-92E10E96CD4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E23C250-C587-427F-B077-CDAF9FEC3853}">
      <dgm:prSet phldrT="[Text]" custT="1"/>
      <dgm:spPr>
        <a:noFill/>
        <a:ln w="25400">
          <a:solidFill>
            <a:schemeClr val="accent2"/>
          </a:solidFill>
        </a:ln>
      </dgm:spPr>
      <dgm:t>
        <a:bodyPr/>
        <a:lstStyle/>
        <a:p>
          <a:r>
            <a:rPr lang="en-US" sz="1800">
              <a:solidFill>
                <a:schemeClr val="accent2"/>
              </a:solidFill>
            </a:rPr>
            <a:t>Opportunity to extend and capture priced-in rate cuts</a:t>
          </a:r>
        </a:p>
      </dgm:t>
    </dgm:pt>
    <dgm:pt modelId="{33EFA813-E8E7-46D3-92C8-13EF50F9D17B}" type="parTrans" cxnId="{544332AD-4AB3-4C7F-9153-6A6DB2A13264}">
      <dgm:prSet/>
      <dgm:spPr/>
      <dgm:t>
        <a:bodyPr/>
        <a:lstStyle/>
        <a:p>
          <a:endParaRPr lang="en-US"/>
        </a:p>
      </dgm:t>
    </dgm:pt>
    <dgm:pt modelId="{91AFF2ED-E98B-4BF7-A198-C91864A25931}" type="sibTrans" cxnId="{544332AD-4AB3-4C7F-9153-6A6DB2A13264}">
      <dgm:prSet/>
      <dgm:spPr>
        <a:ln>
          <a:solidFill>
            <a:srgbClr val="5A8E22"/>
          </a:solidFill>
        </a:ln>
      </dgm:spPr>
      <dgm:t>
        <a:bodyPr/>
        <a:lstStyle/>
        <a:p>
          <a:endParaRPr lang="en-US"/>
        </a:p>
      </dgm:t>
    </dgm:pt>
    <dgm:pt modelId="{1AD99331-6819-4E94-B3C1-7416DAA8D3EE}">
      <dgm:prSet phldrT="[Text]" custT="1"/>
      <dgm:spPr>
        <a:noFill/>
        <a:ln w="25400">
          <a:solidFill>
            <a:schemeClr val="accent2"/>
          </a:solidFill>
        </a:ln>
      </dgm:spPr>
      <dgm:t>
        <a:bodyPr/>
        <a:lstStyle/>
        <a:p>
          <a:r>
            <a:rPr lang="en-US" sz="1800">
              <a:solidFill>
                <a:schemeClr val="accent2"/>
              </a:solidFill>
            </a:rPr>
            <a:t>Reprices daily with market rates but with term liquidity benefits</a:t>
          </a:r>
          <a:endParaRPr lang="en-US" sz="4600"/>
        </a:p>
      </dgm:t>
    </dgm:pt>
    <dgm:pt modelId="{55AFDF9D-BD22-445A-B376-06605135C1DE}" type="parTrans" cxnId="{C7603DB5-2263-49B9-89D5-39521ECADF9D}">
      <dgm:prSet/>
      <dgm:spPr/>
      <dgm:t>
        <a:bodyPr/>
        <a:lstStyle/>
        <a:p>
          <a:endParaRPr lang="en-US"/>
        </a:p>
      </dgm:t>
    </dgm:pt>
    <dgm:pt modelId="{99BE2682-0CCD-4942-ABFF-069C06536A2B}" type="sibTrans" cxnId="{C7603DB5-2263-49B9-89D5-39521ECADF9D}">
      <dgm:prSet/>
      <dgm:spPr/>
      <dgm:t>
        <a:bodyPr/>
        <a:lstStyle/>
        <a:p>
          <a:endParaRPr lang="en-US"/>
        </a:p>
      </dgm:t>
    </dgm:pt>
    <dgm:pt modelId="{A60B3583-4FF8-4E2C-B973-D2AE02278106}">
      <dgm:prSet phldrT="[Text]" custT="1"/>
      <dgm:spPr>
        <a:noFill/>
        <a:ln w="25400">
          <a:solidFill>
            <a:schemeClr val="accent2"/>
          </a:solidFill>
        </a:ln>
      </dgm:spPr>
      <dgm:t>
        <a:bodyPr/>
        <a:lstStyle/>
        <a:p>
          <a:r>
            <a:rPr lang="en-US" sz="1800">
              <a:solidFill>
                <a:schemeClr val="accent2"/>
              </a:solidFill>
            </a:rPr>
            <a:t>Margin relief offered through immediate cost savings and cushion for rate moves lower</a:t>
          </a:r>
        </a:p>
      </dgm:t>
    </dgm:pt>
    <dgm:pt modelId="{0C662178-4B93-415C-9663-A2D4FE927998}" type="parTrans" cxnId="{A24C3687-4E79-457D-A27F-7A246C659AE5}">
      <dgm:prSet/>
      <dgm:spPr/>
      <dgm:t>
        <a:bodyPr/>
        <a:lstStyle/>
        <a:p>
          <a:endParaRPr lang="en-US"/>
        </a:p>
      </dgm:t>
    </dgm:pt>
    <dgm:pt modelId="{314F4EB4-354F-49B4-BEF3-71E44D80AC9A}" type="sibTrans" cxnId="{A24C3687-4E79-457D-A27F-7A246C659AE5}">
      <dgm:prSet/>
      <dgm:spPr/>
      <dgm:t>
        <a:bodyPr/>
        <a:lstStyle/>
        <a:p>
          <a:endParaRPr lang="en-US"/>
        </a:p>
      </dgm:t>
    </dgm:pt>
    <dgm:pt modelId="{8DFF052A-BF8E-40DE-81AF-B5B897F20E90}" type="pres">
      <dgm:prSet presAssocID="{D65F83DD-55B1-4DE6-9297-92E10E96CD4E}" presName="Name0" presStyleCnt="0">
        <dgm:presLayoutVars>
          <dgm:chMax val="7"/>
          <dgm:chPref val="7"/>
          <dgm:dir/>
        </dgm:presLayoutVars>
      </dgm:prSet>
      <dgm:spPr/>
    </dgm:pt>
    <dgm:pt modelId="{5A66E992-EAF0-4D1C-A46F-CA28A405B0B7}" type="pres">
      <dgm:prSet presAssocID="{D65F83DD-55B1-4DE6-9297-92E10E96CD4E}" presName="Name1" presStyleCnt="0"/>
      <dgm:spPr/>
    </dgm:pt>
    <dgm:pt modelId="{E97F4B04-ED96-4EB8-A5BC-79DB7125D680}" type="pres">
      <dgm:prSet presAssocID="{D65F83DD-55B1-4DE6-9297-92E10E96CD4E}" presName="cycle" presStyleCnt="0"/>
      <dgm:spPr/>
    </dgm:pt>
    <dgm:pt modelId="{7052658F-0C2E-4B5F-B43B-FCA7A790F1B1}" type="pres">
      <dgm:prSet presAssocID="{D65F83DD-55B1-4DE6-9297-92E10E96CD4E}" presName="srcNode" presStyleLbl="node1" presStyleIdx="0" presStyleCnt="3"/>
      <dgm:spPr/>
    </dgm:pt>
    <dgm:pt modelId="{E492905D-5E61-49DF-ACF7-E158C699DFA8}" type="pres">
      <dgm:prSet presAssocID="{D65F83DD-55B1-4DE6-9297-92E10E96CD4E}" presName="conn" presStyleLbl="parChTrans1D2" presStyleIdx="0" presStyleCnt="1" custLinFactNeighborX="-17916" custLinFactNeighborY="736"/>
      <dgm:spPr/>
    </dgm:pt>
    <dgm:pt modelId="{0EFDF47B-2291-48C6-B079-19A03C9C9744}" type="pres">
      <dgm:prSet presAssocID="{D65F83DD-55B1-4DE6-9297-92E10E96CD4E}" presName="extraNode" presStyleLbl="node1" presStyleIdx="0" presStyleCnt="3"/>
      <dgm:spPr/>
    </dgm:pt>
    <dgm:pt modelId="{9B12C405-7083-45F0-AD00-6D301A1BC15C}" type="pres">
      <dgm:prSet presAssocID="{D65F83DD-55B1-4DE6-9297-92E10E96CD4E}" presName="dstNode" presStyleLbl="node1" presStyleIdx="0" presStyleCnt="3"/>
      <dgm:spPr/>
    </dgm:pt>
    <dgm:pt modelId="{25FCE327-72DA-4175-908F-2C1569FD0D13}" type="pres">
      <dgm:prSet presAssocID="{CE23C250-C587-427F-B077-CDAF9FEC3853}" presName="text_1" presStyleLbl="node1" presStyleIdx="0" presStyleCnt="3" custLinFactNeighborX="11893" custLinFactNeighborY="-4957">
        <dgm:presLayoutVars>
          <dgm:bulletEnabled val="1"/>
        </dgm:presLayoutVars>
      </dgm:prSet>
      <dgm:spPr/>
    </dgm:pt>
    <dgm:pt modelId="{4EDC8708-D67F-487A-B048-3BAD3C7113B2}" type="pres">
      <dgm:prSet presAssocID="{CE23C250-C587-427F-B077-CDAF9FEC3853}" presName="accent_1" presStyleCnt="0"/>
      <dgm:spPr/>
    </dgm:pt>
    <dgm:pt modelId="{588ADDD4-C662-479A-B932-FB706BA8AD78}" type="pres">
      <dgm:prSet presAssocID="{CE23C250-C587-427F-B077-CDAF9FEC3853}" presName="accentRepeatNode" presStyleLbl="solidFgAcc1" presStyleIdx="0" presStyleCnt="3" custScaleX="116586" custScaleY="116586"/>
      <dgm:spPr>
        <a:ln>
          <a:solidFill>
            <a:schemeClr val="accent2"/>
          </a:solidFill>
        </a:ln>
      </dgm:spPr>
    </dgm:pt>
    <dgm:pt modelId="{D3899D8B-DC87-451C-9BA8-BC260F269F71}" type="pres">
      <dgm:prSet presAssocID="{1AD99331-6819-4E94-B3C1-7416DAA8D3EE}" presName="text_2" presStyleLbl="node1" presStyleIdx="1" presStyleCnt="3">
        <dgm:presLayoutVars>
          <dgm:bulletEnabled val="1"/>
        </dgm:presLayoutVars>
      </dgm:prSet>
      <dgm:spPr/>
    </dgm:pt>
    <dgm:pt modelId="{F9B48DDE-5A6E-40CF-8E93-CF813A224D83}" type="pres">
      <dgm:prSet presAssocID="{1AD99331-6819-4E94-B3C1-7416DAA8D3EE}" presName="accent_2" presStyleCnt="0"/>
      <dgm:spPr/>
    </dgm:pt>
    <dgm:pt modelId="{1637F182-562A-4125-AA45-571B2511FF30}" type="pres">
      <dgm:prSet presAssocID="{1AD99331-6819-4E94-B3C1-7416DAA8D3EE}" presName="accentRepeatNode" presStyleLbl="solidFgAcc1" presStyleIdx="1" presStyleCnt="3" custScaleX="116586" custScaleY="116586"/>
      <dgm:spPr>
        <a:ln>
          <a:solidFill>
            <a:schemeClr val="accent2"/>
          </a:solidFill>
        </a:ln>
      </dgm:spPr>
    </dgm:pt>
    <dgm:pt modelId="{0AE79C2B-13CA-4DE8-ACE8-9F85F84E48C4}" type="pres">
      <dgm:prSet presAssocID="{A60B3583-4FF8-4E2C-B973-D2AE02278106}" presName="text_3" presStyleLbl="node1" presStyleIdx="2" presStyleCnt="3">
        <dgm:presLayoutVars>
          <dgm:bulletEnabled val="1"/>
        </dgm:presLayoutVars>
      </dgm:prSet>
      <dgm:spPr/>
    </dgm:pt>
    <dgm:pt modelId="{C742F051-21E5-40AB-83A6-8FF46F322199}" type="pres">
      <dgm:prSet presAssocID="{A60B3583-4FF8-4E2C-B973-D2AE02278106}" presName="accent_3" presStyleCnt="0"/>
      <dgm:spPr/>
    </dgm:pt>
    <dgm:pt modelId="{4E40EAAB-112E-4F6D-B064-35BF14BF4794}" type="pres">
      <dgm:prSet presAssocID="{A60B3583-4FF8-4E2C-B973-D2AE02278106}" presName="accentRepeatNode" presStyleLbl="solidFgAcc1" presStyleIdx="2" presStyleCnt="3" custScaleX="116586" custScaleY="116586"/>
      <dgm:spPr>
        <a:ln>
          <a:solidFill>
            <a:schemeClr val="accent2"/>
          </a:solidFill>
        </a:ln>
      </dgm:spPr>
    </dgm:pt>
  </dgm:ptLst>
  <dgm:cxnLst>
    <dgm:cxn modelId="{80B7002C-0A09-4C33-ACD0-90D416721EA6}" type="presOf" srcId="{CE23C250-C587-427F-B077-CDAF9FEC3853}" destId="{25FCE327-72DA-4175-908F-2C1569FD0D13}" srcOrd="0" destOrd="0" presId="urn:microsoft.com/office/officeart/2008/layout/VerticalCurvedList"/>
    <dgm:cxn modelId="{BBB40C31-7D8C-4610-94E9-8C1E3AAB8EBE}" type="presOf" srcId="{91AFF2ED-E98B-4BF7-A198-C91864A25931}" destId="{E492905D-5E61-49DF-ACF7-E158C699DFA8}" srcOrd="0" destOrd="0" presId="urn:microsoft.com/office/officeart/2008/layout/VerticalCurvedList"/>
    <dgm:cxn modelId="{A24C3687-4E79-457D-A27F-7A246C659AE5}" srcId="{D65F83DD-55B1-4DE6-9297-92E10E96CD4E}" destId="{A60B3583-4FF8-4E2C-B973-D2AE02278106}" srcOrd="2" destOrd="0" parTransId="{0C662178-4B93-415C-9663-A2D4FE927998}" sibTransId="{314F4EB4-354F-49B4-BEF3-71E44D80AC9A}"/>
    <dgm:cxn modelId="{20BEFDA4-635C-4544-A68F-DF13B283ECFD}" type="presOf" srcId="{1AD99331-6819-4E94-B3C1-7416DAA8D3EE}" destId="{D3899D8B-DC87-451C-9BA8-BC260F269F71}" srcOrd="0" destOrd="0" presId="urn:microsoft.com/office/officeart/2008/layout/VerticalCurvedList"/>
    <dgm:cxn modelId="{E080FCA9-85FB-4CDA-910F-485C04C3C4EB}" type="presOf" srcId="{D65F83DD-55B1-4DE6-9297-92E10E96CD4E}" destId="{8DFF052A-BF8E-40DE-81AF-B5B897F20E90}" srcOrd="0" destOrd="0" presId="urn:microsoft.com/office/officeart/2008/layout/VerticalCurvedList"/>
    <dgm:cxn modelId="{544332AD-4AB3-4C7F-9153-6A6DB2A13264}" srcId="{D65F83DD-55B1-4DE6-9297-92E10E96CD4E}" destId="{CE23C250-C587-427F-B077-CDAF9FEC3853}" srcOrd="0" destOrd="0" parTransId="{33EFA813-E8E7-46D3-92C8-13EF50F9D17B}" sibTransId="{91AFF2ED-E98B-4BF7-A198-C91864A25931}"/>
    <dgm:cxn modelId="{C7603DB5-2263-49B9-89D5-39521ECADF9D}" srcId="{D65F83DD-55B1-4DE6-9297-92E10E96CD4E}" destId="{1AD99331-6819-4E94-B3C1-7416DAA8D3EE}" srcOrd="1" destOrd="0" parTransId="{55AFDF9D-BD22-445A-B376-06605135C1DE}" sibTransId="{99BE2682-0CCD-4942-ABFF-069C06536A2B}"/>
    <dgm:cxn modelId="{DB9D94CB-4EF8-46D2-AC28-529333BF7501}" type="presOf" srcId="{A60B3583-4FF8-4E2C-B973-D2AE02278106}" destId="{0AE79C2B-13CA-4DE8-ACE8-9F85F84E48C4}" srcOrd="0" destOrd="0" presId="urn:microsoft.com/office/officeart/2008/layout/VerticalCurvedList"/>
    <dgm:cxn modelId="{1795944F-074C-4476-BB3B-2155CFF319F5}" type="presParOf" srcId="{8DFF052A-BF8E-40DE-81AF-B5B897F20E90}" destId="{5A66E992-EAF0-4D1C-A46F-CA28A405B0B7}" srcOrd="0" destOrd="0" presId="urn:microsoft.com/office/officeart/2008/layout/VerticalCurvedList"/>
    <dgm:cxn modelId="{23CF2CD6-4720-428A-88E0-87F3973515CD}" type="presParOf" srcId="{5A66E992-EAF0-4D1C-A46F-CA28A405B0B7}" destId="{E97F4B04-ED96-4EB8-A5BC-79DB7125D680}" srcOrd="0" destOrd="0" presId="urn:microsoft.com/office/officeart/2008/layout/VerticalCurvedList"/>
    <dgm:cxn modelId="{98E4C105-1F43-4E9A-A6BF-A784A89B1708}" type="presParOf" srcId="{E97F4B04-ED96-4EB8-A5BC-79DB7125D680}" destId="{7052658F-0C2E-4B5F-B43B-FCA7A790F1B1}" srcOrd="0" destOrd="0" presId="urn:microsoft.com/office/officeart/2008/layout/VerticalCurvedList"/>
    <dgm:cxn modelId="{CCD66BEA-2E0B-4B9E-85C1-36A2931E9FCD}" type="presParOf" srcId="{E97F4B04-ED96-4EB8-A5BC-79DB7125D680}" destId="{E492905D-5E61-49DF-ACF7-E158C699DFA8}" srcOrd="1" destOrd="0" presId="urn:microsoft.com/office/officeart/2008/layout/VerticalCurvedList"/>
    <dgm:cxn modelId="{004576C1-1B0A-4A67-8761-43BD6C80AB77}" type="presParOf" srcId="{E97F4B04-ED96-4EB8-A5BC-79DB7125D680}" destId="{0EFDF47B-2291-48C6-B079-19A03C9C9744}" srcOrd="2" destOrd="0" presId="urn:microsoft.com/office/officeart/2008/layout/VerticalCurvedList"/>
    <dgm:cxn modelId="{BF2E7E70-B03B-4917-AC80-7F1654914933}" type="presParOf" srcId="{E97F4B04-ED96-4EB8-A5BC-79DB7125D680}" destId="{9B12C405-7083-45F0-AD00-6D301A1BC15C}" srcOrd="3" destOrd="0" presId="urn:microsoft.com/office/officeart/2008/layout/VerticalCurvedList"/>
    <dgm:cxn modelId="{AD1A6DEE-D9CF-4694-BFF0-71DB8ECFC66D}" type="presParOf" srcId="{5A66E992-EAF0-4D1C-A46F-CA28A405B0B7}" destId="{25FCE327-72DA-4175-908F-2C1569FD0D13}" srcOrd="1" destOrd="0" presId="urn:microsoft.com/office/officeart/2008/layout/VerticalCurvedList"/>
    <dgm:cxn modelId="{76AA67EC-02CC-434E-903E-23CD9BC68D03}" type="presParOf" srcId="{5A66E992-EAF0-4D1C-A46F-CA28A405B0B7}" destId="{4EDC8708-D67F-487A-B048-3BAD3C7113B2}" srcOrd="2" destOrd="0" presId="urn:microsoft.com/office/officeart/2008/layout/VerticalCurvedList"/>
    <dgm:cxn modelId="{113CFB6C-1B2A-4941-895D-F813ACE3495D}" type="presParOf" srcId="{4EDC8708-D67F-487A-B048-3BAD3C7113B2}" destId="{588ADDD4-C662-479A-B932-FB706BA8AD78}" srcOrd="0" destOrd="0" presId="urn:microsoft.com/office/officeart/2008/layout/VerticalCurvedList"/>
    <dgm:cxn modelId="{1D0A3FBC-BCE9-44F9-ABC5-43F2FE00B991}" type="presParOf" srcId="{5A66E992-EAF0-4D1C-A46F-CA28A405B0B7}" destId="{D3899D8B-DC87-451C-9BA8-BC260F269F71}" srcOrd="3" destOrd="0" presId="urn:microsoft.com/office/officeart/2008/layout/VerticalCurvedList"/>
    <dgm:cxn modelId="{49F6CC98-7A07-4682-88C3-2D60D0E522C1}" type="presParOf" srcId="{5A66E992-EAF0-4D1C-A46F-CA28A405B0B7}" destId="{F9B48DDE-5A6E-40CF-8E93-CF813A224D83}" srcOrd="4" destOrd="0" presId="urn:microsoft.com/office/officeart/2008/layout/VerticalCurvedList"/>
    <dgm:cxn modelId="{C515BCAD-4E41-46FE-BA54-3A6D12E81FCE}" type="presParOf" srcId="{F9B48DDE-5A6E-40CF-8E93-CF813A224D83}" destId="{1637F182-562A-4125-AA45-571B2511FF30}" srcOrd="0" destOrd="0" presId="urn:microsoft.com/office/officeart/2008/layout/VerticalCurvedList"/>
    <dgm:cxn modelId="{46D9BE32-C6C6-478A-BD70-131256C84499}" type="presParOf" srcId="{5A66E992-EAF0-4D1C-A46F-CA28A405B0B7}" destId="{0AE79C2B-13CA-4DE8-ACE8-9F85F84E48C4}" srcOrd="5" destOrd="0" presId="urn:microsoft.com/office/officeart/2008/layout/VerticalCurvedList"/>
    <dgm:cxn modelId="{63A81554-1372-48B3-92AD-0F6422058B30}" type="presParOf" srcId="{5A66E992-EAF0-4D1C-A46F-CA28A405B0B7}" destId="{C742F051-21E5-40AB-83A6-8FF46F322199}" srcOrd="6" destOrd="0" presId="urn:microsoft.com/office/officeart/2008/layout/VerticalCurvedList"/>
    <dgm:cxn modelId="{07A8F57A-807F-4E51-A7C4-78B5D3D123C9}" type="presParOf" srcId="{C742F051-21E5-40AB-83A6-8FF46F322199}" destId="{4E40EAAB-112E-4F6D-B064-35BF14BF479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92905D-5E61-49DF-ACF7-E158C699DFA8}">
      <dsp:nvSpPr>
        <dsp:cNvPr id="0" name=""/>
        <dsp:cNvSpPr/>
      </dsp:nvSpPr>
      <dsp:spPr>
        <a:xfrm>
          <a:off x="-4920329" y="-717326"/>
          <a:ext cx="5913872" cy="5913872"/>
        </a:xfrm>
        <a:prstGeom prst="blockArc">
          <a:avLst>
            <a:gd name="adj1" fmla="val 18900000"/>
            <a:gd name="adj2" fmla="val 2700000"/>
            <a:gd name="adj3" fmla="val 365"/>
          </a:avLst>
        </a:prstGeom>
        <a:noFill/>
        <a:ln w="12700" cap="flat" cmpd="sng" algn="ctr">
          <a:solidFill>
            <a:srgbClr val="5A8E22"/>
          </a:solidFill>
          <a:prstDash val="solid"/>
          <a:miter lim="800000"/>
        </a:ln>
        <a:effectLst/>
      </dsp:spPr>
      <dsp:style>
        <a:lnRef idx="2">
          <a:scrgbClr r="0" g="0" b="0"/>
        </a:lnRef>
        <a:fillRef idx="0">
          <a:scrgbClr r="0" g="0" b="0"/>
        </a:fillRef>
        <a:effectRef idx="0">
          <a:scrgbClr r="0" g="0" b="0"/>
        </a:effectRef>
        <a:fontRef idx="minor"/>
      </dsp:style>
    </dsp:sp>
    <dsp:sp modelId="{25FCE327-72DA-4175-908F-2C1569FD0D13}">
      <dsp:nvSpPr>
        <dsp:cNvPr id="0" name=""/>
        <dsp:cNvSpPr/>
      </dsp:nvSpPr>
      <dsp:spPr>
        <a:xfrm>
          <a:off x="670244" y="395672"/>
          <a:ext cx="8909185"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accent2"/>
              </a:solidFill>
            </a:rPr>
            <a:t>Opportunity to extend and capture priced-in rate cuts</a:t>
          </a:r>
        </a:p>
      </dsp:txBody>
      <dsp:txXfrm>
        <a:off x="670244" y="395672"/>
        <a:ext cx="8909185" cy="878433"/>
      </dsp:txXfrm>
    </dsp:sp>
    <dsp:sp modelId="{588ADDD4-C662-479A-B932-FB706BA8AD78}">
      <dsp:nvSpPr>
        <dsp:cNvPr id="0" name=""/>
        <dsp:cNvSpPr/>
      </dsp:nvSpPr>
      <dsp:spPr>
        <a:xfrm>
          <a:off x="15081" y="238351"/>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D3899D8B-DC87-451C-9BA8-BC260F269F71}">
      <dsp:nvSpPr>
        <dsp:cNvPr id="0" name=""/>
        <dsp:cNvSpPr/>
      </dsp:nvSpPr>
      <dsp:spPr>
        <a:xfrm>
          <a:off x="974473" y="1756866"/>
          <a:ext cx="8589874"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accent2"/>
              </a:solidFill>
            </a:rPr>
            <a:t>Reprices daily with market rates but with term liquidity benefits</a:t>
          </a:r>
          <a:endParaRPr lang="en-US" sz="4600" kern="1200"/>
        </a:p>
      </dsp:txBody>
      <dsp:txXfrm>
        <a:off x="974473" y="1756866"/>
        <a:ext cx="8589874" cy="878433"/>
      </dsp:txXfrm>
    </dsp:sp>
    <dsp:sp modelId="{1637F182-562A-4125-AA45-571B2511FF30}">
      <dsp:nvSpPr>
        <dsp:cNvPr id="0" name=""/>
        <dsp:cNvSpPr/>
      </dsp:nvSpPr>
      <dsp:spPr>
        <a:xfrm>
          <a:off x="334392" y="1556002"/>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0AE79C2B-13CA-4DE8-ACE8-9F85F84E48C4}">
      <dsp:nvSpPr>
        <dsp:cNvPr id="0" name=""/>
        <dsp:cNvSpPr/>
      </dsp:nvSpPr>
      <dsp:spPr>
        <a:xfrm>
          <a:off x="655163" y="3074516"/>
          <a:ext cx="8909185"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a:solidFill>
                <a:schemeClr val="accent2"/>
              </a:solidFill>
            </a:rPr>
            <a:t>Margin relief offered through immediate cost savings and cushion for rate moves lower</a:t>
          </a:r>
        </a:p>
      </dsp:txBody>
      <dsp:txXfrm>
        <a:off x="655163" y="3074516"/>
        <a:ext cx="8909185" cy="878433"/>
      </dsp:txXfrm>
    </dsp:sp>
    <dsp:sp modelId="{4E40EAAB-112E-4F6D-B064-35BF14BF4794}">
      <dsp:nvSpPr>
        <dsp:cNvPr id="0" name=""/>
        <dsp:cNvSpPr/>
      </dsp:nvSpPr>
      <dsp:spPr>
        <a:xfrm>
          <a:off x="15081" y="2873652"/>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3169920" cy="481727"/>
          </a:xfrm>
          <a:prstGeom prst="rect">
            <a:avLst/>
          </a:prstGeom>
        </p:spPr>
        <p:txBody>
          <a:bodyPr vert="horz" lIns="96648" tIns="48324" rIns="96648" bIns="48324" rtlCol="0"/>
          <a:lstStyle>
            <a:lvl1pPr algn="l">
              <a:defRPr sz="1200"/>
            </a:lvl1pPr>
          </a:lstStyle>
          <a:p>
            <a:endParaRPr lang="en-US"/>
          </a:p>
        </p:txBody>
      </p:sp>
      <p:sp>
        <p:nvSpPr>
          <p:cNvPr id="3" name="Date Placeholder 2"/>
          <p:cNvSpPr>
            <a:spLocks noGrp="1"/>
          </p:cNvSpPr>
          <p:nvPr>
            <p:ph type="dt" idx="1"/>
          </p:nvPr>
        </p:nvSpPr>
        <p:spPr>
          <a:xfrm>
            <a:off x="4143589" y="2"/>
            <a:ext cx="3169920" cy="481727"/>
          </a:xfrm>
          <a:prstGeom prst="rect">
            <a:avLst/>
          </a:prstGeom>
        </p:spPr>
        <p:txBody>
          <a:bodyPr vert="horz" lIns="96648" tIns="48324" rIns="96648" bIns="48324" rtlCol="0"/>
          <a:lstStyle>
            <a:lvl1pPr algn="r">
              <a:defRPr sz="1200"/>
            </a:lvl1pPr>
          </a:lstStyle>
          <a:p>
            <a:fld id="{3A71EF0E-BB83-44A1-8119-46C7984F2921}" type="datetimeFigureOut">
              <a:rPr lang="en-US" smtClean="0"/>
              <a:t>11/20/2025</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48" tIns="48324" rIns="96648" bIns="48324" rtlCol="0" anchor="ctr"/>
          <a:lstStyle/>
          <a:p>
            <a:endParaRPr lang="en-US"/>
          </a:p>
        </p:txBody>
      </p:sp>
      <p:sp>
        <p:nvSpPr>
          <p:cNvPr id="5" name="Notes Placeholder 4"/>
          <p:cNvSpPr>
            <a:spLocks noGrp="1"/>
          </p:cNvSpPr>
          <p:nvPr>
            <p:ph type="body" sz="quarter" idx="3"/>
          </p:nvPr>
        </p:nvSpPr>
        <p:spPr>
          <a:xfrm>
            <a:off x="731521" y="4620577"/>
            <a:ext cx="5852160" cy="3780472"/>
          </a:xfrm>
          <a:prstGeom prst="rect">
            <a:avLst/>
          </a:prstGeom>
        </p:spPr>
        <p:txBody>
          <a:bodyPr vert="horz" lIns="96648" tIns="48324" rIns="96648" bIns="4832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19475"/>
            <a:ext cx="3169920" cy="481726"/>
          </a:xfrm>
          <a:prstGeom prst="rect">
            <a:avLst/>
          </a:prstGeom>
        </p:spPr>
        <p:txBody>
          <a:bodyPr vert="horz" lIns="96648" tIns="48324" rIns="96648" bIns="48324" rtlCol="0" anchor="b"/>
          <a:lstStyle>
            <a:lvl1pPr algn="l">
              <a:defRPr sz="1200"/>
            </a:lvl1pPr>
          </a:lstStyle>
          <a:p>
            <a:endParaRPr lang="en-US"/>
          </a:p>
        </p:txBody>
      </p:sp>
      <p:sp>
        <p:nvSpPr>
          <p:cNvPr id="7" name="Slide Number Placeholder 6"/>
          <p:cNvSpPr>
            <a:spLocks noGrp="1"/>
          </p:cNvSpPr>
          <p:nvPr>
            <p:ph type="sldNum" sz="quarter" idx="5"/>
          </p:nvPr>
        </p:nvSpPr>
        <p:spPr>
          <a:xfrm>
            <a:off x="4143589" y="9119475"/>
            <a:ext cx="3169920" cy="481726"/>
          </a:xfrm>
          <a:prstGeom prst="rect">
            <a:avLst/>
          </a:prstGeom>
        </p:spPr>
        <p:txBody>
          <a:bodyPr vert="horz" lIns="96648" tIns="48324" rIns="96648" bIns="48324" rtlCol="0" anchor="b"/>
          <a:lstStyle>
            <a:lvl1pPr algn="r">
              <a:defRPr sz="1200"/>
            </a:lvl1pPr>
          </a:lstStyle>
          <a:p>
            <a:fld id="{3ADD5038-5B28-4A58-A113-B0073B496A41}" type="slidenum">
              <a:rPr lang="en-US" smtClean="0"/>
              <a:t>‹#›</a:t>
            </a:fld>
            <a:endParaRPr lang="en-US"/>
          </a:p>
        </p:txBody>
      </p:sp>
    </p:spTree>
    <p:extLst>
      <p:ext uri="{BB962C8B-B14F-4D97-AF65-F5344CB8AC3E}">
        <p14:creationId xmlns:p14="http://schemas.microsoft.com/office/powerpoint/2010/main" val="423207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fhlbtopeka.com/services-and-programs/community/turnkey"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55199">
              <a:defRPr/>
            </a:pPr>
            <a:r>
              <a:rPr lang="en-US"/>
              <a:t>Welcome to our FI Live series</a:t>
            </a:r>
          </a:p>
          <a:p>
            <a:pPr defTabSz="955199">
              <a:defRPr/>
            </a:pPr>
            <a:endParaRPr lang="en-US"/>
          </a:p>
          <a:p>
            <a:pPr defTabSz="955199">
              <a:defRPr/>
            </a:pPr>
            <a:r>
              <a:rPr lang="en-US"/>
              <a:t>Format of series</a:t>
            </a:r>
          </a:p>
          <a:p>
            <a:pPr defTabSz="955199">
              <a:defRPr/>
            </a:pPr>
            <a:endParaRPr lang="en-US"/>
          </a:p>
          <a:p>
            <a:pPr defTabSz="955199">
              <a:defRPr/>
            </a:pPr>
            <a:r>
              <a:rPr lang="en-US"/>
              <a:t>Housekeeping:</a:t>
            </a:r>
          </a:p>
          <a:p>
            <a:pPr defTabSz="955199">
              <a:defRPr/>
            </a:pPr>
            <a:r>
              <a:rPr lang="en-US"/>
              <a:t>- recorded, copy of slides and replay link will be sent </a:t>
            </a:r>
          </a:p>
          <a:p>
            <a:pPr defTabSz="955199">
              <a:defRPr/>
            </a:pPr>
            <a:r>
              <a:rPr lang="en-US"/>
              <a:t>- use Q&amp;A to submit questions, we’ll get to those at the end</a:t>
            </a:r>
          </a:p>
          <a:p>
            <a:pPr defTabSz="955199">
              <a:defRPr/>
            </a:pPr>
            <a:r>
              <a:rPr lang="en-US"/>
              <a:t>- 1 CPE credit</a:t>
            </a:r>
          </a:p>
          <a:p>
            <a:pPr defTabSz="955199">
              <a:defRPr/>
            </a:pPr>
            <a:endParaRPr lang="en-US"/>
          </a:p>
          <a:p>
            <a:pPr defTabSz="955199">
              <a:defRPr/>
            </a:pPr>
            <a:r>
              <a:rPr lang="en-US"/>
              <a:t>Go to first poll question</a:t>
            </a:r>
          </a:p>
        </p:txBody>
      </p:sp>
      <p:sp>
        <p:nvSpPr>
          <p:cNvPr id="4" name="Slide Number Placeholder 3"/>
          <p:cNvSpPr>
            <a:spLocks noGrp="1"/>
          </p:cNvSpPr>
          <p:nvPr>
            <p:ph type="sldNum" sz="quarter" idx="5"/>
          </p:nvPr>
        </p:nvSpPr>
        <p:spPr/>
        <p:txBody>
          <a:bodyPr/>
          <a:lstStyle/>
          <a:p>
            <a:pPr defTabSz="595984">
              <a:defRPr/>
            </a:pPr>
            <a:fld id="{3ADD5038-5B28-4A58-A113-B0073B496A41}" type="slidenum">
              <a:rPr lang="en-US">
                <a:solidFill>
                  <a:prstClr val="black"/>
                </a:solidFill>
                <a:latin typeface="Calibri" panose="020F0502020204030204"/>
              </a:rPr>
              <a:pPr defTabSz="595984">
                <a:defRPr/>
              </a:pPr>
              <a:t>1</a:t>
            </a:fld>
            <a:endParaRPr lang="en-US">
              <a:solidFill>
                <a:prstClr val="black"/>
              </a:solidFill>
              <a:latin typeface="Calibri" panose="020F0502020204030204"/>
            </a:endParaRPr>
          </a:p>
        </p:txBody>
      </p:sp>
    </p:spTree>
    <p:extLst>
      <p:ext uri="{BB962C8B-B14F-4D97-AF65-F5344CB8AC3E}">
        <p14:creationId xmlns:p14="http://schemas.microsoft.com/office/powerpoint/2010/main" val="41406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2</a:t>
            </a:fld>
            <a:endParaRPr lang="en-US"/>
          </a:p>
        </p:txBody>
      </p:sp>
    </p:spTree>
    <p:extLst>
      <p:ext uri="{BB962C8B-B14F-4D97-AF65-F5344CB8AC3E}">
        <p14:creationId xmlns:p14="http://schemas.microsoft.com/office/powerpoint/2010/main" val="2693441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3</a:t>
            </a:fld>
            <a:endParaRPr lang="en-US"/>
          </a:p>
        </p:txBody>
      </p:sp>
    </p:spTree>
    <p:extLst>
      <p:ext uri="{BB962C8B-B14F-4D97-AF65-F5344CB8AC3E}">
        <p14:creationId xmlns:p14="http://schemas.microsoft.com/office/powerpoint/2010/main" val="2686990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4</a:t>
            </a:fld>
            <a:endParaRPr lang="en-US"/>
          </a:p>
        </p:txBody>
      </p:sp>
    </p:spTree>
    <p:extLst>
      <p:ext uri="{BB962C8B-B14F-4D97-AF65-F5344CB8AC3E}">
        <p14:creationId xmlns:p14="http://schemas.microsoft.com/office/powerpoint/2010/main" val="3116906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5</a:t>
            </a:fld>
            <a:endParaRPr lang="en-US"/>
          </a:p>
        </p:txBody>
      </p:sp>
    </p:spTree>
    <p:extLst>
      <p:ext uri="{BB962C8B-B14F-4D97-AF65-F5344CB8AC3E}">
        <p14:creationId xmlns:p14="http://schemas.microsoft.com/office/powerpoint/2010/main" val="2944402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6</a:t>
            </a:fld>
            <a:endParaRPr lang="en-US"/>
          </a:p>
        </p:txBody>
      </p:sp>
    </p:spTree>
    <p:extLst>
      <p:ext uri="{BB962C8B-B14F-4D97-AF65-F5344CB8AC3E}">
        <p14:creationId xmlns:p14="http://schemas.microsoft.com/office/powerpoint/2010/main" val="3375743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7</a:t>
            </a:fld>
            <a:endParaRPr lang="en-US"/>
          </a:p>
        </p:txBody>
      </p:sp>
    </p:spTree>
    <p:extLst>
      <p:ext uri="{BB962C8B-B14F-4D97-AF65-F5344CB8AC3E}">
        <p14:creationId xmlns:p14="http://schemas.microsoft.com/office/powerpoint/2010/main" val="194660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8</a:t>
            </a:fld>
            <a:endParaRPr lang="en-US"/>
          </a:p>
        </p:txBody>
      </p:sp>
    </p:spTree>
    <p:extLst>
      <p:ext uri="{BB962C8B-B14F-4D97-AF65-F5344CB8AC3E}">
        <p14:creationId xmlns:p14="http://schemas.microsoft.com/office/powerpoint/2010/main" val="3485936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9</a:t>
            </a:fld>
            <a:endParaRPr lang="en-US"/>
          </a:p>
        </p:txBody>
      </p:sp>
    </p:spTree>
    <p:extLst>
      <p:ext uri="{BB962C8B-B14F-4D97-AF65-F5344CB8AC3E}">
        <p14:creationId xmlns:p14="http://schemas.microsoft.com/office/powerpoint/2010/main" val="2906464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DC41A-1359-1994-1838-AA9CFCC995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58EB9A-94A9-8FF2-BD3D-E9E9A03798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D3C7B3-D70D-C4C5-8E0D-84638F61A4A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740FEF-77A8-0F22-625E-637A3A0291AA}"/>
              </a:ext>
            </a:extLst>
          </p:cNvPr>
          <p:cNvSpPr>
            <a:spLocks noGrp="1"/>
          </p:cNvSpPr>
          <p:nvPr>
            <p:ph type="sldNum" sz="quarter" idx="5"/>
          </p:nvPr>
        </p:nvSpPr>
        <p:spPr/>
        <p:txBody>
          <a:bodyPr/>
          <a:lstStyle/>
          <a:p>
            <a:fld id="{3ADD5038-5B28-4A58-A113-B0073B496A41}" type="slidenum">
              <a:rPr lang="en-US" smtClean="0"/>
              <a:t>10</a:t>
            </a:fld>
            <a:endParaRPr lang="en-US"/>
          </a:p>
        </p:txBody>
      </p:sp>
    </p:spTree>
    <p:extLst>
      <p:ext uri="{BB962C8B-B14F-4D97-AF65-F5344CB8AC3E}">
        <p14:creationId xmlns:p14="http://schemas.microsoft.com/office/powerpoint/2010/main" val="264340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24</a:t>
            </a:fld>
            <a:endParaRPr lang="en-US"/>
          </a:p>
        </p:txBody>
      </p:sp>
    </p:spTree>
    <p:extLst>
      <p:ext uri="{BB962C8B-B14F-4D97-AF65-F5344CB8AC3E}">
        <p14:creationId xmlns:p14="http://schemas.microsoft.com/office/powerpoint/2010/main" val="20774126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25</a:t>
            </a:fld>
            <a:endParaRPr lang="en-US"/>
          </a:p>
        </p:txBody>
      </p:sp>
    </p:spTree>
    <p:extLst>
      <p:ext uri="{BB962C8B-B14F-4D97-AF65-F5344CB8AC3E}">
        <p14:creationId xmlns:p14="http://schemas.microsoft.com/office/powerpoint/2010/main" val="1016824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6678">
              <a:defRPr/>
            </a:pPr>
            <a:endParaRPr lang="en-US"/>
          </a:p>
          <a:p>
            <a:pPr defTabSz="946678">
              <a:defRPr/>
            </a:pPr>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26</a:t>
            </a:fld>
            <a:endParaRPr lang="en-US"/>
          </a:p>
        </p:txBody>
      </p:sp>
    </p:spTree>
    <p:extLst>
      <p:ext uri="{BB962C8B-B14F-4D97-AF65-F5344CB8AC3E}">
        <p14:creationId xmlns:p14="http://schemas.microsoft.com/office/powerpoint/2010/main" val="4236080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45933" y="4620577"/>
            <a:ext cx="6846472" cy="3780472"/>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27</a:t>
            </a:fld>
            <a:endParaRPr lang="en-US"/>
          </a:p>
        </p:txBody>
      </p:sp>
    </p:spTree>
    <p:extLst>
      <p:ext uri="{BB962C8B-B14F-4D97-AF65-F5344CB8AC3E}">
        <p14:creationId xmlns:p14="http://schemas.microsoft.com/office/powerpoint/2010/main" val="1127621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45933" y="4620577"/>
            <a:ext cx="6846472" cy="3780472"/>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28</a:t>
            </a:fld>
            <a:endParaRPr lang="en-US"/>
          </a:p>
        </p:txBody>
      </p:sp>
    </p:spTree>
    <p:extLst>
      <p:ext uri="{BB962C8B-B14F-4D97-AF65-F5344CB8AC3E}">
        <p14:creationId xmlns:p14="http://schemas.microsoft.com/office/powerpoint/2010/main" val="11276211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September poll responses and trying to quantify the responses</a:t>
            </a:r>
          </a:p>
        </p:txBody>
      </p:sp>
      <p:sp>
        <p:nvSpPr>
          <p:cNvPr id="4" name="Slide Number Placeholder 3"/>
          <p:cNvSpPr>
            <a:spLocks noGrp="1"/>
          </p:cNvSpPr>
          <p:nvPr>
            <p:ph type="sldNum" sz="quarter" idx="5"/>
          </p:nvPr>
        </p:nvSpPr>
        <p:spPr/>
        <p:txBody>
          <a:bodyPr/>
          <a:lstStyle/>
          <a:p>
            <a:fld id="{3ADD5038-5B28-4A58-A113-B0073B496A41}" type="slidenum">
              <a:rPr lang="en-US" smtClean="0"/>
              <a:t>29</a:t>
            </a:fld>
            <a:endParaRPr lang="en-US"/>
          </a:p>
        </p:txBody>
      </p:sp>
    </p:spTree>
    <p:extLst>
      <p:ext uri="{BB962C8B-B14F-4D97-AF65-F5344CB8AC3E}">
        <p14:creationId xmlns:p14="http://schemas.microsoft.com/office/powerpoint/2010/main" val="222040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45933" y="4620577"/>
            <a:ext cx="6846472" cy="3780472"/>
          </a:xfrm>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30</a:t>
            </a:fld>
            <a:endParaRPr lang="en-US"/>
          </a:p>
        </p:txBody>
      </p:sp>
    </p:spTree>
    <p:extLst>
      <p:ext uri="{BB962C8B-B14F-4D97-AF65-F5344CB8AC3E}">
        <p14:creationId xmlns:p14="http://schemas.microsoft.com/office/powerpoint/2010/main" val="11276211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45933" y="4620577"/>
            <a:ext cx="6846472" cy="3780472"/>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31</a:t>
            </a:fld>
            <a:endParaRPr lang="en-US"/>
          </a:p>
        </p:txBody>
      </p:sp>
    </p:spTree>
    <p:extLst>
      <p:ext uri="{BB962C8B-B14F-4D97-AF65-F5344CB8AC3E}">
        <p14:creationId xmlns:p14="http://schemas.microsoft.com/office/powerpoint/2010/main" val="19459504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1D3E1-7F0C-7DB2-25BE-89114007AE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456DB-7871-69A1-DD41-A18C0CFA9D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29968-EAD9-07CF-DB32-C2437CCBC7CC}"/>
              </a:ext>
            </a:extLst>
          </p:cNvPr>
          <p:cNvSpPr>
            <a:spLocks noGrp="1"/>
          </p:cNvSpPr>
          <p:nvPr>
            <p:ph type="body" idx="1"/>
          </p:nvPr>
        </p:nvSpPr>
        <p:spPr>
          <a:xfrm>
            <a:off x="245933" y="4620577"/>
            <a:ext cx="6846472" cy="3780472"/>
          </a:xfrm>
        </p:spPr>
        <p:txBody>
          <a:bodyPr/>
          <a:lstStyle/>
          <a:p>
            <a:endParaRPr lang="en-US"/>
          </a:p>
        </p:txBody>
      </p:sp>
      <p:sp>
        <p:nvSpPr>
          <p:cNvPr id="4" name="Slide Number Placeholder 3">
            <a:extLst>
              <a:ext uri="{FF2B5EF4-FFF2-40B4-BE49-F238E27FC236}">
                <a16:creationId xmlns:a16="http://schemas.microsoft.com/office/drawing/2014/main" id="{69A8430C-EA43-EE7B-C5D2-4730CA2A0059}"/>
              </a:ext>
            </a:extLst>
          </p:cNvPr>
          <p:cNvSpPr>
            <a:spLocks noGrp="1"/>
          </p:cNvSpPr>
          <p:nvPr>
            <p:ph type="sldNum" sz="quarter" idx="5"/>
          </p:nvPr>
        </p:nvSpPr>
        <p:spPr/>
        <p:txBody>
          <a:bodyPr/>
          <a:lstStyle/>
          <a:p>
            <a:fld id="{3ADD5038-5B28-4A58-A113-B0073B496A41}" type="slidenum">
              <a:rPr lang="en-US" smtClean="0"/>
              <a:t>32</a:t>
            </a:fld>
            <a:endParaRPr lang="en-US"/>
          </a:p>
        </p:txBody>
      </p:sp>
    </p:spTree>
    <p:extLst>
      <p:ext uri="{BB962C8B-B14F-4D97-AF65-F5344CB8AC3E}">
        <p14:creationId xmlns:p14="http://schemas.microsoft.com/office/powerpoint/2010/main" val="2541417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82467" y="4620577"/>
            <a:ext cx="6790938" cy="3780472"/>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33</a:t>
            </a:fld>
            <a:endParaRPr lang="en-US"/>
          </a:p>
        </p:txBody>
      </p:sp>
    </p:spTree>
    <p:extLst>
      <p:ext uri="{BB962C8B-B14F-4D97-AF65-F5344CB8AC3E}">
        <p14:creationId xmlns:p14="http://schemas.microsoft.com/office/powerpoint/2010/main" val="1854277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0409F-6F4E-04BE-9D1C-296F07B837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F185D-D787-F1AA-BDF8-C88970F84B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F150B5-746F-8F41-8FCD-2F065FC5AE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0723F4-3B9A-A355-E2D3-ADA0ACAFBB8D}"/>
              </a:ext>
            </a:extLst>
          </p:cNvPr>
          <p:cNvSpPr>
            <a:spLocks noGrp="1"/>
          </p:cNvSpPr>
          <p:nvPr>
            <p:ph type="sldNum" sz="quarter" idx="5"/>
          </p:nvPr>
        </p:nvSpPr>
        <p:spPr/>
        <p:txBody>
          <a:bodyPr/>
          <a:lstStyle/>
          <a:p>
            <a:fld id="{3ADD5038-5B28-4A58-A113-B0073B496A41}" type="slidenum">
              <a:rPr lang="en-US" smtClean="0"/>
              <a:t>34</a:t>
            </a:fld>
            <a:endParaRPr lang="en-US"/>
          </a:p>
        </p:txBody>
      </p:sp>
    </p:spTree>
    <p:extLst>
      <p:ext uri="{BB962C8B-B14F-4D97-AF65-F5344CB8AC3E}">
        <p14:creationId xmlns:p14="http://schemas.microsoft.com/office/powerpoint/2010/main" val="11668344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Economic outlook …. Depends on who you ask</a:t>
            </a:r>
          </a:p>
          <a:p>
            <a:endParaRPr lang="en-US"/>
          </a:p>
          <a:p>
            <a:r>
              <a:rPr lang="en-US"/>
              <a:t>Regulatory scrutiny and attention regarding not just liquidity, but also with credit concerns on the horizon. </a:t>
            </a:r>
          </a:p>
          <a:p>
            <a:endParaRPr lang="en-US"/>
          </a:p>
          <a:p>
            <a:r>
              <a:rPr lang="en-US"/>
              <a:t>Geopolitical issues continue to be present. </a:t>
            </a:r>
          </a:p>
        </p:txBody>
      </p:sp>
      <p:sp>
        <p:nvSpPr>
          <p:cNvPr id="4" name="Slide Number Placeholder 3"/>
          <p:cNvSpPr>
            <a:spLocks noGrp="1"/>
          </p:cNvSpPr>
          <p:nvPr>
            <p:ph type="sldNum" sz="quarter" idx="5"/>
          </p:nvPr>
        </p:nvSpPr>
        <p:spPr/>
        <p:txBody>
          <a:bodyPr/>
          <a:lstStyle/>
          <a:p>
            <a:fld id="{3ADD5038-5B28-4A58-A113-B0073B496A41}" type="slidenum">
              <a:rPr lang="en-US" smtClean="0"/>
              <a:t>35</a:t>
            </a:fld>
            <a:endParaRPr lang="en-US"/>
          </a:p>
        </p:txBody>
      </p:sp>
    </p:spTree>
    <p:extLst>
      <p:ext uri="{BB962C8B-B14F-4D97-AF65-F5344CB8AC3E}">
        <p14:creationId xmlns:p14="http://schemas.microsoft.com/office/powerpoint/2010/main" val="4096551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36</a:t>
            </a:fld>
            <a:endParaRPr lang="en-US"/>
          </a:p>
        </p:txBody>
      </p:sp>
    </p:spTree>
    <p:extLst>
      <p:ext uri="{BB962C8B-B14F-4D97-AF65-F5344CB8AC3E}">
        <p14:creationId xmlns:p14="http://schemas.microsoft.com/office/powerpoint/2010/main" val="3752532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Establishing and defending a meaningful liquidity management framework is a common regulatory criticism. Collateral management is paramount.</a:t>
            </a:r>
          </a:p>
          <a:p>
            <a:endParaRPr lang="en-US"/>
          </a:p>
          <a:p>
            <a:r>
              <a:rPr lang="en-US"/>
              <a:t>Other key elements include how do you define liquidity, funding diversification, concentration and policy limits, stress testing and contingency planning.</a:t>
            </a:r>
          </a:p>
          <a:p>
            <a:endParaRPr lang="en-US"/>
          </a:p>
          <a:p>
            <a:r>
              <a:rPr lang="en-US"/>
              <a:t>By optimizing pledged collateral position, demonstrates the quick and reliable nature of FHLBank funding to your regulators.</a:t>
            </a:r>
          </a:p>
          <a:p>
            <a:endParaRPr lang="en-US"/>
          </a:p>
          <a:p>
            <a:r>
              <a:rPr lang="en-US"/>
              <a:t>Enhanced liquidity base provides operating flexibility and strengthens contingency plans</a:t>
            </a:r>
          </a:p>
          <a:p>
            <a:pPr lvl="1"/>
            <a:r>
              <a:rPr lang="en-US">
                <a:latin typeface="Calibri" panose="020F0502020204030204" pitchFamily="34" charset="0"/>
                <a:ea typeface="Calibri" panose="020F0502020204030204" pitchFamily="34" charset="0"/>
                <a:cs typeface="Times New Roman" panose="02020603050405020304" pitchFamily="18" charset="0"/>
              </a:rPr>
              <a:t>Interest rate risk management improved by access to customizable funding and cost savings to enhance earnings</a:t>
            </a:r>
            <a:endParaRPr lang="en-US" sz="2400">
              <a:latin typeface="Calibri" panose="020F0502020204030204" pitchFamily="34" charset="0"/>
              <a:ea typeface="Calibri" panose="020F0502020204030204" pitchFamily="34" charset="0"/>
              <a:cs typeface="Times New Roman" panose="02020603050405020304" pitchFamily="18" charset="0"/>
            </a:endParaRPr>
          </a:p>
          <a:p>
            <a:pPr lvl="1"/>
            <a:r>
              <a:rPr lang="en-US"/>
              <a:t>Provides funding for seasonally-based asset growth</a:t>
            </a:r>
          </a:p>
          <a:p>
            <a:pPr lvl="1"/>
            <a:r>
              <a:rPr lang="en-US"/>
              <a:t>“backfill” sudden funding needs (deposit outflow) with FHLBank funding</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Calibri" panose="020F0502020204030204" pitchFamily="34" charset="0"/>
                <a:ea typeface="Calibri" panose="020F0502020204030204" pitchFamily="34" charset="0"/>
                <a:cs typeface="Times New Roman" panose="02020603050405020304" pitchFamily="18" charset="0"/>
              </a:rPr>
              <a:t>Fortifying a sufficient buffer against deposit migration and need to fill the funding gap when liquidity needs arise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latin typeface="Calibri" panose="020F0502020204030204" pitchFamily="34" charset="0"/>
              <a:ea typeface="Calibri" panose="020F0502020204030204" pitchFamily="34" charset="0"/>
              <a:cs typeface="Times New Roman" panose="02020603050405020304" pitchFamily="18" charset="0"/>
            </a:endParaRPr>
          </a:p>
          <a:p>
            <a:r>
              <a:rPr lang="en-US" sz="2000">
                <a:latin typeface="Calibri" panose="020F0502020204030204" pitchFamily="34" charset="0"/>
                <a:ea typeface="Calibri" panose="020F0502020204030204" pitchFamily="34" charset="0"/>
                <a:cs typeface="Times New Roman" panose="02020603050405020304" pitchFamily="18" charset="0"/>
              </a:rPr>
              <a:t>Agile and quickly reacting to stress scenarios and other liquidity needs</a:t>
            </a:r>
            <a:endParaRPr lang="en-US" sz="1600">
              <a:latin typeface="Calibri" panose="020F0502020204030204" pitchFamily="34" charset="0"/>
              <a:ea typeface="Calibri" panose="020F0502020204030204" pitchFamily="34" charset="0"/>
              <a:cs typeface="Times New Roman" panose="02020603050405020304" pitchFamily="18" charset="0"/>
            </a:endParaRPr>
          </a:p>
          <a:p>
            <a:pPr lvl="1"/>
            <a:r>
              <a:rPr lang="en-US" sz="1600">
                <a:latin typeface="Calibri" panose="020F0502020204030204" pitchFamily="34" charset="0"/>
                <a:ea typeface="Calibri" panose="020F0502020204030204" pitchFamily="34" charset="0"/>
                <a:cs typeface="Times New Roman" panose="02020603050405020304" pitchFamily="18" charset="0"/>
              </a:rPr>
              <a:t>It’s much easier to have the eligible collateral pledged and capacity available before a stress event occurs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a:t>Liquidity management slide from Frank’s sales training</a:t>
            </a:r>
          </a:p>
        </p:txBody>
      </p:sp>
      <p:sp>
        <p:nvSpPr>
          <p:cNvPr id="4" name="Slide Number Placeholder 3"/>
          <p:cNvSpPr>
            <a:spLocks noGrp="1"/>
          </p:cNvSpPr>
          <p:nvPr>
            <p:ph type="sldNum" sz="quarter" idx="5"/>
          </p:nvPr>
        </p:nvSpPr>
        <p:spPr/>
        <p:txBody>
          <a:bodyPr/>
          <a:lstStyle/>
          <a:p>
            <a:fld id="{3ADD5038-5B28-4A58-A113-B0073B496A41}" type="slidenum">
              <a:rPr lang="en-US" smtClean="0"/>
              <a:t>37</a:t>
            </a:fld>
            <a:endParaRPr lang="en-US"/>
          </a:p>
        </p:txBody>
      </p:sp>
    </p:spTree>
    <p:extLst>
      <p:ext uri="{BB962C8B-B14F-4D97-AF65-F5344CB8AC3E}">
        <p14:creationId xmlns:p14="http://schemas.microsoft.com/office/powerpoint/2010/main" val="8738796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a:t>Piece of the liquidity strategy.</a:t>
            </a:r>
          </a:p>
          <a:p>
            <a:endParaRPr lang="en-US" sz="1200" b="0" i="0"/>
          </a:p>
          <a:p>
            <a:r>
              <a:rPr lang="en-US"/>
              <a:t>Proactively managing potential challenges that may arise should take into consideration the impact on future earnings, liquidity risk and deposit migration</a:t>
            </a:r>
          </a:p>
          <a:p>
            <a:pPr>
              <a:lnSpc>
                <a:spcPct val="100000"/>
              </a:lnSpc>
            </a:pPr>
            <a:r>
              <a:rPr lang="en-US"/>
              <a:t>Think about the impact and probability of various scenarios</a:t>
            </a:r>
          </a:p>
          <a:p>
            <a:pPr>
              <a:lnSpc>
                <a:spcPct val="100000"/>
              </a:lnSpc>
            </a:pPr>
            <a:r>
              <a:rPr lang="en-US"/>
              <a:t>Robust liquidity planning, policies, and stress testing has allowed banks to navigate through stress events</a:t>
            </a:r>
          </a:p>
          <a:p>
            <a:pPr>
              <a:lnSpc>
                <a:spcPct val="100000"/>
              </a:lnSpc>
            </a:pPr>
            <a:endParaRPr lang="en-US"/>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a:t>Perform stress test analysis during good times to be prepared when contingency funding need arises!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a:solidFill>
                <a:schemeClr val="tx2"/>
              </a:solidFill>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a:solidFill>
                  <a:schemeClr val="tx2"/>
                </a:solidFill>
              </a:rPr>
              <a:t>It</a:t>
            </a:r>
            <a:r>
              <a:rPr lang="en-US" sz="1200" baseline="0">
                <a:solidFill>
                  <a:schemeClr val="tx2"/>
                </a:solidFill>
              </a:rPr>
              <a:t> takes time to pledge additional collateral </a:t>
            </a:r>
            <a:r>
              <a:rPr lang="en-US" sz="1200" baseline="0">
                <a:solidFill>
                  <a:schemeClr val="tx2"/>
                </a:solidFill>
                <a:latin typeface="Calibri" panose="020F0502020204030204" pitchFamily="34" charset="0"/>
                <a:cs typeface="Calibri" panose="020F0502020204030204" pitchFamily="34" charset="0"/>
              </a:rPr>
              <a:t>−</a:t>
            </a:r>
            <a:r>
              <a:rPr lang="en-US" sz="1200" baseline="0">
                <a:solidFill>
                  <a:schemeClr val="tx2"/>
                </a:solidFill>
              </a:rPr>
              <a:t> make this part of your near-term contingency process.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baseline="0">
              <a:solidFill>
                <a:schemeClr val="tx2"/>
              </a:solidFill>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baseline="0">
                <a:solidFill>
                  <a:schemeClr val="tx2"/>
                </a:solidFill>
              </a:rPr>
              <a:t>The identification of additional collateral available to pledge to FHLBank, along with other funding sources, will allow you to build a sufficient collateral base to utilize in times of stress.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baseline="0">
                <a:solidFill>
                  <a:schemeClr val="tx2"/>
                </a:solidFill>
              </a:rPr>
              <a:t>Take time to arrange access to additional funding facilities if not already established.</a:t>
            </a:r>
          </a:p>
          <a:p>
            <a:pPr>
              <a:lnSpc>
                <a:spcPct val="100000"/>
              </a:lnSpc>
            </a:pPr>
            <a:endParaRPr lang="en-US"/>
          </a:p>
          <a:p>
            <a:endParaRPr lang="en-US" sz="1200" b="0" i="1"/>
          </a:p>
          <a:p>
            <a:pPr marL="0" marR="0" lvl="0" indent="0" algn="l" defTabSz="914400" rtl="0" eaLnBrk="1" fontAlgn="auto" latinLnBrk="0" hangingPunct="1">
              <a:lnSpc>
                <a:spcPct val="100000"/>
              </a:lnSpc>
              <a:spcBef>
                <a:spcPts val="0"/>
              </a:spcBef>
              <a:spcAft>
                <a:spcPts val="0"/>
              </a:spcAft>
              <a:buClrTx/>
              <a:buSzTx/>
              <a:buFontTx/>
              <a:buNone/>
              <a:tabLst/>
              <a:defRPr/>
            </a:pPr>
            <a:r>
              <a:rPr lang="en-US"/>
              <a:t>Allocate time to ensure policies allow for meaningful flexibility, with all outlets – not just FHLBank Topeka – and collateral pledged to secure funding if needed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baseline="0">
                <a:solidFill>
                  <a:schemeClr val="tx2"/>
                </a:solidFill>
              </a:rPr>
              <a:t>Take time to review current policies, they need to fit the process. Policies may be old and could be revisited as the banking landscape and competitive landscape has rapidly evolved over the past few years.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sz="1200" baseline="0">
                <a:solidFill>
                  <a:schemeClr val="tx2"/>
                </a:solidFill>
              </a:rPr>
              <a:t>Flexibility is important, if you were to start over, what would you do/or consider?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US" sz="1200" baseline="0">
              <a:solidFill>
                <a:schemeClr val="tx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a:solidFill>
                  <a:schemeClr val="tx2"/>
                </a:solidFill>
              </a:rPr>
              <a:t>“Funding should be diversified across a full range of retail as well as secured and unsecured wholesale sources of funds.”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aseline="0">
              <a:solidFill>
                <a:schemeClr val="tx2"/>
              </a:solidFill>
            </a:endParaRPr>
          </a:p>
          <a:p>
            <a:r>
              <a:rPr lang="en-US" sz="2000">
                <a:latin typeface="Calibri" panose="020F0502020204030204" pitchFamily="34" charset="0"/>
                <a:ea typeface="Calibri" panose="020F0502020204030204" pitchFamily="34" charset="0"/>
                <a:cs typeface="Times New Roman" panose="02020603050405020304" pitchFamily="18" charset="0"/>
              </a:rPr>
              <a:t>Agile and quickly reacting to stress scenarios and other liquidity needs</a:t>
            </a:r>
            <a:endParaRPr lang="en-US" sz="1600">
              <a:latin typeface="Calibri" panose="020F0502020204030204" pitchFamily="34" charset="0"/>
              <a:ea typeface="Calibri" panose="020F0502020204030204" pitchFamily="34" charset="0"/>
              <a:cs typeface="Times New Roman" panose="02020603050405020304" pitchFamily="18" charset="0"/>
            </a:endParaRPr>
          </a:p>
          <a:p>
            <a:pPr lvl="1"/>
            <a:r>
              <a:rPr lang="en-US" sz="1600">
                <a:latin typeface="Calibri" panose="020F0502020204030204" pitchFamily="34" charset="0"/>
                <a:ea typeface="Calibri" panose="020F0502020204030204" pitchFamily="34" charset="0"/>
                <a:cs typeface="Times New Roman" panose="02020603050405020304" pitchFamily="18" charset="0"/>
              </a:rPr>
              <a:t>It’s much easier to have the eligible collateral pledged and capacity available before a stress event occurs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38</a:t>
            </a:fld>
            <a:endParaRPr lang="en-US"/>
          </a:p>
        </p:txBody>
      </p:sp>
    </p:spTree>
    <p:extLst>
      <p:ext uri="{BB962C8B-B14F-4D97-AF65-F5344CB8AC3E}">
        <p14:creationId xmlns:p14="http://schemas.microsoft.com/office/powerpoint/2010/main" val="12034026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51B53-BCFD-38C8-9D81-9AE5426602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E962AB-3C50-C3F2-6BF4-C2B02D8031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067384-D3FB-8EC9-E232-AB842896A32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What are other members doing?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3 months or less most common SOFR terms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a:t>Desire or appetite to extend funding but members are keeping a close eye on rates to try and be opportunistic on days of volatility. Depending on change in rates, there may be days where we see an increase of putable activity but that varies.</a:t>
            </a:r>
          </a:p>
          <a:p>
            <a:endParaRPr lang="en-US"/>
          </a:p>
          <a:p>
            <a:r>
              <a:rPr lang="en-US"/>
              <a:t>Upcoming maturities include some cheap money issued over 4 years ago. We hear from members the desire to pay down advances as they mature but, given the tough funding environment we stay in – that may not happen.</a:t>
            </a:r>
          </a:p>
          <a:p>
            <a:endParaRPr lang="en-US"/>
          </a:p>
        </p:txBody>
      </p:sp>
      <p:sp>
        <p:nvSpPr>
          <p:cNvPr id="4" name="Slide Number Placeholder 3">
            <a:extLst>
              <a:ext uri="{FF2B5EF4-FFF2-40B4-BE49-F238E27FC236}">
                <a16:creationId xmlns:a16="http://schemas.microsoft.com/office/drawing/2014/main" id="{92BDBB70-CA3E-0C85-B370-D286359370FE}"/>
              </a:ext>
            </a:extLst>
          </p:cNvPr>
          <p:cNvSpPr>
            <a:spLocks noGrp="1"/>
          </p:cNvSpPr>
          <p:nvPr>
            <p:ph type="sldNum" sz="quarter" idx="5"/>
          </p:nvPr>
        </p:nvSpPr>
        <p:spPr/>
        <p:txBody>
          <a:bodyPr/>
          <a:lstStyle/>
          <a:p>
            <a:fld id="{3ADD5038-5B28-4A58-A113-B0073B496A41}" type="slidenum">
              <a:rPr lang="en-US" smtClean="0"/>
              <a:t>39</a:t>
            </a:fld>
            <a:endParaRPr lang="en-US"/>
          </a:p>
        </p:txBody>
      </p:sp>
    </p:spTree>
    <p:extLst>
      <p:ext uri="{BB962C8B-B14F-4D97-AF65-F5344CB8AC3E}">
        <p14:creationId xmlns:p14="http://schemas.microsoft.com/office/powerpoint/2010/main" val="37087961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Fixed vs Floating funding strategies, may depend on the relationship between what the market is pricing in for rate cuts and internal expectations can provide insight on whether to borrow fixed or floating. If expect fewer cuts than market is pricing in than fixed may be the path, but if expect more cuts than market is pricing in then floating may be the more favorable funding choice.</a:t>
            </a:r>
          </a:p>
          <a:p>
            <a:endParaRPr lang="en-US"/>
          </a:p>
          <a:p>
            <a:r>
              <a:rPr lang="en-US"/>
              <a:t>In periods of uncertainty, the putable advance can create opportunities to reduce funding costs. By looking at various maturities and lockout periods, can help align risk and cost.</a:t>
            </a:r>
          </a:p>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40</a:t>
            </a:fld>
            <a:endParaRPr lang="en-US"/>
          </a:p>
        </p:txBody>
      </p:sp>
    </p:spTree>
    <p:extLst>
      <p:ext uri="{BB962C8B-B14F-4D97-AF65-F5344CB8AC3E}">
        <p14:creationId xmlns:p14="http://schemas.microsoft.com/office/powerpoint/2010/main" val="16589318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596D9-96DA-4492-6CC2-0A02C4BBB7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4FBF-3A44-A479-215E-2F4EBD942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A9FFF8-C596-9D24-4C15-ABB889A7B20B}"/>
              </a:ext>
            </a:extLst>
          </p:cNvPr>
          <p:cNvSpPr>
            <a:spLocks noGrp="1"/>
          </p:cNvSpPr>
          <p:nvPr>
            <p:ph type="body" idx="1"/>
          </p:nvPr>
        </p:nvSpPr>
        <p:spPr/>
        <p:txBody>
          <a:bodyPr/>
          <a:lstStyle/>
          <a:p>
            <a:endParaRPr lang="en-US" sz="1000"/>
          </a:p>
          <a:p>
            <a:r>
              <a:rPr lang="en-US" sz="1000"/>
              <a:t>Leverage strategies work best in the early stages of an easing cycle where funding costs are expected to go down, but asset yields are still high. Baker discussed more on this topic at the regional meetings and we heard Darling Consulting Group mention this strategy back at the AMC in April. </a:t>
            </a:r>
          </a:p>
        </p:txBody>
      </p:sp>
      <p:sp>
        <p:nvSpPr>
          <p:cNvPr id="4" name="Slide Number Placeholder 3">
            <a:extLst>
              <a:ext uri="{FF2B5EF4-FFF2-40B4-BE49-F238E27FC236}">
                <a16:creationId xmlns:a16="http://schemas.microsoft.com/office/drawing/2014/main" id="{553FEE22-57E2-986C-50FC-B25CF1B530F1}"/>
              </a:ext>
            </a:extLst>
          </p:cNvPr>
          <p:cNvSpPr>
            <a:spLocks noGrp="1"/>
          </p:cNvSpPr>
          <p:nvPr>
            <p:ph type="sldNum" sz="quarter" idx="5"/>
          </p:nvPr>
        </p:nvSpPr>
        <p:spPr/>
        <p:txBody>
          <a:bodyPr/>
          <a:lstStyle/>
          <a:p>
            <a:fld id="{3ADD5038-5B28-4A58-A113-B0073B496A41}" type="slidenum">
              <a:rPr lang="en-US" smtClean="0"/>
              <a:t>41</a:t>
            </a:fld>
            <a:endParaRPr lang="en-US"/>
          </a:p>
        </p:txBody>
      </p:sp>
    </p:spTree>
    <p:extLst>
      <p:ext uri="{BB962C8B-B14F-4D97-AF65-F5344CB8AC3E}">
        <p14:creationId xmlns:p14="http://schemas.microsoft.com/office/powerpoint/2010/main" val="9831733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36525"/>
            <a:ext cx="5759450" cy="3240088"/>
          </a:xfrm>
        </p:spPr>
      </p:sp>
      <p:sp>
        <p:nvSpPr>
          <p:cNvPr id="3" name="Notes Placeholder 2"/>
          <p:cNvSpPr>
            <a:spLocks noGrp="1"/>
          </p:cNvSpPr>
          <p:nvPr>
            <p:ph type="body" idx="1"/>
          </p:nvPr>
        </p:nvSpPr>
        <p:spPr>
          <a:xfrm>
            <a:off x="0" y="3461755"/>
            <a:ext cx="7313508" cy="6003594"/>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a:solidFill>
                  <a:schemeClr val="accent2"/>
                </a:solidFill>
              </a:rPr>
              <a:t>Upcoming advance or brokered maturities and still anticipate need for funding, or portion of funding, contact your account manager to discuss funding options and scenarios under various rate scenarios. We’re happy to come join ALCO and walk through funding strategies specific to your institution.</a:t>
            </a:r>
          </a:p>
          <a:p>
            <a:endParaRPr lang="en-US" sz="110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t>Optionality? Call option adds flexibility to call advance if funding needs dissipate.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t>Run scenarios to help support decision to fix or float. Have a funding need for 12-months. We can run various rate cut scenarios by calculating a weighted average cost of a SOFR adjustable advance/OLOC and compare it to a fixed rate bullet. Maybe a putable if have a little longer term funding need.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a:t>Advance restructures may become an attractive option depending on rate movement, by modifying an existing advance, creates opportunity to enhance margin and interest-rate risk.</a:t>
            </a:r>
          </a:p>
        </p:txBody>
      </p:sp>
      <p:sp>
        <p:nvSpPr>
          <p:cNvPr id="4" name="Slide Number Placeholder 3"/>
          <p:cNvSpPr>
            <a:spLocks noGrp="1"/>
          </p:cNvSpPr>
          <p:nvPr>
            <p:ph type="sldNum" sz="quarter" idx="5"/>
          </p:nvPr>
        </p:nvSpPr>
        <p:spPr/>
        <p:txBody>
          <a:bodyPr/>
          <a:lstStyle/>
          <a:p>
            <a:fld id="{3ADD5038-5B28-4A58-A113-B0073B496A41}" type="slidenum">
              <a:rPr lang="en-US" smtClean="0"/>
              <a:t>42</a:t>
            </a:fld>
            <a:endParaRPr lang="en-US"/>
          </a:p>
        </p:txBody>
      </p:sp>
    </p:spTree>
    <p:extLst>
      <p:ext uri="{BB962C8B-B14F-4D97-AF65-F5344CB8AC3E}">
        <p14:creationId xmlns:p14="http://schemas.microsoft.com/office/powerpoint/2010/main" val="21975706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44</a:t>
            </a:fld>
            <a:endParaRPr lang="en-US"/>
          </a:p>
        </p:txBody>
      </p:sp>
    </p:spTree>
    <p:extLst>
      <p:ext uri="{BB962C8B-B14F-4D97-AF65-F5344CB8AC3E}">
        <p14:creationId xmlns:p14="http://schemas.microsoft.com/office/powerpoint/2010/main" val="31459516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 on the lookout for announcements, trainings and user guides in January/February</a:t>
            </a:r>
          </a:p>
          <a:p>
            <a:r>
              <a:rPr lang="en-US"/>
              <a:t>Board approved Implementation Plan and Targeted Community Lending Plan will be published in early January and includes the “rules” of the program </a:t>
            </a:r>
          </a:p>
          <a:p>
            <a:r>
              <a:rPr lang="en-US"/>
              <a:t>Link to </a:t>
            </a:r>
            <a:r>
              <a:rPr lang="en-US" err="1">
                <a:solidFill>
                  <a:schemeClr val="accent2"/>
                </a:solidFill>
                <a:hlinkClick r:id="rId3">
                  <a:extLst>
                    <a:ext uri="{A12FA001-AC4F-418D-AE19-62706E023703}">
                      <ahyp:hlinkClr xmlns:ahyp="http://schemas.microsoft.com/office/drawing/2018/hyperlinkcolor" val="tx"/>
                    </a:ext>
                  </a:extLst>
                </a:hlinkClick>
              </a:rPr>
              <a:t>TurnKey</a:t>
            </a:r>
            <a:r>
              <a:rPr lang="en-US">
                <a:solidFill>
                  <a:schemeClr val="accent2"/>
                </a:solidFill>
                <a:hlinkClick r:id="rId3">
                  <a:extLst>
                    <a:ext uri="{A12FA001-AC4F-418D-AE19-62706E023703}">
                      <ahyp:hlinkClr xmlns:ahyp="http://schemas.microsoft.com/office/drawing/2018/hyperlinkcolor" val="tx"/>
                    </a:ext>
                  </a:extLst>
                </a:hlinkClick>
              </a:rPr>
              <a:t> Resources, Links and Guides</a:t>
            </a:r>
            <a:endParaRPr lang="en-US">
              <a:solidFill>
                <a:schemeClr val="accent2"/>
              </a:solidFill>
            </a:endParaRPr>
          </a:p>
          <a:p>
            <a:endParaRPr lang="en-US">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6C539AD-7012-4C1C-B9C1-D05022E6F92A}" type="slidenum">
              <a:rPr lang="en-US" smtClean="0"/>
              <a:t>45</a:t>
            </a:fld>
            <a:endParaRPr lang="en-US"/>
          </a:p>
        </p:txBody>
      </p:sp>
    </p:spTree>
    <p:extLst>
      <p:ext uri="{BB962C8B-B14F-4D97-AF65-F5344CB8AC3E}">
        <p14:creationId xmlns:p14="http://schemas.microsoft.com/office/powerpoint/2010/main" val="520034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FCD8F-65AC-F6E9-DD56-FA516C5E9E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1B1C1B-DCA6-8EFC-5284-719D8E3C08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772F91-67BE-6791-74EB-C77DCB7E67F8}"/>
              </a:ext>
            </a:extLst>
          </p:cNvPr>
          <p:cNvSpPr>
            <a:spLocks noGrp="1"/>
          </p:cNvSpPr>
          <p:nvPr>
            <p:ph type="body" idx="1"/>
          </p:nvPr>
        </p:nvSpPr>
        <p:spPr/>
        <p:txBody>
          <a:bodyPr/>
          <a:lstStyle/>
          <a:p>
            <a:r>
              <a:rPr lang="en-US" sz="1200" kern="1200">
                <a:solidFill>
                  <a:schemeClr val="tx1"/>
                </a:solidFill>
                <a:effectLst/>
                <a:latin typeface="+mn-lt"/>
                <a:ea typeface="+mn-ea"/>
                <a:cs typeface="+mn-cs"/>
              </a:rPr>
              <a:t>We’re really striving to add new functionality to our Members Only site to make things easier and more useful for the member. [see additional answer to panel question and </a:t>
            </a:r>
            <a:r>
              <a:rPr lang="en-US" sz="1200" kern="1200" err="1">
                <a:solidFill>
                  <a:schemeClr val="tx1"/>
                </a:solidFill>
                <a:effectLst/>
                <a:latin typeface="+mn-lt"/>
                <a:ea typeface="+mn-ea"/>
                <a:cs typeface="+mn-cs"/>
              </a:rPr>
              <a:t>Workvivo</a:t>
            </a:r>
            <a:r>
              <a:rPr lang="en-US" sz="1200" kern="1200">
                <a:solidFill>
                  <a:schemeClr val="tx1"/>
                </a:solidFill>
                <a:effectLst/>
                <a:latin typeface="+mn-lt"/>
                <a:ea typeface="+mn-ea"/>
                <a:cs typeface="+mn-cs"/>
              </a:rPr>
              <a:t> post]</a:t>
            </a:r>
            <a:endParaRPr lang="en-US" sz="1000"/>
          </a:p>
          <a:p>
            <a:endParaRPr lang="en-US" sz="1000"/>
          </a:p>
          <a:p>
            <a:r>
              <a:rPr lang="en-US" sz="1000"/>
              <a:t>New feature</a:t>
            </a:r>
          </a:p>
          <a:p>
            <a:endParaRPr lang="en-US" sz="10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As a Members Only user with both advance and wire initiate privileges, the addition of Wires on Demand makes draws on your FHLBank Topeka overnight line of credit even easier. After completing the online draw process, you will have the option to click over to the Wires on Demand page to initiate an outgoing wire online. No phone calls needed!</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 video tutorial of how it works is provided at the link here and on the Member Portal.</a:t>
            </a:r>
            <a:endParaRPr lang="en-US" sz="1000"/>
          </a:p>
        </p:txBody>
      </p:sp>
      <p:sp>
        <p:nvSpPr>
          <p:cNvPr id="4" name="Slide Number Placeholder 3">
            <a:extLst>
              <a:ext uri="{FF2B5EF4-FFF2-40B4-BE49-F238E27FC236}">
                <a16:creationId xmlns:a16="http://schemas.microsoft.com/office/drawing/2014/main" id="{213A10C1-782E-E894-39BF-B1D627159B68}"/>
              </a:ext>
            </a:extLst>
          </p:cNvPr>
          <p:cNvSpPr>
            <a:spLocks noGrp="1"/>
          </p:cNvSpPr>
          <p:nvPr>
            <p:ph type="sldNum" sz="quarter" idx="5"/>
          </p:nvPr>
        </p:nvSpPr>
        <p:spPr/>
        <p:txBody>
          <a:bodyPr/>
          <a:lstStyle/>
          <a:p>
            <a:fld id="{3ADD5038-5B28-4A58-A113-B0073B496A41}" type="slidenum">
              <a:rPr lang="en-US" smtClean="0"/>
              <a:t>46</a:t>
            </a:fld>
            <a:endParaRPr lang="en-US"/>
          </a:p>
        </p:txBody>
      </p:sp>
    </p:spTree>
    <p:extLst>
      <p:ext uri="{BB962C8B-B14F-4D97-AF65-F5344CB8AC3E}">
        <p14:creationId xmlns:p14="http://schemas.microsoft.com/office/powerpoint/2010/main" val="32784744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Look for descriptions and registration information throughout the year at fhlbtopeka.com/events.</a:t>
            </a:r>
          </a:p>
        </p:txBody>
      </p:sp>
      <p:sp>
        <p:nvSpPr>
          <p:cNvPr id="4" name="Slide Number Placeholder 3"/>
          <p:cNvSpPr>
            <a:spLocks noGrp="1"/>
          </p:cNvSpPr>
          <p:nvPr>
            <p:ph type="sldNum" sz="quarter" idx="5"/>
          </p:nvPr>
        </p:nvSpPr>
        <p:spPr/>
        <p:txBody>
          <a:bodyPr/>
          <a:lstStyle/>
          <a:p>
            <a:fld id="{3ADD5038-5B28-4A58-A113-B0073B496A41}" type="slidenum">
              <a:rPr lang="en-US" smtClean="0"/>
              <a:t>47</a:t>
            </a:fld>
            <a:endParaRPr lang="en-US"/>
          </a:p>
        </p:txBody>
      </p:sp>
    </p:spTree>
    <p:extLst>
      <p:ext uri="{BB962C8B-B14F-4D97-AF65-F5344CB8AC3E}">
        <p14:creationId xmlns:p14="http://schemas.microsoft.com/office/powerpoint/2010/main" val="2967147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 note on Member Solutions purpose related to “how FHLBank is here to help”</a:t>
            </a:r>
          </a:p>
        </p:txBody>
      </p:sp>
      <p:sp>
        <p:nvSpPr>
          <p:cNvPr id="4" name="Slide Number Placeholder 3"/>
          <p:cNvSpPr>
            <a:spLocks noGrp="1"/>
          </p:cNvSpPr>
          <p:nvPr>
            <p:ph type="sldNum" sz="quarter" idx="5"/>
          </p:nvPr>
        </p:nvSpPr>
        <p:spPr/>
        <p:txBody>
          <a:bodyPr/>
          <a:lstStyle/>
          <a:p>
            <a:fld id="{3ADD5038-5B28-4A58-A113-B0073B496A41}" type="slidenum">
              <a:rPr lang="en-US" smtClean="0"/>
              <a:t>48</a:t>
            </a:fld>
            <a:endParaRPr lang="en-US"/>
          </a:p>
        </p:txBody>
      </p:sp>
    </p:spTree>
    <p:extLst>
      <p:ext uri="{BB962C8B-B14F-4D97-AF65-F5344CB8AC3E}">
        <p14:creationId xmlns:p14="http://schemas.microsoft.com/office/powerpoint/2010/main" val="9905403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E789E-7835-D408-152A-A8E63AAA5C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E85A0B-0B3F-2B0E-85F9-1C6FFDECCE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F7497F-A59A-7CCA-C682-C2880332C75C}"/>
              </a:ext>
            </a:extLst>
          </p:cNvPr>
          <p:cNvSpPr>
            <a:spLocks noGrp="1"/>
          </p:cNvSpPr>
          <p:nvPr>
            <p:ph type="body" idx="1"/>
          </p:nvPr>
        </p:nvSpPr>
        <p:spPr/>
        <p:txBody>
          <a:bodyPr/>
          <a:lstStyle/>
          <a:p>
            <a:endParaRPr lang="en-US" sz="1000"/>
          </a:p>
        </p:txBody>
      </p:sp>
      <p:sp>
        <p:nvSpPr>
          <p:cNvPr id="4" name="Slide Number Placeholder 3">
            <a:extLst>
              <a:ext uri="{FF2B5EF4-FFF2-40B4-BE49-F238E27FC236}">
                <a16:creationId xmlns:a16="http://schemas.microsoft.com/office/drawing/2014/main" id="{24AF9E0D-30B9-94C4-968D-773FBF4F0B53}"/>
              </a:ext>
            </a:extLst>
          </p:cNvPr>
          <p:cNvSpPr>
            <a:spLocks noGrp="1"/>
          </p:cNvSpPr>
          <p:nvPr>
            <p:ph type="sldNum" sz="quarter" idx="5"/>
          </p:nvPr>
        </p:nvSpPr>
        <p:spPr/>
        <p:txBody>
          <a:bodyPr/>
          <a:lstStyle/>
          <a:p>
            <a:fld id="{3ADD5038-5B28-4A58-A113-B0073B496A41}" type="slidenum">
              <a:rPr lang="en-US" smtClean="0"/>
              <a:t>49</a:t>
            </a:fld>
            <a:endParaRPr lang="en-US"/>
          </a:p>
        </p:txBody>
      </p:sp>
    </p:spTree>
    <p:extLst>
      <p:ext uri="{BB962C8B-B14F-4D97-AF65-F5344CB8AC3E}">
        <p14:creationId xmlns:p14="http://schemas.microsoft.com/office/powerpoint/2010/main" val="12346334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Morning educational session followed by golf</a:t>
            </a:r>
          </a:p>
        </p:txBody>
      </p:sp>
      <p:sp>
        <p:nvSpPr>
          <p:cNvPr id="4" name="Slide Number Placeholder 3"/>
          <p:cNvSpPr>
            <a:spLocks noGrp="1"/>
          </p:cNvSpPr>
          <p:nvPr>
            <p:ph type="sldNum" sz="quarter" idx="5"/>
          </p:nvPr>
        </p:nvSpPr>
        <p:spPr/>
        <p:txBody>
          <a:bodyPr/>
          <a:lstStyle/>
          <a:p>
            <a:fld id="{3ADD5038-5B28-4A58-A113-B0073B496A41}" type="slidenum">
              <a:rPr lang="en-US" smtClean="0"/>
              <a:t>50</a:t>
            </a:fld>
            <a:endParaRPr lang="en-US"/>
          </a:p>
        </p:txBody>
      </p:sp>
    </p:spTree>
    <p:extLst>
      <p:ext uri="{BB962C8B-B14F-4D97-AF65-F5344CB8AC3E}">
        <p14:creationId xmlns:p14="http://schemas.microsoft.com/office/powerpoint/2010/main" val="269839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See note from RM panel re: planning for AMC and value of feedback from members.</a:t>
            </a:r>
          </a:p>
          <a:p>
            <a:endParaRPr lang="en-US"/>
          </a:p>
          <a:p>
            <a:r>
              <a:rPr lang="en-US" b="0">
                <a:solidFill>
                  <a:schemeClr val="accent4"/>
                </a:solidFill>
              </a:rPr>
              <a:t>Hear from industry experts and expect a packed agenda that includes the return of special breakout track dedicated to helping new leaders sharpen their skills. </a:t>
            </a:r>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51</a:t>
            </a:fld>
            <a:endParaRPr lang="en-US"/>
          </a:p>
        </p:txBody>
      </p:sp>
    </p:spTree>
    <p:extLst>
      <p:ext uri="{BB962C8B-B14F-4D97-AF65-F5344CB8AC3E}">
        <p14:creationId xmlns:p14="http://schemas.microsoft.com/office/powerpoint/2010/main" val="8876526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We hope you’ve walked away with something that you can take back to your institution and share.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If you have any questions, please feel free to reach out to us or your account manager.</a:t>
            </a:r>
          </a:p>
          <a:p>
            <a:endParaRPr lang="en-US"/>
          </a:p>
        </p:txBody>
      </p:sp>
      <p:sp>
        <p:nvSpPr>
          <p:cNvPr id="4" name="Slide Number Placeholder 3"/>
          <p:cNvSpPr>
            <a:spLocks noGrp="1"/>
          </p:cNvSpPr>
          <p:nvPr>
            <p:ph type="sldNum" sz="quarter" idx="5"/>
          </p:nvPr>
        </p:nvSpPr>
        <p:spPr/>
        <p:txBody>
          <a:bodyPr/>
          <a:lstStyle/>
          <a:p>
            <a:fld id="{3ADD5038-5B28-4A58-A113-B0073B496A41}" type="slidenum">
              <a:rPr lang="en-US" smtClean="0"/>
              <a:t>52</a:t>
            </a:fld>
            <a:endParaRPr lang="en-US"/>
          </a:p>
        </p:txBody>
      </p:sp>
    </p:spTree>
    <p:extLst>
      <p:ext uri="{BB962C8B-B14F-4D97-AF65-F5344CB8AC3E}">
        <p14:creationId xmlns:p14="http://schemas.microsoft.com/office/powerpoint/2010/main" val="30243485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2026 FI Live dates to be determined soon.</a:t>
            </a:r>
          </a:p>
        </p:txBody>
      </p:sp>
      <p:sp>
        <p:nvSpPr>
          <p:cNvPr id="4" name="Slide Number Placeholder 3"/>
          <p:cNvSpPr>
            <a:spLocks noGrp="1"/>
          </p:cNvSpPr>
          <p:nvPr>
            <p:ph type="sldNum" sz="quarter" idx="5"/>
          </p:nvPr>
        </p:nvSpPr>
        <p:spPr/>
        <p:txBody>
          <a:bodyPr/>
          <a:lstStyle/>
          <a:p>
            <a:pPr defTabSz="477599">
              <a:defRPr/>
            </a:pPr>
            <a:fld id="{9285A5B3-CDAD-499A-8648-7DE0723854CF}" type="slidenum">
              <a:rPr lang="en-US">
                <a:solidFill>
                  <a:prstClr val="black"/>
                </a:solidFill>
                <a:latin typeface="Calibri" panose="020F0502020204030204"/>
              </a:rPr>
              <a:pPr defTabSz="477599">
                <a:defRPr/>
              </a:pPr>
              <a:t>53</a:t>
            </a:fld>
            <a:endParaRPr lang="en-US">
              <a:solidFill>
                <a:prstClr val="black"/>
              </a:solidFill>
              <a:latin typeface="Calibri" panose="020F0502020204030204"/>
            </a:endParaRPr>
          </a:p>
        </p:txBody>
      </p:sp>
    </p:spTree>
    <p:extLst>
      <p:ext uri="{BB962C8B-B14F-4D97-AF65-F5344CB8AC3E}">
        <p14:creationId xmlns:p14="http://schemas.microsoft.com/office/powerpoint/2010/main" val="18314750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47697" y="1966031"/>
            <a:ext cx="10363200" cy="1022099"/>
          </a:xfrm>
          <a:prstGeom prst="rect">
            <a:avLst/>
          </a:prstGeom>
        </p:spPr>
        <p:txBody>
          <a:bodyPr anchor="b">
            <a:normAutofit/>
          </a:bodyPr>
          <a:lstStyle>
            <a:lvl1pPr algn="l">
              <a:defRPr sz="3200" cap="none" baseline="0"/>
            </a:lvl1pPr>
          </a:lstStyle>
          <a:p>
            <a:r>
              <a:rPr lang="en-US"/>
              <a:t>Slide Title</a:t>
            </a:r>
          </a:p>
        </p:txBody>
      </p:sp>
      <p:pic>
        <p:nvPicPr>
          <p:cNvPr id="5" name="Picture 4">
            <a:extLst>
              <a:ext uri="{FF2B5EF4-FFF2-40B4-BE49-F238E27FC236}">
                <a16:creationId xmlns:a16="http://schemas.microsoft.com/office/drawing/2014/main" id="{2C8C1958-0DBE-4D09-9631-B680BA82BD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743" y="849985"/>
            <a:ext cx="1880000" cy="920000"/>
          </a:xfrm>
          <a:prstGeom prst="rect">
            <a:avLst/>
          </a:prstGeom>
        </p:spPr>
      </p:pic>
      <p:sp>
        <p:nvSpPr>
          <p:cNvPr id="6" name="Text Placeholder 17">
            <a:extLst>
              <a:ext uri="{FF2B5EF4-FFF2-40B4-BE49-F238E27FC236}">
                <a16:creationId xmlns:a16="http://schemas.microsoft.com/office/drawing/2014/main" id="{E9DA0459-0F7B-4235-8E8B-7FB8125BA261}"/>
              </a:ext>
            </a:extLst>
          </p:cNvPr>
          <p:cNvSpPr>
            <a:spLocks noGrp="1"/>
          </p:cNvSpPr>
          <p:nvPr>
            <p:ph type="body" sz="quarter" idx="16" hasCustomPrompt="1"/>
          </p:nvPr>
        </p:nvSpPr>
        <p:spPr>
          <a:xfrm>
            <a:off x="947697" y="3316850"/>
            <a:ext cx="10363200" cy="863264"/>
          </a:xfrm>
          <a:prstGeom prst="rect">
            <a:avLst/>
          </a:prstGeom>
        </p:spPr>
        <p:txBody>
          <a:bodyPr>
            <a:normAutofit/>
          </a:bodyPr>
          <a:lstStyle>
            <a:lvl1pPr marL="0" indent="0">
              <a:buNone/>
              <a:defRPr sz="2400" baseline="0">
                <a:solidFill>
                  <a:srgbClr val="A8AE37"/>
                </a:solidFill>
                <a:latin typeface="+mj-lt"/>
              </a:defRPr>
            </a:lvl1pPr>
          </a:lstStyle>
          <a:p>
            <a:pPr lvl="0"/>
            <a:r>
              <a:rPr lang="en-US"/>
              <a:t>Sub Title</a:t>
            </a:r>
          </a:p>
        </p:txBody>
      </p:sp>
      <p:sp>
        <p:nvSpPr>
          <p:cNvPr id="10" name="Text Placeholder 17">
            <a:extLst>
              <a:ext uri="{FF2B5EF4-FFF2-40B4-BE49-F238E27FC236}">
                <a16:creationId xmlns:a16="http://schemas.microsoft.com/office/drawing/2014/main" id="{57CF8467-5CE8-4AF3-AC17-39ED2322FB88}"/>
              </a:ext>
            </a:extLst>
          </p:cNvPr>
          <p:cNvSpPr>
            <a:spLocks noGrp="1"/>
          </p:cNvSpPr>
          <p:nvPr>
            <p:ph type="body" sz="quarter" idx="17" hasCustomPrompt="1"/>
          </p:nvPr>
        </p:nvSpPr>
        <p:spPr>
          <a:xfrm>
            <a:off x="947697" y="4643007"/>
            <a:ext cx="10363200" cy="863264"/>
          </a:xfrm>
          <a:prstGeom prst="rect">
            <a:avLst/>
          </a:prstGeom>
        </p:spPr>
        <p:txBody>
          <a:bodyPr>
            <a:normAutofit/>
          </a:bodyPr>
          <a:lstStyle>
            <a:lvl1pPr marL="0" indent="0">
              <a:buNone/>
              <a:defRPr sz="1800" b="0" baseline="0">
                <a:solidFill>
                  <a:schemeClr val="tx2"/>
                </a:solidFill>
                <a:latin typeface="+mn-lt"/>
              </a:defRPr>
            </a:lvl1pPr>
          </a:lstStyle>
          <a:p>
            <a:pPr lvl="0"/>
            <a:r>
              <a:rPr lang="en-US"/>
              <a:t>Additional Detail Here</a:t>
            </a:r>
          </a:p>
        </p:txBody>
      </p:sp>
      <p:pic>
        <p:nvPicPr>
          <p:cNvPr id="3" name="Picture 2" descr="Shape&#10;&#10;Description automatically generated">
            <a:extLst>
              <a:ext uri="{FF2B5EF4-FFF2-40B4-BE49-F238E27FC236}">
                <a16:creationId xmlns:a16="http://schemas.microsoft.com/office/drawing/2014/main" id="{17109157-CF5E-E3D8-64EF-BB956C6D7414}"/>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C578DE9E-A699-0855-5EFE-5230E7F3C5D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a:stretch/>
        </p:blipFill>
        <p:spPr>
          <a:xfrm>
            <a:off x="7608275" y="5718400"/>
            <a:ext cx="4577789" cy="1562100"/>
          </a:xfrm>
          <a:prstGeom prst="rect">
            <a:avLst/>
          </a:prstGeom>
        </p:spPr>
      </p:pic>
    </p:spTree>
    <p:extLst>
      <p:ext uri="{BB962C8B-B14F-4D97-AF65-F5344CB8AC3E}">
        <p14:creationId xmlns:p14="http://schemas.microsoft.com/office/powerpoint/2010/main" val="748501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10" name="Picture 9">
            <a:extLst>
              <a:ext uri="{FF2B5EF4-FFF2-40B4-BE49-F238E27FC236}">
                <a16:creationId xmlns:a16="http://schemas.microsoft.com/office/drawing/2014/main" id="{CFB13FD6-DC13-47E3-B835-DB7E56B2E2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85517" y="5897532"/>
            <a:ext cx="940000" cy="460000"/>
          </a:xfrm>
          <a:prstGeom prst="rect">
            <a:avLst/>
          </a:prstGeom>
        </p:spPr>
      </p:pic>
      <p:pic>
        <p:nvPicPr>
          <p:cNvPr id="11" name="Picture 10" descr="Shape&#10;&#10;Description automatically generated">
            <a:extLst>
              <a:ext uri="{FF2B5EF4-FFF2-40B4-BE49-F238E27FC236}">
                <a16:creationId xmlns:a16="http://schemas.microsoft.com/office/drawing/2014/main" id="{0666DD29-A25A-76B9-FD14-58AB6040504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b="27047"/>
          <a:stretch/>
        </p:blipFill>
        <p:spPr>
          <a:xfrm>
            <a:off x="5936" y="5718400"/>
            <a:ext cx="7604785" cy="1139600"/>
          </a:xfrm>
          <a:prstGeom prst="rect">
            <a:avLst/>
          </a:prstGeom>
        </p:spPr>
      </p:pic>
      <p:pic>
        <p:nvPicPr>
          <p:cNvPr id="12" name="Picture 11" descr="Shape&#10;&#10;Description automatically generated">
            <a:extLst>
              <a:ext uri="{FF2B5EF4-FFF2-40B4-BE49-F238E27FC236}">
                <a16:creationId xmlns:a16="http://schemas.microsoft.com/office/drawing/2014/main" id="{9BCF5ED2-8230-9ACD-B4AB-9614E472022A}"/>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b="27047"/>
          <a:stretch/>
        </p:blipFill>
        <p:spPr>
          <a:xfrm>
            <a:off x="7625861" y="5718400"/>
            <a:ext cx="4554415" cy="1139600"/>
          </a:xfrm>
          <a:prstGeom prst="rect">
            <a:avLst/>
          </a:prstGeom>
        </p:spPr>
      </p:pic>
      <p:sp>
        <p:nvSpPr>
          <p:cNvPr id="3" name="Slide Number Placeholder 3">
            <a:extLst>
              <a:ext uri="{FF2B5EF4-FFF2-40B4-BE49-F238E27FC236}">
                <a16:creationId xmlns:a16="http://schemas.microsoft.com/office/drawing/2014/main" id="{A9903703-2887-198A-82E1-C85B9804A55A}"/>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4039224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4" name="Picture 3" descr="Shape">
            <a:extLst>
              <a:ext uri="{FF2B5EF4-FFF2-40B4-BE49-F238E27FC236}">
                <a16:creationId xmlns:a16="http://schemas.microsoft.com/office/drawing/2014/main" id="{95E84ABB-A82B-F017-D58F-42D90110A64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b="27047"/>
          <a:stretch/>
        </p:blipFill>
        <p:spPr>
          <a:xfrm>
            <a:off x="5936" y="5718400"/>
            <a:ext cx="7604785" cy="1139600"/>
          </a:xfrm>
          <a:prstGeom prst="rect">
            <a:avLst/>
          </a:prstGeom>
        </p:spPr>
      </p:pic>
      <p:pic>
        <p:nvPicPr>
          <p:cNvPr id="5" name="Picture 4" descr="Shape">
            <a:extLst>
              <a:ext uri="{FF2B5EF4-FFF2-40B4-BE49-F238E27FC236}">
                <a16:creationId xmlns:a16="http://schemas.microsoft.com/office/drawing/2014/main" id="{85C52833-D6E9-B7C5-9BDF-67352135D4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b="27047"/>
          <a:stretch/>
        </p:blipFill>
        <p:spPr>
          <a:xfrm>
            <a:off x="7625861" y="5718400"/>
            <a:ext cx="4554415" cy="1139600"/>
          </a:xfrm>
          <a:prstGeom prst="rect">
            <a:avLst/>
          </a:prstGeom>
        </p:spPr>
      </p:pic>
      <p:sp>
        <p:nvSpPr>
          <p:cNvPr id="6" name="Slide Number Placeholder 3">
            <a:extLst>
              <a:ext uri="{FF2B5EF4-FFF2-40B4-BE49-F238E27FC236}">
                <a16:creationId xmlns:a16="http://schemas.microsoft.com/office/drawing/2014/main" id="{B91127AB-19AB-2C29-CBCC-12005F60ED2B}"/>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204672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4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4" name="Picture 3" descr="Shape">
            <a:extLst>
              <a:ext uri="{FF2B5EF4-FFF2-40B4-BE49-F238E27FC236}">
                <a16:creationId xmlns:a16="http://schemas.microsoft.com/office/drawing/2014/main" id="{95E84ABB-A82B-F017-D58F-42D90110A64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t="1" b="40009"/>
          <a:stretch/>
        </p:blipFill>
        <p:spPr>
          <a:xfrm>
            <a:off x="17660" y="5905354"/>
            <a:ext cx="7604785" cy="937110"/>
          </a:xfrm>
          <a:prstGeom prst="rect">
            <a:avLst/>
          </a:prstGeom>
        </p:spPr>
      </p:pic>
      <p:pic>
        <p:nvPicPr>
          <p:cNvPr id="5" name="Picture 4" descr="Shape">
            <a:extLst>
              <a:ext uri="{FF2B5EF4-FFF2-40B4-BE49-F238E27FC236}">
                <a16:creationId xmlns:a16="http://schemas.microsoft.com/office/drawing/2014/main" id="{85C52833-D6E9-B7C5-9BDF-67352135D4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t="1" r="7959" b="40009"/>
          <a:stretch/>
        </p:blipFill>
        <p:spPr>
          <a:xfrm>
            <a:off x="7637585" y="5905354"/>
            <a:ext cx="4554415" cy="937110"/>
          </a:xfrm>
          <a:prstGeom prst="rect">
            <a:avLst/>
          </a:prstGeom>
        </p:spPr>
      </p:pic>
      <p:sp>
        <p:nvSpPr>
          <p:cNvPr id="6" name="Slide Number Placeholder 3">
            <a:extLst>
              <a:ext uri="{FF2B5EF4-FFF2-40B4-BE49-F238E27FC236}">
                <a16:creationId xmlns:a16="http://schemas.microsoft.com/office/drawing/2014/main" id="{B91127AB-19AB-2C29-CBCC-12005F60ED2B}"/>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3662493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2" name="Picture 1" descr="Shape&#10;&#10;Description automatically generated">
            <a:extLst>
              <a:ext uri="{FF2B5EF4-FFF2-40B4-BE49-F238E27FC236}">
                <a16:creationId xmlns:a16="http://schemas.microsoft.com/office/drawing/2014/main" id="{4109128F-5595-1701-54A5-D67C6AC5C3C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3" name="Picture 2" descr="Shape&#10;&#10;Description automatically generated">
            <a:extLst>
              <a:ext uri="{FF2B5EF4-FFF2-40B4-BE49-F238E27FC236}">
                <a16:creationId xmlns:a16="http://schemas.microsoft.com/office/drawing/2014/main" id="{F7A9AB30-1603-7EC6-BDB0-8D400FCD29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7" name="Slide Number Placeholder 3">
            <a:extLst>
              <a:ext uri="{FF2B5EF4-FFF2-40B4-BE49-F238E27FC236}">
                <a16:creationId xmlns:a16="http://schemas.microsoft.com/office/drawing/2014/main" id="{26C7AACE-2F4E-2000-1507-3B2E7FA73CA7}"/>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3742528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434362-0E62-4462-ABD6-59082EE33607}"/>
              </a:ext>
            </a:extLst>
          </p:cNvPr>
          <p:cNvSpPr>
            <a:spLocks noGrp="1"/>
          </p:cNvSpPr>
          <p:nvPr>
            <p:ph type="body" idx="1" hasCustomPrompt="1"/>
          </p:nvPr>
        </p:nvSpPr>
        <p:spPr>
          <a:xfrm>
            <a:off x="402774" y="1444403"/>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4" name="Content Placeholder 3">
            <a:extLst>
              <a:ext uri="{FF2B5EF4-FFF2-40B4-BE49-F238E27FC236}">
                <a16:creationId xmlns:a16="http://schemas.microsoft.com/office/drawing/2014/main" id="{566B2868-1139-41EE-8A2F-6DC3912A8A3D}"/>
              </a:ext>
            </a:extLst>
          </p:cNvPr>
          <p:cNvSpPr>
            <a:spLocks noGrp="1"/>
          </p:cNvSpPr>
          <p:nvPr>
            <p:ph sz="half" idx="2"/>
          </p:nvPr>
        </p:nvSpPr>
        <p:spPr>
          <a:xfrm>
            <a:off x="402773"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2">
            <a:extLst>
              <a:ext uri="{FF2B5EF4-FFF2-40B4-BE49-F238E27FC236}">
                <a16:creationId xmlns:a16="http://schemas.microsoft.com/office/drawing/2014/main" id="{BA90C0D2-34A6-477B-8FE2-970A02775616}"/>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2" name="Text Placeholder 2">
            <a:extLst>
              <a:ext uri="{FF2B5EF4-FFF2-40B4-BE49-F238E27FC236}">
                <a16:creationId xmlns:a16="http://schemas.microsoft.com/office/drawing/2014/main" id="{0434195F-503E-463C-85FB-530EF1154D83}"/>
              </a:ext>
            </a:extLst>
          </p:cNvPr>
          <p:cNvSpPr>
            <a:spLocks noGrp="1"/>
          </p:cNvSpPr>
          <p:nvPr>
            <p:ph type="body" idx="11" hasCustomPrompt="1"/>
          </p:nvPr>
        </p:nvSpPr>
        <p:spPr>
          <a:xfrm>
            <a:off x="6236911" y="1444402"/>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14" name="Content Placeholder 3">
            <a:extLst>
              <a:ext uri="{FF2B5EF4-FFF2-40B4-BE49-F238E27FC236}">
                <a16:creationId xmlns:a16="http://schemas.microsoft.com/office/drawing/2014/main" id="{89DCEB00-0374-4C2D-A9DA-1B4FAE50D94D}"/>
              </a:ext>
            </a:extLst>
          </p:cNvPr>
          <p:cNvSpPr>
            <a:spLocks noGrp="1"/>
          </p:cNvSpPr>
          <p:nvPr>
            <p:ph sz="half" idx="12"/>
          </p:nvPr>
        </p:nvSpPr>
        <p:spPr>
          <a:xfrm>
            <a:off x="6236911"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6">
            <a:extLst>
              <a:ext uri="{FF2B5EF4-FFF2-40B4-BE49-F238E27FC236}">
                <a16:creationId xmlns:a16="http://schemas.microsoft.com/office/drawing/2014/main" id="{C15033C2-7110-4C77-924F-235234EDC337}"/>
              </a:ext>
            </a:extLst>
          </p:cNvPr>
          <p:cNvSpPr>
            <a:spLocks noGrp="1"/>
          </p:cNvSpPr>
          <p:nvPr>
            <p:ph type="ftr" sz="quarter" idx="3"/>
          </p:nvPr>
        </p:nvSpPr>
        <p:spPr>
          <a:xfrm>
            <a:off x="402772" y="6104013"/>
            <a:ext cx="8686800"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Tree>
    <p:extLst>
      <p:ext uri="{BB962C8B-B14F-4D97-AF65-F5344CB8AC3E}">
        <p14:creationId xmlns:p14="http://schemas.microsoft.com/office/powerpoint/2010/main" val="322172029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434362-0E62-4462-ABD6-59082EE33607}"/>
              </a:ext>
            </a:extLst>
          </p:cNvPr>
          <p:cNvSpPr>
            <a:spLocks noGrp="1"/>
          </p:cNvSpPr>
          <p:nvPr>
            <p:ph type="body" idx="1" hasCustomPrompt="1"/>
          </p:nvPr>
        </p:nvSpPr>
        <p:spPr>
          <a:xfrm>
            <a:off x="402774" y="1444403"/>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4" name="Content Placeholder 3">
            <a:extLst>
              <a:ext uri="{FF2B5EF4-FFF2-40B4-BE49-F238E27FC236}">
                <a16:creationId xmlns:a16="http://schemas.microsoft.com/office/drawing/2014/main" id="{566B2868-1139-41EE-8A2F-6DC3912A8A3D}"/>
              </a:ext>
            </a:extLst>
          </p:cNvPr>
          <p:cNvSpPr>
            <a:spLocks noGrp="1"/>
          </p:cNvSpPr>
          <p:nvPr>
            <p:ph sz="half" idx="2"/>
          </p:nvPr>
        </p:nvSpPr>
        <p:spPr>
          <a:xfrm>
            <a:off x="402773"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2">
            <a:extLst>
              <a:ext uri="{FF2B5EF4-FFF2-40B4-BE49-F238E27FC236}">
                <a16:creationId xmlns:a16="http://schemas.microsoft.com/office/drawing/2014/main" id="{BA90C0D2-34A6-477B-8FE2-970A02775616}"/>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2" name="Text Placeholder 2">
            <a:extLst>
              <a:ext uri="{FF2B5EF4-FFF2-40B4-BE49-F238E27FC236}">
                <a16:creationId xmlns:a16="http://schemas.microsoft.com/office/drawing/2014/main" id="{0434195F-503E-463C-85FB-530EF1154D83}"/>
              </a:ext>
            </a:extLst>
          </p:cNvPr>
          <p:cNvSpPr>
            <a:spLocks noGrp="1"/>
          </p:cNvSpPr>
          <p:nvPr>
            <p:ph type="body" idx="11" hasCustomPrompt="1"/>
          </p:nvPr>
        </p:nvSpPr>
        <p:spPr>
          <a:xfrm>
            <a:off x="6236911" y="1444402"/>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14" name="Content Placeholder 3">
            <a:extLst>
              <a:ext uri="{FF2B5EF4-FFF2-40B4-BE49-F238E27FC236}">
                <a16:creationId xmlns:a16="http://schemas.microsoft.com/office/drawing/2014/main" id="{89DCEB00-0374-4C2D-A9DA-1B4FAE50D94D}"/>
              </a:ext>
            </a:extLst>
          </p:cNvPr>
          <p:cNvSpPr>
            <a:spLocks noGrp="1"/>
          </p:cNvSpPr>
          <p:nvPr>
            <p:ph sz="half" idx="12"/>
          </p:nvPr>
        </p:nvSpPr>
        <p:spPr>
          <a:xfrm>
            <a:off x="6236911"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6">
            <a:extLst>
              <a:ext uri="{FF2B5EF4-FFF2-40B4-BE49-F238E27FC236}">
                <a16:creationId xmlns:a16="http://schemas.microsoft.com/office/drawing/2014/main" id="{C15033C2-7110-4C77-924F-235234EDC337}"/>
              </a:ext>
            </a:extLst>
          </p:cNvPr>
          <p:cNvSpPr>
            <a:spLocks noGrp="1"/>
          </p:cNvSpPr>
          <p:nvPr>
            <p:ph type="ftr" sz="quarter" idx="3"/>
          </p:nvPr>
        </p:nvSpPr>
        <p:spPr>
          <a:xfrm>
            <a:off x="402772" y="6104013"/>
            <a:ext cx="8686800"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Tree>
    <p:extLst>
      <p:ext uri="{BB962C8B-B14F-4D97-AF65-F5344CB8AC3E}">
        <p14:creationId xmlns:p14="http://schemas.microsoft.com/office/powerpoint/2010/main" val="5359562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Subhead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B3B55C0-1260-4211-B773-12A3873EAAA5}"/>
              </a:ext>
            </a:extLst>
          </p:cNvPr>
          <p:cNvSpPr>
            <a:spLocks noGrp="1"/>
          </p:cNvSpPr>
          <p:nvPr>
            <p:ph type="title" hasCustomPrompt="1"/>
          </p:nvPr>
        </p:nvSpPr>
        <p:spPr>
          <a:xfrm>
            <a:off x="985988" y="735456"/>
            <a:ext cx="3200400" cy="669589"/>
          </a:xfrm>
          <a:prstGeom prst="rect">
            <a:avLst/>
          </a:prstGeom>
        </p:spPr>
        <p:txBody>
          <a:bodyPr/>
          <a:lstStyle>
            <a:lvl1pPr>
              <a:defRPr sz="3500" b="0" cap="all" baseline="0"/>
            </a:lvl1pPr>
          </a:lstStyle>
          <a:p>
            <a:r>
              <a:rPr lang="en-US"/>
              <a:t>Big headline</a:t>
            </a:r>
          </a:p>
        </p:txBody>
      </p:sp>
      <p:sp>
        <p:nvSpPr>
          <p:cNvPr id="16" name="Text Placeholder 15">
            <a:extLst>
              <a:ext uri="{FF2B5EF4-FFF2-40B4-BE49-F238E27FC236}">
                <a16:creationId xmlns:a16="http://schemas.microsoft.com/office/drawing/2014/main" id="{9F22342C-FC7B-45C2-AEF0-AD167CF6781B}"/>
              </a:ext>
            </a:extLst>
          </p:cNvPr>
          <p:cNvSpPr>
            <a:spLocks noGrp="1"/>
          </p:cNvSpPr>
          <p:nvPr>
            <p:ph type="body" sz="quarter" idx="12" hasCustomPrompt="1"/>
          </p:nvPr>
        </p:nvSpPr>
        <p:spPr>
          <a:xfrm>
            <a:off x="978027" y="3783144"/>
            <a:ext cx="7181782" cy="1371600"/>
          </a:xfrm>
          <a:prstGeom prst="rect">
            <a:avLst/>
          </a:prstGeom>
        </p:spPr>
        <p:txBody>
          <a:bodyPr/>
          <a:lstStyle>
            <a:lvl1pPr marL="0" indent="0">
              <a:lnSpc>
                <a:spcPct val="150000"/>
              </a:lnSpc>
              <a:buNone/>
              <a:tabLst>
                <a:tab pos="3486150" algn="l"/>
              </a:tabLst>
              <a:defRPr sz="2000"/>
            </a:lvl1pPr>
          </a:lstStyle>
          <a:p>
            <a:pPr lvl="0"/>
            <a:r>
              <a:rPr lang="en-US"/>
              <a:t>Dolor in </a:t>
            </a:r>
            <a:r>
              <a:rPr lang="en-US" err="1"/>
              <a:t>hendrerit</a:t>
            </a:r>
            <a:r>
              <a:rPr lang="en-US"/>
              <a:t> in </a:t>
            </a:r>
            <a:r>
              <a:rPr lang="en-US" err="1"/>
              <a:t>vulputate</a:t>
            </a:r>
            <a:r>
              <a:rPr lang="en-US"/>
              <a:t> </a:t>
            </a:r>
            <a:r>
              <a:rPr lang="en-US" err="1"/>
              <a:t>velit</a:t>
            </a:r>
            <a:r>
              <a:rPr lang="en-US"/>
              <a:t> </a:t>
            </a:r>
            <a:r>
              <a:rPr lang="en-US" err="1"/>
              <a:t>esse</a:t>
            </a:r>
            <a:r>
              <a:rPr lang="en-US"/>
              <a:t> </a:t>
            </a:r>
            <a:r>
              <a:rPr lang="en-US" err="1"/>
              <a:t>mo</a:t>
            </a:r>
            <a:r>
              <a:rPr lang="en-US"/>
              <a:t> </a:t>
            </a:r>
            <a:r>
              <a:rPr lang="en-US" err="1"/>
              <a:t>tlestie</a:t>
            </a:r>
            <a:r>
              <a:rPr lang="en-US"/>
              <a:t> </a:t>
            </a:r>
            <a:r>
              <a:rPr lang="en-US" err="1"/>
              <a:t>consequat</a:t>
            </a:r>
            <a:r>
              <a:rPr lang="en-US"/>
              <a:t> </a:t>
            </a:r>
            <a:r>
              <a:rPr lang="en-US" err="1"/>
              <a:t>vel</a:t>
            </a:r>
            <a:r>
              <a:rPr lang="en-US"/>
              <a:t> </a:t>
            </a:r>
            <a:r>
              <a:rPr lang="en-US" err="1"/>
              <a:t>illum</a:t>
            </a:r>
            <a:r>
              <a:rPr lang="en-US"/>
              <a:t> dolor. </a:t>
            </a:r>
            <a:r>
              <a:rPr lang="en-US" err="1"/>
              <a:t>Ullamcorper</a:t>
            </a:r>
            <a:r>
              <a:rPr lang="en-US"/>
              <a:t> </a:t>
            </a:r>
            <a:r>
              <a:rPr lang="en-US" err="1"/>
              <a:t>suscipit</a:t>
            </a:r>
            <a:r>
              <a:rPr lang="en-US"/>
              <a:t> </a:t>
            </a:r>
            <a:r>
              <a:rPr lang="en-US" err="1"/>
              <a:t>lobortis</a:t>
            </a:r>
            <a:r>
              <a:rPr lang="en-US"/>
              <a:t> </a:t>
            </a:r>
            <a:r>
              <a:rPr lang="en-US" err="1"/>
              <a:t>nisl</a:t>
            </a:r>
            <a:r>
              <a:rPr lang="en-US"/>
              <a:t> </a:t>
            </a:r>
            <a:r>
              <a:rPr lang="en-US" err="1"/>
              <a:t>ut</a:t>
            </a:r>
            <a:r>
              <a:rPr lang="en-US"/>
              <a:t> </a:t>
            </a:r>
            <a:r>
              <a:rPr lang="en-US" err="1"/>
              <a:t>aliquip</a:t>
            </a:r>
            <a:r>
              <a:rPr lang="en-US"/>
              <a:t> ex </a:t>
            </a:r>
            <a:r>
              <a:rPr lang="en-US" err="1"/>
              <a:t>ea</a:t>
            </a:r>
            <a:r>
              <a:rPr lang="en-US"/>
              <a:t> </a:t>
            </a:r>
            <a:r>
              <a:rPr lang="en-US" err="1"/>
              <a:t>comodo</a:t>
            </a:r>
            <a:r>
              <a:rPr lang="en-US"/>
              <a:t> </a:t>
            </a:r>
            <a:r>
              <a:rPr lang="en-US" err="1"/>
              <a:t>consequat</a:t>
            </a:r>
            <a:r>
              <a:rPr lang="en-US"/>
              <a:t>. </a:t>
            </a:r>
          </a:p>
        </p:txBody>
      </p:sp>
      <p:sp>
        <p:nvSpPr>
          <p:cNvPr id="19" name="Text Placeholder 17">
            <a:extLst>
              <a:ext uri="{FF2B5EF4-FFF2-40B4-BE49-F238E27FC236}">
                <a16:creationId xmlns:a16="http://schemas.microsoft.com/office/drawing/2014/main" id="{DDFAF268-AB21-464D-B98E-5C3208374A07}"/>
              </a:ext>
            </a:extLst>
          </p:cNvPr>
          <p:cNvSpPr>
            <a:spLocks noGrp="1"/>
          </p:cNvSpPr>
          <p:nvPr>
            <p:ph type="body" sz="quarter" idx="14" hasCustomPrompt="1"/>
          </p:nvPr>
        </p:nvSpPr>
        <p:spPr>
          <a:xfrm>
            <a:off x="978027" y="3415539"/>
            <a:ext cx="3714750" cy="341901"/>
          </a:xfrm>
          <a:prstGeom prst="rect">
            <a:avLst/>
          </a:prstGeom>
        </p:spPr>
        <p:txBody>
          <a:bodyPr/>
          <a:lstStyle>
            <a:lvl1pPr marL="0" indent="0">
              <a:buNone/>
              <a:defRPr sz="2000">
                <a:solidFill>
                  <a:srgbClr val="A8AE37"/>
                </a:solidFill>
                <a:latin typeface="+mj-lt"/>
              </a:defRPr>
            </a:lvl1pPr>
          </a:lstStyle>
          <a:p>
            <a:pPr lvl="0"/>
            <a:r>
              <a:rPr lang="en-US"/>
              <a:t>ANOTHER SUB HEAD GOES HERE. </a:t>
            </a:r>
          </a:p>
        </p:txBody>
      </p:sp>
      <p:sp>
        <p:nvSpPr>
          <p:cNvPr id="11" name="Text Placeholder 15">
            <a:extLst>
              <a:ext uri="{FF2B5EF4-FFF2-40B4-BE49-F238E27FC236}">
                <a16:creationId xmlns:a16="http://schemas.microsoft.com/office/drawing/2014/main" id="{5517CB6C-ED51-43E6-B400-9BA6F36EBDF1}"/>
              </a:ext>
            </a:extLst>
          </p:cNvPr>
          <p:cNvSpPr>
            <a:spLocks noGrp="1"/>
          </p:cNvSpPr>
          <p:nvPr>
            <p:ph type="body" sz="quarter" idx="15" hasCustomPrompt="1"/>
          </p:nvPr>
        </p:nvSpPr>
        <p:spPr>
          <a:xfrm>
            <a:off x="978027" y="2087661"/>
            <a:ext cx="7181782" cy="1131827"/>
          </a:xfrm>
          <a:prstGeom prst="rect">
            <a:avLst/>
          </a:prstGeom>
        </p:spPr>
        <p:txBody>
          <a:bodyPr/>
          <a:lstStyle>
            <a:lvl1pPr marL="0" indent="0">
              <a:lnSpc>
                <a:spcPct val="150000"/>
              </a:lnSpc>
              <a:buNone/>
              <a:tabLst>
                <a:tab pos="3486150" algn="l"/>
              </a:tabLst>
              <a:defRPr sz="2000"/>
            </a:lvl1pPr>
          </a:lstStyle>
          <a:p>
            <a:pPr lvl="0"/>
            <a:r>
              <a:rPr lang="en-US" sz="2000" err="1"/>
              <a:t>Consectetuer</a:t>
            </a:r>
            <a:r>
              <a:rPr lang="en-US" sz="2000"/>
              <a:t> </a:t>
            </a:r>
            <a:r>
              <a:rPr lang="en-US" sz="2000" err="1"/>
              <a:t>adipiscing</a:t>
            </a:r>
            <a:r>
              <a:rPr lang="en-US" sz="2000"/>
              <a:t> </a:t>
            </a:r>
            <a:r>
              <a:rPr lang="en-US" sz="2000" err="1"/>
              <a:t>elit</a:t>
            </a:r>
            <a:r>
              <a:rPr lang="en-US" sz="2000"/>
              <a:t>. Duis </a:t>
            </a:r>
            <a:r>
              <a:rPr lang="en-US" sz="2000" err="1"/>
              <a:t>autem</a:t>
            </a:r>
            <a:r>
              <a:rPr lang="en-US" sz="2000"/>
              <a:t> </a:t>
            </a:r>
            <a:r>
              <a:rPr lang="en-US" sz="2000" err="1"/>
              <a:t>vel</a:t>
            </a:r>
            <a:r>
              <a:rPr lang="en-US" sz="2000"/>
              <a:t> </a:t>
            </a:r>
            <a:r>
              <a:rPr lang="en-US" sz="2000" err="1"/>
              <a:t>eaum</a:t>
            </a:r>
            <a:r>
              <a:rPr lang="en-US" sz="2000"/>
              <a:t> </a:t>
            </a:r>
            <a:r>
              <a:rPr lang="en-US" sz="2000" err="1"/>
              <a:t>iriure</a:t>
            </a:r>
            <a:r>
              <a:rPr lang="en-US" sz="2000"/>
              <a:t> dolor in </a:t>
            </a:r>
            <a:r>
              <a:rPr lang="en-US" sz="2000" err="1"/>
              <a:t>hendrerit</a:t>
            </a:r>
            <a:r>
              <a:rPr lang="en-US" sz="2000"/>
              <a:t> in </a:t>
            </a:r>
            <a:r>
              <a:rPr lang="en-US" sz="2000" err="1"/>
              <a:t>vulputate</a:t>
            </a:r>
            <a:r>
              <a:rPr lang="en-US" sz="2000"/>
              <a:t>. </a:t>
            </a:r>
            <a:r>
              <a:rPr lang="en-US" sz="2000" err="1"/>
              <a:t>Ut</a:t>
            </a:r>
            <a:r>
              <a:rPr lang="en-US" sz="2000"/>
              <a:t> </a:t>
            </a:r>
            <a:r>
              <a:rPr lang="en-US" sz="2000" err="1"/>
              <a:t>wisi</a:t>
            </a:r>
            <a:r>
              <a:rPr lang="en-US" sz="2000"/>
              <a:t> </a:t>
            </a:r>
            <a:r>
              <a:rPr lang="en-US" sz="2000" err="1"/>
              <a:t>enim</a:t>
            </a:r>
            <a:r>
              <a:rPr lang="en-US" sz="2000"/>
              <a:t> minim </a:t>
            </a:r>
            <a:r>
              <a:rPr lang="en-US" sz="2000" err="1"/>
              <a:t>niam</a:t>
            </a:r>
            <a:r>
              <a:rPr lang="en-US" sz="2000"/>
              <a:t>.</a:t>
            </a:r>
            <a:endParaRPr lang="en-US"/>
          </a:p>
        </p:txBody>
      </p:sp>
      <p:sp>
        <p:nvSpPr>
          <p:cNvPr id="13" name="Text Placeholder 17">
            <a:extLst>
              <a:ext uri="{FF2B5EF4-FFF2-40B4-BE49-F238E27FC236}">
                <a16:creationId xmlns:a16="http://schemas.microsoft.com/office/drawing/2014/main" id="{46C0F20F-A6AC-4DBD-AB08-0FE39D4DAAC3}"/>
              </a:ext>
            </a:extLst>
          </p:cNvPr>
          <p:cNvSpPr>
            <a:spLocks noGrp="1"/>
          </p:cNvSpPr>
          <p:nvPr>
            <p:ph type="body" sz="quarter" idx="16" hasCustomPrompt="1"/>
          </p:nvPr>
        </p:nvSpPr>
        <p:spPr>
          <a:xfrm>
            <a:off x="978027" y="1745760"/>
            <a:ext cx="2584545" cy="341901"/>
          </a:xfrm>
          <a:prstGeom prst="rect">
            <a:avLst/>
          </a:prstGeom>
        </p:spPr>
        <p:txBody>
          <a:bodyPr/>
          <a:lstStyle>
            <a:lvl1pPr marL="0" indent="0">
              <a:buNone/>
              <a:defRPr sz="2000">
                <a:solidFill>
                  <a:srgbClr val="A8AE37"/>
                </a:solidFill>
                <a:latin typeface="+mj-lt"/>
              </a:defRPr>
            </a:lvl1pPr>
          </a:lstStyle>
          <a:p>
            <a:pPr lvl="0"/>
            <a:r>
              <a:rPr lang="en-US"/>
              <a:t>SUB HEAD GOES HERE.  </a:t>
            </a:r>
          </a:p>
        </p:txBody>
      </p:sp>
      <p:pic>
        <p:nvPicPr>
          <p:cNvPr id="3" name="Picture 2" descr="Shape&#10;&#10;Description automatically generated">
            <a:extLst>
              <a:ext uri="{FF2B5EF4-FFF2-40B4-BE49-F238E27FC236}">
                <a16:creationId xmlns:a16="http://schemas.microsoft.com/office/drawing/2014/main" id="{AFEBC4FE-7411-4030-39F1-B243F32DF79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AD33D73D-290E-D83A-BAA8-22ED3307300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6" name="Slide Number Placeholder 3">
            <a:extLst>
              <a:ext uri="{FF2B5EF4-FFF2-40B4-BE49-F238E27FC236}">
                <a16:creationId xmlns:a16="http://schemas.microsoft.com/office/drawing/2014/main" id="{9FC3DA23-C267-051C-2FF7-4D144C746511}"/>
              </a:ext>
            </a:extLst>
          </p:cNvPr>
          <p:cNvSpPr txBox="1">
            <a:spLocks/>
          </p:cNvSpPr>
          <p:nvPr userDrawn="1"/>
        </p:nvSpPr>
        <p:spPr>
          <a:xfrm>
            <a:off x="9285517" y="66364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2586100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5AB94E-C4F0-A92E-3964-F7F6374B6015}"/>
              </a:ext>
            </a:extLst>
          </p:cNvPr>
          <p:cNvSpPr/>
          <p:nvPr userDrawn="1"/>
        </p:nvSpPr>
        <p:spPr>
          <a:xfrm>
            <a:off x="0" y="-1"/>
            <a:ext cx="5010260" cy="6853873"/>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BB919809-3CAB-D297-D91E-C9F2F6BD4F99}"/>
              </a:ext>
            </a:extLst>
          </p:cNvPr>
          <p:cNvSpPr>
            <a:spLocks noGrp="1"/>
          </p:cNvSpPr>
          <p:nvPr>
            <p:ph type="title"/>
          </p:nvPr>
        </p:nvSpPr>
        <p:spPr>
          <a:xfrm>
            <a:off x="839789" y="457200"/>
            <a:ext cx="3932237" cy="1600200"/>
          </a:xfrm>
        </p:spPr>
        <p:txBody>
          <a:bodyPr anchor="b"/>
          <a:lstStyle>
            <a:lvl1pPr>
              <a:defRPr sz="3199" b="1">
                <a:solidFill>
                  <a:schemeClr val="bg1"/>
                </a:solidFill>
              </a:defRPr>
            </a:lvl1pPr>
          </a:lstStyle>
          <a:p>
            <a:r>
              <a:rPr lang="en-US"/>
              <a:t>Click to edit Master title style</a:t>
            </a:r>
          </a:p>
        </p:txBody>
      </p:sp>
      <p:sp>
        <p:nvSpPr>
          <p:cNvPr id="4" name="Text Placeholder 3">
            <a:extLst>
              <a:ext uri="{FF2B5EF4-FFF2-40B4-BE49-F238E27FC236}">
                <a16:creationId xmlns:a16="http://schemas.microsoft.com/office/drawing/2014/main" id="{B1E52FD8-025F-6498-9EC0-BC3003597D42}"/>
              </a:ext>
            </a:extLst>
          </p:cNvPr>
          <p:cNvSpPr>
            <a:spLocks noGrp="1"/>
          </p:cNvSpPr>
          <p:nvPr>
            <p:ph type="body" sz="half" idx="2"/>
          </p:nvPr>
        </p:nvSpPr>
        <p:spPr>
          <a:xfrm>
            <a:off x="839789" y="2057400"/>
            <a:ext cx="3932237" cy="3811588"/>
          </a:xfrm>
        </p:spPr>
        <p:txBody>
          <a:bodyPr/>
          <a:lstStyle>
            <a:lvl1pPr marL="0" indent="0">
              <a:buNone/>
              <a:defRPr sz="1600">
                <a:solidFill>
                  <a:schemeClr val="bg1"/>
                </a:solidFill>
              </a:defRPr>
            </a:lvl1pPr>
            <a:lvl2pPr marL="457109" indent="0">
              <a:buNone/>
              <a:defRPr sz="1400"/>
            </a:lvl2pPr>
            <a:lvl3pPr marL="914217" indent="0">
              <a:buNone/>
              <a:defRPr sz="1200"/>
            </a:lvl3pPr>
            <a:lvl4pPr marL="1371326" indent="0">
              <a:buNone/>
              <a:defRPr sz="1000"/>
            </a:lvl4pPr>
            <a:lvl5pPr marL="1828434" indent="0">
              <a:buNone/>
              <a:defRPr sz="1000"/>
            </a:lvl5pPr>
            <a:lvl6pPr marL="2285543" indent="0">
              <a:buNone/>
              <a:defRPr sz="1000"/>
            </a:lvl6pPr>
            <a:lvl7pPr marL="2742651" indent="0">
              <a:buNone/>
              <a:defRPr sz="1000"/>
            </a:lvl7pPr>
            <a:lvl8pPr marL="3199760" indent="0">
              <a:buNone/>
              <a:defRPr sz="1000"/>
            </a:lvl8pPr>
            <a:lvl9pPr marL="3656868" indent="0">
              <a:buNone/>
              <a:defRPr sz="1000"/>
            </a:lvl9pPr>
          </a:lstStyle>
          <a:p>
            <a:pPr lvl="0"/>
            <a:r>
              <a:rPr lang="en-US"/>
              <a:t>Click to edit Master text styles</a:t>
            </a:r>
          </a:p>
        </p:txBody>
      </p:sp>
      <p:sp>
        <p:nvSpPr>
          <p:cNvPr id="7" name="Content Placeholder 2">
            <a:extLst>
              <a:ext uri="{FF2B5EF4-FFF2-40B4-BE49-F238E27FC236}">
                <a16:creationId xmlns:a16="http://schemas.microsoft.com/office/drawing/2014/main" id="{053819E1-3594-84A3-DAD7-C24EB1CF048A}"/>
              </a:ext>
            </a:extLst>
          </p:cNvPr>
          <p:cNvSpPr>
            <a:spLocks noGrp="1"/>
          </p:cNvSpPr>
          <p:nvPr>
            <p:ph idx="1"/>
          </p:nvPr>
        </p:nvSpPr>
        <p:spPr>
          <a:xfrm>
            <a:off x="5183188" y="987426"/>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8628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5AB94E-C4F0-A92E-3964-F7F6374B6015}"/>
              </a:ext>
            </a:extLst>
          </p:cNvPr>
          <p:cNvSpPr/>
          <p:nvPr userDrawn="1"/>
        </p:nvSpPr>
        <p:spPr>
          <a:xfrm>
            <a:off x="0" y="0"/>
            <a:ext cx="12192000" cy="5024762"/>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BB919809-3CAB-D297-D91E-C9F2F6BD4F99}"/>
              </a:ext>
            </a:extLst>
          </p:cNvPr>
          <p:cNvSpPr>
            <a:spLocks noGrp="1"/>
          </p:cNvSpPr>
          <p:nvPr>
            <p:ph type="title"/>
          </p:nvPr>
        </p:nvSpPr>
        <p:spPr>
          <a:xfrm>
            <a:off x="839789" y="457200"/>
            <a:ext cx="3932237" cy="1600200"/>
          </a:xfrm>
        </p:spPr>
        <p:txBody>
          <a:bodyPr anchor="b"/>
          <a:lstStyle>
            <a:lvl1pPr>
              <a:defRPr sz="3199" b="1">
                <a:solidFill>
                  <a:schemeClr val="bg1"/>
                </a:solidFill>
              </a:defRPr>
            </a:lvl1pPr>
          </a:lstStyle>
          <a:p>
            <a:r>
              <a:rPr lang="en-US"/>
              <a:t>Click to edit Master title style</a:t>
            </a:r>
          </a:p>
        </p:txBody>
      </p:sp>
      <p:sp>
        <p:nvSpPr>
          <p:cNvPr id="4" name="Text Placeholder 3">
            <a:extLst>
              <a:ext uri="{FF2B5EF4-FFF2-40B4-BE49-F238E27FC236}">
                <a16:creationId xmlns:a16="http://schemas.microsoft.com/office/drawing/2014/main" id="{B1E52FD8-025F-6498-9EC0-BC3003597D42}"/>
              </a:ext>
            </a:extLst>
          </p:cNvPr>
          <p:cNvSpPr>
            <a:spLocks noGrp="1"/>
          </p:cNvSpPr>
          <p:nvPr>
            <p:ph type="body" sz="half" idx="2"/>
          </p:nvPr>
        </p:nvSpPr>
        <p:spPr>
          <a:xfrm>
            <a:off x="839789" y="2057400"/>
            <a:ext cx="3932237" cy="3811588"/>
          </a:xfrm>
        </p:spPr>
        <p:txBody>
          <a:bodyPr/>
          <a:lstStyle>
            <a:lvl1pPr marL="0" indent="0">
              <a:buNone/>
              <a:defRPr sz="1600">
                <a:solidFill>
                  <a:schemeClr val="bg1"/>
                </a:solidFill>
              </a:defRPr>
            </a:lvl1pPr>
            <a:lvl2pPr marL="457109" indent="0">
              <a:buNone/>
              <a:defRPr sz="1400"/>
            </a:lvl2pPr>
            <a:lvl3pPr marL="914217" indent="0">
              <a:buNone/>
              <a:defRPr sz="1200"/>
            </a:lvl3pPr>
            <a:lvl4pPr marL="1371326" indent="0">
              <a:buNone/>
              <a:defRPr sz="1000"/>
            </a:lvl4pPr>
            <a:lvl5pPr marL="1828434" indent="0">
              <a:buNone/>
              <a:defRPr sz="1000"/>
            </a:lvl5pPr>
            <a:lvl6pPr marL="2285543" indent="0">
              <a:buNone/>
              <a:defRPr sz="1000"/>
            </a:lvl6pPr>
            <a:lvl7pPr marL="2742651" indent="0">
              <a:buNone/>
              <a:defRPr sz="1000"/>
            </a:lvl7pPr>
            <a:lvl8pPr marL="3199760" indent="0">
              <a:buNone/>
              <a:defRPr sz="1000"/>
            </a:lvl8pPr>
            <a:lvl9pPr marL="3656868" indent="0">
              <a:buNone/>
              <a:defRPr sz="1000"/>
            </a:lvl9pPr>
          </a:lstStyle>
          <a:p>
            <a:pPr lvl="0"/>
            <a:r>
              <a:rPr lang="en-US"/>
              <a:t>Click to edit Master text styles</a:t>
            </a:r>
          </a:p>
        </p:txBody>
      </p:sp>
      <p:sp>
        <p:nvSpPr>
          <p:cNvPr id="7" name="Content Placeholder 2">
            <a:extLst>
              <a:ext uri="{FF2B5EF4-FFF2-40B4-BE49-F238E27FC236}">
                <a16:creationId xmlns:a16="http://schemas.microsoft.com/office/drawing/2014/main" id="{053819E1-3594-84A3-DAD7-C24EB1CF048A}"/>
              </a:ext>
            </a:extLst>
          </p:cNvPr>
          <p:cNvSpPr>
            <a:spLocks noGrp="1"/>
          </p:cNvSpPr>
          <p:nvPr>
            <p:ph idx="1"/>
          </p:nvPr>
        </p:nvSpPr>
        <p:spPr>
          <a:xfrm>
            <a:off x="5183188" y="987426"/>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5126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47697" y="1966031"/>
            <a:ext cx="10363200" cy="1022099"/>
          </a:xfrm>
          <a:prstGeom prst="rect">
            <a:avLst/>
          </a:prstGeom>
        </p:spPr>
        <p:txBody>
          <a:bodyPr anchor="b">
            <a:normAutofit/>
          </a:bodyPr>
          <a:lstStyle>
            <a:lvl1pPr algn="l">
              <a:defRPr sz="3200" cap="none" baseline="0"/>
            </a:lvl1pPr>
          </a:lstStyle>
          <a:p>
            <a:r>
              <a:rPr lang="en-US"/>
              <a:t>Slide Title</a:t>
            </a:r>
          </a:p>
        </p:txBody>
      </p:sp>
      <p:pic>
        <p:nvPicPr>
          <p:cNvPr id="5" name="Picture 4">
            <a:extLst>
              <a:ext uri="{FF2B5EF4-FFF2-40B4-BE49-F238E27FC236}">
                <a16:creationId xmlns:a16="http://schemas.microsoft.com/office/drawing/2014/main" id="{2C8C1958-0DBE-4D09-9631-B680BA82BD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743" y="849985"/>
            <a:ext cx="1880000" cy="920000"/>
          </a:xfrm>
          <a:prstGeom prst="rect">
            <a:avLst/>
          </a:prstGeom>
        </p:spPr>
      </p:pic>
      <p:sp>
        <p:nvSpPr>
          <p:cNvPr id="6" name="Text Placeholder 17">
            <a:extLst>
              <a:ext uri="{FF2B5EF4-FFF2-40B4-BE49-F238E27FC236}">
                <a16:creationId xmlns:a16="http://schemas.microsoft.com/office/drawing/2014/main" id="{E9DA0459-0F7B-4235-8E8B-7FB8125BA261}"/>
              </a:ext>
            </a:extLst>
          </p:cNvPr>
          <p:cNvSpPr>
            <a:spLocks noGrp="1"/>
          </p:cNvSpPr>
          <p:nvPr>
            <p:ph type="body" sz="quarter" idx="16" hasCustomPrompt="1"/>
          </p:nvPr>
        </p:nvSpPr>
        <p:spPr>
          <a:xfrm>
            <a:off x="947697" y="3316850"/>
            <a:ext cx="10363200" cy="863264"/>
          </a:xfrm>
          <a:prstGeom prst="rect">
            <a:avLst/>
          </a:prstGeom>
        </p:spPr>
        <p:txBody>
          <a:bodyPr>
            <a:normAutofit/>
          </a:bodyPr>
          <a:lstStyle>
            <a:lvl1pPr marL="0" indent="0">
              <a:buNone/>
              <a:defRPr sz="2400" baseline="0">
                <a:solidFill>
                  <a:srgbClr val="A8AE37"/>
                </a:solidFill>
                <a:latin typeface="+mj-lt"/>
              </a:defRPr>
            </a:lvl1pPr>
          </a:lstStyle>
          <a:p>
            <a:pPr lvl="0"/>
            <a:r>
              <a:rPr lang="en-US"/>
              <a:t>Sub Title</a:t>
            </a:r>
          </a:p>
        </p:txBody>
      </p:sp>
      <p:sp>
        <p:nvSpPr>
          <p:cNvPr id="10" name="Text Placeholder 17">
            <a:extLst>
              <a:ext uri="{FF2B5EF4-FFF2-40B4-BE49-F238E27FC236}">
                <a16:creationId xmlns:a16="http://schemas.microsoft.com/office/drawing/2014/main" id="{57CF8467-5CE8-4AF3-AC17-39ED2322FB88}"/>
              </a:ext>
            </a:extLst>
          </p:cNvPr>
          <p:cNvSpPr>
            <a:spLocks noGrp="1"/>
          </p:cNvSpPr>
          <p:nvPr>
            <p:ph type="body" sz="quarter" idx="17" hasCustomPrompt="1"/>
          </p:nvPr>
        </p:nvSpPr>
        <p:spPr>
          <a:xfrm>
            <a:off x="947697" y="4643007"/>
            <a:ext cx="10363200" cy="863264"/>
          </a:xfrm>
          <a:prstGeom prst="rect">
            <a:avLst/>
          </a:prstGeom>
        </p:spPr>
        <p:txBody>
          <a:bodyPr>
            <a:normAutofit/>
          </a:bodyPr>
          <a:lstStyle>
            <a:lvl1pPr marL="0" indent="0">
              <a:buNone/>
              <a:defRPr sz="1800" b="0" baseline="0">
                <a:solidFill>
                  <a:schemeClr val="tx2"/>
                </a:solidFill>
                <a:latin typeface="+mn-lt"/>
              </a:defRPr>
            </a:lvl1pPr>
          </a:lstStyle>
          <a:p>
            <a:pPr lvl="0"/>
            <a:r>
              <a:rPr lang="en-US"/>
              <a:t>Additional Detail Here</a:t>
            </a:r>
          </a:p>
        </p:txBody>
      </p:sp>
      <p:pic>
        <p:nvPicPr>
          <p:cNvPr id="3" name="Picture 2" descr="Shape&#10;&#10;Description automatically generated">
            <a:extLst>
              <a:ext uri="{FF2B5EF4-FFF2-40B4-BE49-F238E27FC236}">
                <a16:creationId xmlns:a16="http://schemas.microsoft.com/office/drawing/2014/main" id="{17109157-CF5E-E3D8-64EF-BB956C6D7414}"/>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C578DE9E-A699-0855-5EFE-5230E7F3C5D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a:stretch/>
        </p:blipFill>
        <p:spPr>
          <a:xfrm>
            <a:off x="7608275" y="5718400"/>
            <a:ext cx="4577789" cy="1562100"/>
          </a:xfrm>
          <a:prstGeom prst="rect">
            <a:avLst/>
          </a:prstGeom>
        </p:spPr>
      </p:pic>
    </p:spTree>
    <p:extLst>
      <p:ext uri="{BB962C8B-B14F-4D97-AF65-F5344CB8AC3E}">
        <p14:creationId xmlns:p14="http://schemas.microsoft.com/office/powerpoint/2010/main" val="71816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10" name="Picture 9">
            <a:extLst>
              <a:ext uri="{FF2B5EF4-FFF2-40B4-BE49-F238E27FC236}">
                <a16:creationId xmlns:a16="http://schemas.microsoft.com/office/drawing/2014/main" id="{CFB13FD6-DC13-47E3-B835-DB7E56B2E2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85517" y="5897532"/>
            <a:ext cx="940000" cy="460000"/>
          </a:xfrm>
          <a:prstGeom prst="rect">
            <a:avLst/>
          </a:prstGeom>
        </p:spPr>
      </p:pic>
      <p:pic>
        <p:nvPicPr>
          <p:cNvPr id="11" name="Picture 10" descr="Shape&#10;&#10;Description automatically generated">
            <a:extLst>
              <a:ext uri="{FF2B5EF4-FFF2-40B4-BE49-F238E27FC236}">
                <a16:creationId xmlns:a16="http://schemas.microsoft.com/office/drawing/2014/main" id="{0666DD29-A25A-76B9-FD14-58AB6040504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b="27047"/>
          <a:stretch/>
        </p:blipFill>
        <p:spPr>
          <a:xfrm>
            <a:off x="5936" y="5718400"/>
            <a:ext cx="7604785" cy="1139600"/>
          </a:xfrm>
          <a:prstGeom prst="rect">
            <a:avLst/>
          </a:prstGeom>
        </p:spPr>
      </p:pic>
      <p:pic>
        <p:nvPicPr>
          <p:cNvPr id="12" name="Picture 11" descr="Shape&#10;&#10;Description automatically generated">
            <a:extLst>
              <a:ext uri="{FF2B5EF4-FFF2-40B4-BE49-F238E27FC236}">
                <a16:creationId xmlns:a16="http://schemas.microsoft.com/office/drawing/2014/main" id="{9BCF5ED2-8230-9ACD-B4AB-9614E472022A}"/>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b="27047"/>
          <a:stretch/>
        </p:blipFill>
        <p:spPr>
          <a:xfrm>
            <a:off x="7625861" y="5718400"/>
            <a:ext cx="4554415" cy="1139600"/>
          </a:xfrm>
          <a:prstGeom prst="rect">
            <a:avLst/>
          </a:prstGeom>
        </p:spPr>
      </p:pic>
      <p:sp>
        <p:nvSpPr>
          <p:cNvPr id="3" name="Slide Number Placeholder 3">
            <a:extLst>
              <a:ext uri="{FF2B5EF4-FFF2-40B4-BE49-F238E27FC236}">
                <a16:creationId xmlns:a16="http://schemas.microsoft.com/office/drawing/2014/main" id="{A9903703-2887-198A-82E1-C85B9804A55A}"/>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2300364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3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4" name="Picture 3" descr="Shape">
            <a:extLst>
              <a:ext uri="{FF2B5EF4-FFF2-40B4-BE49-F238E27FC236}">
                <a16:creationId xmlns:a16="http://schemas.microsoft.com/office/drawing/2014/main" id="{95E84ABB-A82B-F017-D58F-42D90110A64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b="27047"/>
          <a:stretch/>
        </p:blipFill>
        <p:spPr>
          <a:xfrm>
            <a:off x="5936" y="5718400"/>
            <a:ext cx="7604785" cy="1139600"/>
          </a:xfrm>
          <a:prstGeom prst="rect">
            <a:avLst/>
          </a:prstGeom>
        </p:spPr>
      </p:pic>
      <p:pic>
        <p:nvPicPr>
          <p:cNvPr id="5" name="Picture 4" descr="Shape">
            <a:extLst>
              <a:ext uri="{FF2B5EF4-FFF2-40B4-BE49-F238E27FC236}">
                <a16:creationId xmlns:a16="http://schemas.microsoft.com/office/drawing/2014/main" id="{85C52833-D6E9-B7C5-9BDF-67352135D4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b="27047"/>
          <a:stretch/>
        </p:blipFill>
        <p:spPr>
          <a:xfrm>
            <a:off x="7625861" y="5718400"/>
            <a:ext cx="4554415" cy="1139600"/>
          </a:xfrm>
          <a:prstGeom prst="rect">
            <a:avLst/>
          </a:prstGeom>
        </p:spPr>
      </p:pic>
      <p:sp>
        <p:nvSpPr>
          <p:cNvPr id="6" name="Slide Number Placeholder 3">
            <a:extLst>
              <a:ext uri="{FF2B5EF4-FFF2-40B4-BE49-F238E27FC236}">
                <a16:creationId xmlns:a16="http://schemas.microsoft.com/office/drawing/2014/main" id="{B91127AB-19AB-2C29-CBCC-12005F60ED2B}"/>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3635612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4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4" name="Picture 3" descr="Shape">
            <a:extLst>
              <a:ext uri="{FF2B5EF4-FFF2-40B4-BE49-F238E27FC236}">
                <a16:creationId xmlns:a16="http://schemas.microsoft.com/office/drawing/2014/main" id="{95E84ABB-A82B-F017-D58F-42D90110A64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t="1" b="40009"/>
          <a:stretch/>
        </p:blipFill>
        <p:spPr>
          <a:xfrm>
            <a:off x="17660" y="5905354"/>
            <a:ext cx="7604785" cy="937110"/>
          </a:xfrm>
          <a:prstGeom prst="rect">
            <a:avLst/>
          </a:prstGeom>
        </p:spPr>
      </p:pic>
      <p:pic>
        <p:nvPicPr>
          <p:cNvPr id="5" name="Picture 4" descr="Shape">
            <a:extLst>
              <a:ext uri="{FF2B5EF4-FFF2-40B4-BE49-F238E27FC236}">
                <a16:creationId xmlns:a16="http://schemas.microsoft.com/office/drawing/2014/main" id="{85C52833-D6E9-B7C5-9BDF-67352135D4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t="1" r="7959" b="40009"/>
          <a:stretch/>
        </p:blipFill>
        <p:spPr>
          <a:xfrm>
            <a:off x="7637585" y="5905354"/>
            <a:ext cx="4554415" cy="937110"/>
          </a:xfrm>
          <a:prstGeom prst="rect">
            <a:avLst/>
          </a:prstGeom>
        </p:spPr>
      </p:pic>
      <p:sp>
        <p:nvSpPr>
          <p:cNvPr id="6" name="Slide Number Placeholder 3">
            <a:extLst>
              <a:ext uri="{FF2B5EF4-FFF2-40B4-BE49-F238E27FC236}">
                <a16:creationId xmlns:a16="http://schemas.microsoft.com/office/drawing/2014/main" id="{B91127AB-19AB-2C29-CBCC-12005F60ED2B}"/>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37084197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2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pic>
        <p:nvPicPr>
          <p:cNvPr id="2" name="Picture 1" descr="Shape&#10;&#10;Description automatically generated">
            <a:extLst>
              <a:ext uri="{FF2B5EF4-FFF2-40B4-BE49-F238E27FC236}">
                <a16:creationId xmlns:a16="http://schemas.microsoft.com/office/drawing/2014/main" id="{4109128F-5595-1701-54A5-D67C6AC5C3C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3" name="Picture 2" descr="Shape&#10;&#10;Description automatically generated">
            <a:extLst>
              <a:ext uri="{FF2B5EF4-FFF2-40B4-BE49-F238E27FC236}">
                <a16:creationId xmlns:a16="http://schemas.microsoft.com/office/drawing/2014/main" id="{F7A9AB30-1603-7EC6-BDB0-8D400FCD29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7" name="Slide Number Placeholder 3">
            <a:extLst>
              <a:ext uri="{FF2B5EF4-FFF2-40B4-BE49-F238E27FC236}">
                <a16:creationId xmlns:a16="http://schemas.microsoft.com/office/drawing/2014/main" id="{26C7AACE-2F4E-2000-1507-3B2E7FA73CA7}"/>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22803714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434362-0E62-4462-ABD6-59082EE33607}"/>
              </a:ext>
            </a:extLst>
          </p:cNvPr>
          <p:cNvSpPr>
            <a:spLocks noGrp="1"/>
          </p:cNvSpPr>
          <p:nvPr>
            <p:ph type="body" idx="1" hasCustomPrompt="1"/>
          </p:nvPr>
        </p:nvSpPr>
        <p:spPr>
          <a:xfrm>
            <a:off x="402774" y="1444403"/>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4" name="Content Placeholder 3">
            <a:extLst>
              <a:ext uri="{FF2B5EF4-FFF2-40B4-BE49-F238E27FC236}">
                <a16:creationId xmlns:a16="http://schemas.microsoft.com/office/drawing/2014/main" id="{566B2868-1139-41EE-8A2F-6DC3912A8A3D}"/>
              </a:ext>
            </a:extLst>
          </p:cNvPr>
          <p:cNvSpPr>
            <a:spLocks noGrp="1"/>
          </p:cNvSpPr>
          <p:nvPr>
            <p:ph sz="half" idx="2"/>
          </p:nvPr>
        </p:nvSpPr>
        <p:spPr>
          <a:xfrm>
            <a:off x="402773"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2">
            <a:extLst>
              <a:ext uri="{FF2B5EF4-FFF2-40B4-BE49-F238E27FC236}">
                <a16:creationId xmlns:a16="http://schemas.microsoft.com/office/drawing/2014/main" id="{BA90C0D2-34A6-477B-8FE2-970A02775616}"/>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2" name="Text Placeholder 2">
            <a:extLst>
              <a:ext uri="{FF2B5EF4-FFF2-40B4-BE49-F238E27FC236}">
                <a16:creationId xmlns:a16="http://schemas.microsoft.com/office/drawing/2014/main" id="{0434195F-503E-463C-85FB-530EF1154D83}"/>
              </a:ext>
            </a:extLst>
          </p:cNvPr>
          <p:cNvSpPr>
            <a:spLocks noGrp="1"/>
          </p:cNvSpPr>
          <p:nvPr>
            <p:ph type="body" idx="11" hasCustomPrompt="1"/>
          </p:nvPr>
        </p:nvSpPr>
        <p:spPr>
          <a:xfrm>
            <a:off x="6236911" y="1444402"/>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14" name="Content Placeholder 3">
            <a:extLst>
              <a:ext uri="{FF2B5EF4-FFF2-40B4-BE49-F238E27FC236}">
                <a16:creationId xmlns:a16="http://schemas.microsoft.com/office/drawing/2014/main" id="{89DCEB00-0374-4C2D-A9DA-1B4FAE50D94D}"/>
              </a:ext>
            </a:extLst>
          </p:cNvPr>
          <p:cNvSpPr>
            <a:spLocks noGrp="1"/>
          </p:cNvSpPr>
          <p:nvPr>
            <p:ph sz="half" idx="12"/>
          </p:nvPr>
        </p:nvSpPr>
        <p:spPr>
          <a:xfrm>
            <a:off x="6236911"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6">
            <a:extLst>
              <a:ext uri="{FF2B5EF4-FFF2-40B4-BE49-F238E27FC236}">
                <a16:creationId xmlns:a16="http://schemas.microsoft.com/office/drawing/2014/main" id="{C15033C2-7110-4C77-924F-235234EDC337}"/>
              </a:ext>
            </a:extLst>
          </p:cNvPr>
          <p:cNvSpPr>
            <a:spLocks noGrp="1"/>
          </p:cNvSpPr>
          <p:nvPr>
            <p:ph type="ftr" sz="quarter" idx="3"/>
          </p:nvPr>
        </p:nvSpPr>
        <p:spPr>
          <a:xfrm>
            <a:off x="402772" y="6104013"/>
            <a:ext cx="8686800"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Tree>
    <p:extLst>
      <p:ext uri="{BB962C8B-B14F-4D97-AF65-F5344CB8AC3E}">
        <p14:creationId xmlns:p14="http://schemas.microsoft.com/office/powerpoint/2010/main" val="14695688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434362-0E62-4462-ABD6-59082EE33607}"/>
              </a:ext>
            </a:extLst>
          </p:cNvPr>
          <p:cNvSpPr>
            <a:spLocks noGrp="1"/>
          </p:cNvSpPr>
          <p:nvPr>
            <p:ph type="body" idx="1" hasCustomPrompt="1"/>
          </p:nvPr>
        </p:nvSpPr>
        <p:spPr>
          <a:xfrm>
            <a:off x="402774" y="1444403"/>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4" name="Content Placeholder 3">
            <a:extLst>
              <a:ext uri="{FF2B5EF4-FFF2-40B4-BE49-F238E27FC236}">
                <a16:creationId xmlns:a16="http://schemas.microsoft.com/office/drawing/2014/main" id="{566B2868-1139-41EE-8A2F-6DC3912A8A3D}"/>
              </a:ext>
            </a:extLst>
          </p:cNvPr>
          <p:cNvSpPr>
            <a:spLocks noGrp="1"/>
          </p:cNvSpPr>
          <p:nvPr>
            <p:ph sz="half" idx="2"/>
          </p:nvPr>
        </p:nvSpPr>
        <p:spPr>
          <a:xfrm>
            <a:off x="402773"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2">
            <a:extLst>
              <a:ext uri="{FF2B5EF4-FFF2-40B4-BE49-F238E27FC236}">
                <a16:creationId xmlns:a16="http://schemas.microsoft.com/office/drawing/2014/main" id="{BA90C0D2-34A6-477B-8FE2-970A02775616}"/>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2" name="Text Placeholder 2">
            <a:extLst>
              <a:ext uri="{FF2B5EF4-FFF2-40B4-BE49-F238E27FC236}">
                <a16:creationId xmlns:a16="http://schemas.microsoft.com/office/drawing/2014/main" id="{0434195F-503E-463C-85FB-530EF1154D83}"/>
              </a:ext>
            </a:extLst>
          </p:cNvPr>
          <p:cNvSpPr>
            <a:spLocks noGrp="1"/>
          </p:cNvSpPr>
          <p:nvPr>
            <p:ph type="body" idx="11" hasCustomPrompt="1"/>
          </p:nvPr>
        </p:nvSpPr>
        <p:spPr>
          <a:xfrm>
            <a:off x="6236911" y="1444402"/>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14" name="Content Placeholder 3">
            <a:extLst>
              <a:ext uri="{FF2B5EF4-FFF2-40B4-BE49-F238E27FC236}">
                <a16:creationId xmlns:a16="http://schemas.microsoft.com/office/drawing/2014/main" id="{89DCEB00-0374-4C2D-A9DA-1B4FAE50D94D}"/>
              </a:ext>
            </a:extLst>
          </p:cNvPr>
          <p:cNvSpPr>
            <a:spLocks noGrp="1"/>
          </p:cNvSpPr>
          <p:nvPr>
            <p:ph sz="half" idx="12"/>
          </p:nvPr>
        </p:nvSpPr>
        <p:spPr>
          <a:xfrm>
            <a:off x="6236911"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6">
            <a:extLst>
              <a:ext uri="{FF2B5EF4-FFF2-40B4-BE49-F238E27FC236}">
                <a16:creationId xmlns:a16="http://schemas.microsoft.com/office/drawing/2014/main" id="{C15033C2-7110-4C77-924F-235234EDC337}"/>
              </a:ext>
            </a:extLst>
          </p:cNvPr>
          <p:cNvSpPr>
            <a:spLocks noGrp="1"/>
          </p:cNvSpPr>
          <p:nvPr>
            <p:ph type="ftr" sz="quarter" idx="3"/>
          </p:nvPr>
        </p:nvSpPr>
        <p:spPr>
          <a:xfrm>
            <a:off x="402772" y="6104013"/>
            <a:ext cx="8686800"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Tree>
    <p:extLst>
      <p:ext uri="{BB962C8B-B14F-4D97-AF65-F5344CB8AC3E}">
        <p14:creationId xmlns:p14="http://schemas.microsoft.com/office/powerpoint/2010/main" val="34788336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ubhead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B3B55C0-1260-4211-B773-12A3873EAAA5}"/>
              </a:ext>
            </a:extLst>
          </p:cNvPr>
          <p:cNvSpPr>
            <a:spLocks noGrp="1"/>
          </p:cNvSpPr>
          <p:nvPr>
            <p:ph type="title" hasCustomPrompt="1"/>
          </p:nvPr>
        </p:nvSpPr>
        <p:spPr>
          <a:xfrm>
            <a:off x="985988" y="735456"/>
            <a:ext cx="3200400" cy="669589"/>
          </a:xfrm>
          <a:prstGeom prst="rect">
            <a:avLst/>
          </a:prstGeom>
        </p:spPr>
        <p:txBody>
          <a:bodyPr/>
          <a:lstStyle>
            <a:lvl1pPr>
              <a:defRPr sz="3500" b="0" cap="all" baseline="0"/>
            </a:lvl1pPr>
          </a:lstStyle>
          <a:p>
            <a:r>
              <a:rPr lang="en-US"/>
              <a:t>Big headline</a:t>
            </a:r>
          </a:p>
        </p:txBody>
      </p:sp>
      <p:sp>
        <p:nvSpPr>
          <p:cNvPr id="16" name="Text Placeholder 15">
            <a:extLst>
              <a:ext uri="{FF2B5EF4-FFF2-40B4-BE49-F238E27FC236}">
                <a16:creationId xmlns:a16="http://schemas.microsoft.com/office/drawing/2014/main" id="{9F22342C-FC7B-45C2-AEF0-AD167CF6781B}"/>
              </a:ext>
            </a:extLst>
          </p:cNvPr>
          <p:cNvSpPr>
            <a:spLocks noGrp="1"/>
          </p:cNvSpPr>
          <p:nvPr>
            <p:ph type="body" sz="quarter" idx="12" hasCustomPrompt="1"/>
          </p:nvPr>
        </p:nvSpPr>
        <p:spPr>
          <a:xfrm>
            <a:off x="978027" y="3783144"/>
            <a:ext cx="7181782" cy="1371600"/>
          </a:xfrm>
          <a:prstGeom prst="rect">
            <a:avLst/>
          </a:prstGeom>
        </p:spPr>
        <p:txBody>
          <a:bodyPr/>
          <a:lstStyle>
            <a:lvl1pPr marL="0" indent="0">
              <a:lnSpc>
                <a:spcPct val="150000"/>
              </a:lnSpc>
              <a:buNone/>
              <a:tabLst>
                <a:tab pos="3486150" algn="l"/>
              </a:tabLst>
              <a:defRPr sz="2000"/>
            </a:lvl1pPr>
          </a:lstStyle>
          <a:p>
            <a:pPr lvl="0"/>
            <a:r>
              <a:rPr lang="en-US"/>
              <a:t>Dolor in </a:t>
            </a:r>
            <a:r>
              <a:rPr lang="en-US" err="1"/>
              <a:t>hendrerit</a:t>
            </a:r>
            <a:r>
              <a:rPr lang="en-US"/>
              <a:t> in </a:t>
            </a:r>
            <a:r>
              <a:rPr lang="en-US" err="1"/>
              <a:t>vulputate</a:t>
            </a:r>
            <a:r>
              <a:rPr lang="en-US"/>
              <a:t> </a:t>
            </a:r>
            <a:r>
              <a:rPr lang="en-US" err="1"/>
              <a:t>velit</a:t>
            </a:r>
            <a:r>
              <a:rPr lang="en-US"/>
              <a:t> </a:t>
            </a:r>
            <a:r>
              <a:rPr lang="en-US" err="1"/>
              <a:t>esse</a:t>
            </a:r>
            <a:r>
              <a:rPr lang="en-US"/>
              <a:t> </a:t>
            </a:r>
            <a:r>
              <a:rPr lang="en-US" err="1"/>
              <a:t>mo</a:t>
            </a:r>
            <a:r>
              <a:rPr lang="en-US"/>
              <a:t> </a:t>
            </a:r>
            <a:r>
              <a:rPr lang="en-US" err="1"/>
              <a:t>tlestie</a:t>
            </a:r>
            <a:r>
              <a:rPr lang="en-US"/>
              <a:t> </a:t>
            </a:r>
            <a:r>
              <a:rPr lang="en-US" err="1"/>
              <a:t>consequat</a:t>
            </a:r>
            <a:r>
              <a:rPr lang="en-US"/>
              <a:t> </a:t>
            </a:r>
            <a:r>
              <a:rPr lang="en-US" err="1"/>
              <a:t>vel</a:t>
            </a:r>
            <a:r>
              <a:rPr lang="en-US"/>
              <a:t> </a:t>
            </a:r>
            <a:r>
              <a:rPr lang="en-US" err="1"/>
              <a:t>illum</a:t>
            </a:r>
            <a:r>
              <a:rPr lang="en-US"/>
              <a:t> dolor. </a:t>
            </a:r>
            <a:r>
              <a:rPr lang="en-US" err="1"/>
              <a:t>Ullamcorper</a:t>
            </a:r>
            <a:r>
              <a:rPr lang="en-US"/>
              <a:t> </a:t>
            </a:r>
            <a:r>
              <a:rPr lang="en-US" err="1"/>
              <a:t>suscipit</a:t>
            </a:r>
            <a:r>
              <a:rPr lang="en-US"/>
              <a:t> </a:t>
            </a:r>
            <a:r>
              <a:rPr lang="en-US" err="1"/>
              <a:t>lobortis</a:t>
            </a:r>
            <a:r>
              <a:rPr lang="en-US"/>
              <a:t> </a:t>
            </a:r>
            <a:r>
              <a:rPr lang="en-US" err="1"/>
              <a:t>nisl</a:t>
            </a:r>
            <a:r>
              <a:rPr lang="en-US"/>
              <a:t> </a:t>
            </a:r>
            <a:r>
              <a:rPr lang="en-US" err="1"/>
              <a:t>ut</a:t>
            </a:r>
            <a:r>
              <a:rPr lang="en-US"/>
              <a:t> </a:t>
            </a:r>
            <a:r>
              <a:rPr lang="en-US" err="1"/>
              <a:t>aliquip</a:t>
            </a:r>
            <a:r>
              <a:rPr lang="en-US"/>
              <a:t> ex </a:t>
            </a:r>
            <a:r>
              <a:rPr lang="en-US" err="1"/>
              <a:t>ea</a:t>
            </a:r>
            <a:r>
              <a:rPr lang="en-US"/>
              <a:t> </a:t>
            </a:r>
            <a:r>
              <a:rPr lang="en-US" err="1"/>
              <a:t>comodo</a:t>
            </a:r>
            <a:r>
              <a:rPr lang="en-US"/>
              <a:t> </a:t>
            </a:r>
            <a:r>
              <a:rPr lang="en-US" err="1"/>
              <a:t>consequat</a:t>
            </a:r>
            <a:r>
              <a:rPr lang="en-US"/>
              <a:t>. </a:t>
            </a:r>
          </a:p>
        </p:txBody>
      </p:sp>
      <p:sp>
        <p:nvSpPr>
          <p:cNvPr id="19" name="Text Placeholder 17">
            <a:extLst>
              <a:ext uri="{FF2B5EF4-FFF2-40B4-BE49-F238E27FC236}">
                <a16:creationId xmlns:a16="http://schemas.microsoft.com/office/drawing/2014/main" id="{DDFAF268-AB21-464D-B98E-5C3208374A07}"/>
              </a:ext>
            </a:extLst>
          </p:cNvPr>
          <p:cNvSpPr>
            <a:spLocks noGrp="1"/>
          </p:cNvSpPr>
          <p:nvPr>
            <p:ph type="body" sz="quarter" idx="14" hasCustomPrompt="1"/>
          </p:nvPr>
        </p:nvSpPr>
        <p:spPr>
          <a:xfrm>
            <a:off x="978027" y="3415539"/>
            <a:ext cx="3714750" cy="341901"/>
          </a:xfrm>
          <a:prstGeom prst="rect">
            <a:avLst/>
          </a:prstGeom>
        </p:spPr>
        <p:txBody>
          <a:bodyPr/>
          <a:lstStyle>
            <a:lvl1pPr marL="0" indent="0">
              <a:buNone/>
              <a:defRPr sz="2000">
                <a:solidFill>
                  <a:srgbClr val="A8AE37"/>
                </a:solidFill>
                <a:latin typeface="+mj-lt"/>
              </a:defRPr>
            </a:lvl1pPr>
          </a:lstStyle>
          <a:p>
            <a:pPr lvl="0"/>
            <a:r>
              <a:rPr lang="en-US"/>
              <a:t>ANOTHER SUB HEAD GOES HERE. </a:t>
            </a:r>
          </a:p>
        </p:txBody>
      </p:sp>
      <p:sp>
        <p:nvSpPr>
          <p:cNvPr id="11" name="Text Placeholder 15">
            <a:extLst>
              <a:ext uri="{FF2B5EF4-FFF2-40B4-BE49-F238E27FC236}">
                <a16:creationId xmlns:a16="http://schemas.microsoft.com/office/drawing/2014/main" id="{5517CB6C-ED51-43E6-B400-9BA6F36EBDF1}"/>
              </a:ext>
            </a:extLst>
          </p:cNvPr>
          <p:cNvSpPr>
            <a:spLocks noGrp="1"/>
          </p:cNvSpPr>
          <p:nvPr>
            <p:ph type="body" sz="quarter" idx="15" hasCustomPrompt="1"/>
          </p:nvPr>
        </p:nvSpPr>
        <p:spPr>
          <a:xfrm>
            <a:off x="978027" y="2087661"/>
            <a:ext cx="7181782" cy="1131827"/>
          </a:xfrm>
          <a:prstGeom prst="rect">
            <a:avLst/>
          </a:prstGeom>
        </p:spPr>
        <p:txBody>
          <a:bodyPr/>
          <a:lstStyle>
            <a:lvl1pPr marL="0" indent="0">
              <a:lnSpc>
                <a:spcPct val="150000"/>
              </a:lnSpc>
              <a:buNone/>
              <a:tabLst>
                <a:tab pos="3486150" algn="l"/>
              </a:tabLst>
              <a:defRPr sz="2000"/>
            </a:lvl1pPr>
          </a:lstStyle>
          <a:p>
            <a:pPr lvl="0"/>
            <a:r>
              <a:rPr lang="en-US" sz="2000" err="1"/>
              <a:t>Consectetuer</a:t>
            </a:r>
            <a:r>
              <a:rPr lang="en-US" sz="2000"/>
              <a:t> </a:t>
            </a:r>
            <a:r>
              <a:rPr lang="en-US" sz="2000" err="1"/>
              <a:t>adipiscing</a:t>
            </a:r>
            <a:r>
              <a:rPr lang="en-US" sz="2000"/>
              <a:t> </a:t>
            </a:r>
            <a:r>
              <a:rPr lang="en-US" sz="2000" err="1"/>
              <a:t>elit</a:t>
            </a:r>
            <a:r>
              <a:rPr lang="en-US" sz="2000"/>
              <a:t>. Duis </a:t>
            </a:r>
            <a:r>
              <a:rPr lang="en-US" sz="2000" err="1"/>
              <a:t>autem</a:t>
            </a:r>
            <a:r>
              <a:rPr lang="en-US" sz="2000"/>
              <a:t> </a:t>
            </a:r>
            <a:r>
              <a:rPr lang="en-US" sz="2000" err="1"/>
              <a:t>vel</a:t>
            </a:r>
            <a:r>
              <a:rPr lang="en-US" sz="2000"/>
              <a:t> </a:t>
            </a:r>
            <a:r>
              <a:rPr lang="en-US" sz="2000" err="1"/>
              <a:t>eaum</a:t>
            </a:r>
            <a:r>
              <a:rPr lang="en-US" sz="2000"/>
              <a:t> </a:t>
            </a:r>
            <a:r>
              <a:rPr lang="en-US" sz="2000" err="1"/>
              <a:t>iriure</a:t>
            </a:r>
            <a:r>
              <a:rPr lang="en-US" sz="2000"/>
              <a:t> dolor in </a:t>
            </a:r>
            <a:r>
              <a:rPr lang="en-US" sz="2000" err="1"/>
              <a:t>hendrerit</a:t>
            </a:r>
            <a:r>
              <a:rPr lang="en-US" sz="2000"/>
              <a:t> in </a:t>
            </a:r>
            <a:r>
              <a:rPr lang="en-US" sz="2000" err="1"/>
              <a:t>vulputate</a:t>
            </a:r>
            <a:r>
              <a:rPr lang="en-US" sz="2000"/>
              <a:t>. </a:t>
            </a:r>
            <a:r>
              <a:rPr lang="en-US" sz="2000" err="1"/>
              <a:t>Ut</a:t>
            </a:r>
            <a:r>
              <a:rPr lang="en-US" sz="2000"/>
              <a:t> </a:t>
            </a:r>
            <a:r>
              <a:rPr lang="en-US" sz="2000" err="1"/>
              <a:t>wisi</a:t>
            </a:r>
            <a:r>
              <a:rPr lang="en-US" sz="2000"/>
              <a:t> </a:t>
            </a:r>
            <a:r>
              <a:rPr lang="en-US" sz="2000" err="1"/>
              <a:t>enim</a:t>
            </a:r>
            <a:r>
              <a:rPr lang="en-US" sz="2000"/>
              <a:t> minim </a:t>
            </a:r>
            <a:r>
              <a:rPr lang="en-US" sz="2000" err="1"/>
              <a:t>niam</a:t>
            </a:r>
            <a:r>
              <a:rPr lang="en-US" sz="2000"/>
              <a:t>.</a:t>
            </a:r>
            <a:endParaRPr lang="en-US"/>
          </a:p>
        </p:txBody>
      </p:sp>
      <p:sp>
        <p:nvSpPr>
          <p:cNvPr id="13" name="Text Placeholder 17">
            <a:extLst>
              <a:ext uri="{FF2B5EF4-FFF2-40B4-BE49-F238E27FC236}">
                <a16:creationId xmlns:a16="http://schemas.microsoft.com/office/drawing/2014/main" id="{46C0F20F-A6AC-4DBD-AB08-0FE39D4DAAC3}"/>
              </a:ext>
            </a:extLst>
          </p:cNvPr>
          <p:cNvSpPr>
            <a:spLocks noGrp="1"/>
          </p:cNvSpPr>
          <p:nvPr>
            <p:ph type="body" sz="quarter" idx="16" hasCustomPrompt="1"/>
          </p:nvPr>
        </p:nvSpPr>
        <p:spPr>
          <a:xfrm>
            <a:off x="978027" y="1745760"/>
            <a:ext cx="2584545" cy="341901"/>
          </a:xfrm>
          <a:prstGeom prst="rect">
            <a:avLst/>
          </a:prstGeom>
        </p:spPr>
        <p:txBody>
          <a:bodyPr/>
          <a:lstStyle>
            <a:lvl1pPr marL="0" indent="0">
              <a:buNone/>
              <a:defRPr sz="2000">
                <a:solidFill>
                  <a:srgbClr val="A8AE37"/>
                </a:solidFill>
                <a:latin typeface="+mj-lt"/>
              </a:defRPr>
            </a:lvl1pPr>
          </a:lstStyle>
          <a:p>
            <a:pPr lvl="0"/>
            <a:r>
              <a:rPr lang="en-US"/>
              <a:t>SUB HEAD GOES HERE.  </a:t>
            </a:r>
          </a:p>
        </p:txBody>
      </p:sp>
      <p:pic>
        <p:nvPicPr>
          <p:cNvPr id="3" name="Picture 2" descr="Shape&#10;&#10;Description automatically generated">
            <a:extLst>
              <a:ext uri="{FF2B5EF4-FFF2-40B4-BE49-F238E27FC236}">
                <a16:creationId xmlns:a16="http://schemas.microsoft.com/office/drawing/2014/main" id="{AFEBC4FE-7411-4030-39F1-B243F32DF79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AD33D73D-290E-D83A-BAA8-22ED3307300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6" name="Slide Number Placeholder 3">
            <a:extLst>
              <a:ext uri="{FF2B5EF4-FFF2-40B4-BE49-F238E27FC236}">
                <a16:creationId xmlns:a16="http://schemas.microsoft.com/office/drawing/2014/main" id="{9FC3DA23-C267-051C-2FF7-4D144C746511}"/>
              </a:ext>
            </a:extLst>
          </p:cNvPr>
          <p:cNvSpPr txBox="1">
            <a:spLocks/>
          </p:cNvSpPr>
          <p:nvPr userDrawn="1"/>
        </p:nvSpPr>
        <p:spPr>
          <a:xfrm>
            <a:off x="9285517" y="66364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10863346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5AB94E-C4F0-A92E-3964-F7F6374B6015}"/>
              </a:ext>
            </a:extLst>
          </p:cNvPr>
          <p:cNvSpPr/>
          <p:nvPr userDrawn="1"/>
        </p:nvSpPr>
        <p:spPr>
          <a:xfrm>
            <a:off x="0" y="-1"/>
            <a:ext cx="5010260" cy="6853873"/>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itle 1">
            <a:extLst>
              <a:ext uri="{FF2B5EF4-FFF2-40B4-BE49-F238E27FC236}">
                <a16:creationId xmlns:a16="http://schemas.microsoft.com/office/drawing/2014/main" id="{BB919809-3CAB-D297-D91E-C9F2F6BD4F99}"/>
              </a:ext>
            </a:extLst>
          </p:cNvPr>
          <p:cNvSpPr>
            <a:spLocks noGrp="1"/>
          </p:cNvSpPr>
          <p:nvPr>
            <p:ph type="title"/>
          </p:nvPr>
        </p:nvSpPr>
        <p:spPr>
          <a:xfrm>
            <a:off x="839789" y="457200"/>
            <a:ext cx="3932237" cy="1600200"/>
          </a:xfrm>
        </p:spPr>
        <p:txBody>
          <a:bodyPr anchor="b"/>
          <a:lstStyle>
            <a:lvl1pPr>
              <a:defRPr sz="3199" b="1">
                <a:solidFill>
                  <a:schemeClr val="bg1"/>
                </a:solidFill>
              </a:defRPr>
            </a:lvl1pPr>
          </a:lstStyle>
          <a:p>
            <a:r>
              <a:rPr lang="en-US"/>
              <a:t>Click to edit Master title style</a:t>
            </a:r>
          </a:p>
        </p:txBody>
      </p:sp>
      <p:sp>
        <p:nvSpPr>
          <p:cNvPr id="4" name="Text Placeholder 3">
            <a:extLst>
              <a:ext uri="{FF2B5EF4-FFF2-40B4-BE49-F238E27FC236}">
                <a16:creationId xmlns:a16="http://schemas.microsoft.com/office/drawing/2014/main" id="{B1E52FD8-025F-6498-9EC0-BC3003597D42}"/>
              </a:ext>
            </a:extLst>
          </p:cNvPr>
          <p:cNvSpPr>
            <a:spLocks noGrp="1"/>
          </p:cNvSpPr>
          <p:nvPr>
            <p:ph type="body" sz="half" idx="2"/>
          </p:nvPr>
        </p:nvSpPr>
        <p:spPr>
          <a:xfrm>
            <a:off x="839789" y="2057400"/>
            <a:ext cx="3932237" cy="3811588"/>
          </a:xfrm>
        </p:spPr>
        <p:txBody>
          <a:bodyPr/>
          <a:lstStyle>
            <a:lvl1pPr marL="0" indent="0">
              <a:buNone/>
              <a:defRPr sz="1600">
                <a:solidFill>
                  <a:schemeClr val="bg1"/>
                </a:solidFill>
              </a:defRPr>
            </a:lvl1pPr>
            <a:lvl2pPr marL="457109" indent="0">
              <a:buNone/>
              <a:defRPr sz="1400"/>
            </a:lvl2pPr>
            <a:lvl3pPr marL="914217" indent="0">
              <a:buNone/>
              <a:defRPr sz="1200"/>
            </a:lvl3pPr>
            <a:lvl4pPr marL="1371326" indent="0">
              <a:buNone/>
              <a:defRPr sz="1000"/>
            </a:lvl4pPr>
            <a:lvl5pPr marL="1828434" indent="0">
              <a:buNone/>
              <a:defRPr sz="1000"/>
            </a:lvl5pPr>
            <a:lvl6pPr marL="2285543" indent="0">
              <a:buNone/>
              <a:defRPr sz="1000"/>
            </a:lvl6pPr>
            <a:lvl7pPr marL="2742651" indent="0">
              <a:buNone/>
              <a:defRPr sz="1000"/>
            </a:lvl7pPr>
            <a:lvl8pPr marL="3199760" indent="0">
              <a:buNone/>
              <a:defRPr sz="1000"/>
            </a:lvl8pPr>
            <a:lvl9pPr marL="3656868" indent="0">
              <a:buNone/>
              <a:defRPr sz="1000"/>
            </a:lvl9pPr>
          </a:lstStyle>
          <a:p>
            <a:pPr lvl="0"/>
            <a:r>
              <a:rPr lang="en-US"/>
              <a:t>Click to edit Master text styles</a:t>
            </a:r>
          </a:p>
        </p:txBody>
      </p:sp>
      <p:sp>
        <p:nvSpPr>
          <p:cNvPr id="7" name="Content Placeholder 2">
            <a:extLst>
              <a:ext uri="{FF2B5EF4-FFF2-40B4-BE49-F238E27FC236}">
                <a16:creationId xmlns:a16="http://schemas.microsoft.com/office/drawing/2014/main" id="{053819E1-3594-84A3-DAD7-C24EB1CF048A}"/>
              </a:ext>
            </a:extLst>
          </p:cNvPr>
          <p:cNvSpPr>
            <a:spLocks noGrp="1"/>
          </p:cNvSpPr>
          <p:nvPr>
            <p:ph idx="1"/>
          </p:nvPr>
        </p:nvSpPr>
        <p:spPr>
          <a:xfrm>
            <a:off x="5183188" y="987426"/>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276879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BB02791-090A-43E9-BFB8-069BCF1AA1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7" y="6286577"/>
            <a:ext cx="12190476" cy="571429"/>
          </a:xfrm>
          <a:prstGeom prst="rect">
            <a:avLst/>
          </a:prstGeom>
        </p:spPr>
      </p:pic>
      <p:sp>
        <p:nvSpPr>
          <p:cNvPr id="5" name="Title 1">
            <a:extLst>
              <a:ext uri="{FF2B5EF4-FFF2-40B4-BE49-F238E27FC236}">
                <a16:creationId xmlns:a16="http://schemas.microsoft.com/office/drawing/2014/main" id="{7FC6DDE3-4F77-4442-BD92-6BF181F7B836}"/>
              </a:ext>
            </a:extLst>
          </p:cNvPr>
          <p:cNvSpPr>
            <a:spLocks noGrp="1"/>
          </p:cNvSpPr>
          <p:nvPr>
            <p:ph type="ctrTitle" hasCustomPrompt="1"/>
          </p:nvPr>
        </p:nvSpPr>
        <p:spPr>
          <a:xfrm>
            <a:off x="947697" y="1966031"/>
            <a:ext cx="10363200" cy="1733771"/>
          </a:xfrm>
          <a:prstGeom prst="rect">
            <a:avLst/>
          </a:prstGeom>
        </p:spPr>
        <p:txBody>
          <a:bodyPr anchor="b">
            <a:normAutofit/>
          </a:bodyPr>
          <a:lstStyle>
            <a:lvl1pPr algn="l">
              <a:defRPr sz="3094" cap="all" baseline="0">
                <a:solidFill>
                  <a:schemeClr val="bg1"/>
                </a:solidFill>
              </a:defRPr>
            </a:lvl1pPr>
          </a:lstStyle>
          <a:p>
            <a:r>
              <a:rPr lang="en-US"/>
              <a:t>PRESENTATION TITLE</a:t>
            </a:r>
            <a:br>
              <a:rPr lang="en-US"/>
            </a:br>
            <a:r>
              <a:rPr lang="en-US"/>
              <a:t>GOES HERE.</a:t>
            </a:r>
          </a:p>
        </p:txBody>
      </p:sp>
      <p:pic>
        <p:nvPicPr>
          <p:cNvPr id="7" name="Picture 6">
            <a:extLst>
              <a:ext uri="{FF2B5EF4-FFF2-40B4-BE49-F238E27FC236}">
                <a16:creationId xmlns:a16="http://schemas.microsoft.com/office/drawing/2014/main" id="{7C7B294D-8C00-4D97-ABE1-21E9BAD1A9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863" y="849985"/>
            <a:ext cx="1880000" cy="920000"/>
          </a:xfrm>
          <a:prstGeom prst="rect">
            <a:avLst/>
          </a:prstGeom>
        </p:spPr>
      </p:pic>
    </p:spTree>
    <p:extLst>
      <p:ext uri="{BB962C8B-B14F-4D97-AF65-F5344CB8AC3E}">
        <p14:creationId xmlns:p14="http://schemas.microsoft.com/office/powerpoint/2010/main" val="16383770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BB02791-090A-43E9-BFB8-069BCF1AA1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6" y="6286574"/>
            <a:ext cx="12190476" cy="571429"/>
          </a:xfrm>
          <a:prstGeom prst="rect">
            <a:avLst/>
          </a:prstGeom>
        </p:spPr>
      </p:pic>
      <p:sp>
        <p:nvSpPr>
          <p:cNvPr id="5" name="Title 1">
            <a:extLst>
              <a:ext uri="{FF2B5EF4-FFF2-40B4-BE49-F238E27FC236}">
                <a16:creationId xmlns:a16="http://schemas.microsoft.com/office/drawing/2014/main" id="{7FC6DDE3-4F77-4442-BD92-6BF181F7B836}"/>
              </a:ext>
            </a:extLst>
          </p:cNvPr>
          <p:cNvSpPr>
            <a:spLocks noGrp="1"/>
          </p:cNvSpPr>
          <p:nvPr>
            <p:ph type="ctrTitle" hasCustomPrompt="1"/>
          </p:nvPr>
        </p:nvSpPr>
        <p:spPr>
          <a:xfrm>
            <a:off x="947697" y="1966028"/>
            <a:ext cx="10363200" cy="1733771"/>
          </a:xfrm>
          <a:prstGeom prst="rect">
            <a:avLst/>
          </a:prstGeom>
        </p:spPr>
        <p:txBody>
          <a:bodyPr anchor="b">
            <a:normAutofit/>
          </a:bodyPr>
          <a:lstStyle>
            <a:lvl1pPr algn="l">
              <a:defRPr sz="4950" cap="all" baseline="0">
                <a:solidFill>
                  <a:schemeClr val="bg1"/>
                </a:solidFill>
              </a:defRPr>
            </a:lvl1pPr>
          </a:lstStyle>
          <a:p>
            <a:r>
              <a:rPr lang="en-US"/>
              <a:t>PRESENTATION TITLE</a:t>
            </a:r>
            <a:br>
              <a:rPr lang="en-US"/>
            </a:br>
            <a:r>
              <a:rPr lang="en-US"/>
              <a:t>GOES HERE.</a:t>
            </a:r>
          </a:p>
        </p:txBody>
      </p:sp>
      <p:pic>
        <p:nvPicPr>
          <p:cNvPr id="6" name="Picture 5">
            <a:extLst>
              <a:ext uri="{FF2B5EF4-FFF2-40B4-BE49-F238E27FC236}">
                <a16:creationId xmlns:a16="http://schemas.microsoft.com/office/drawing/2014/main" id="{D8455325-494D-4AD7-B89D-64BC5B61569D}"/>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049296" y="849985"/>
            <a:ext cx="1892686" cy="926208"/>
          </a:xfrm>
          <a:prstGeom prst="rect">
            <a:avLst/>
          </a:prstGeom>
        </p:spPr>
      </p:pic>
    </p:spTree>
    <p:extLst>
      <p:ext uri="{BB962C8B-B14F-4D97-AF65-F5344CB8AC3E}">
        <p14:creationId xmlns:p14="http://schemas.microsoft.com/office/powerpoint/2010/main" val="286251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892B2-31EA-61BD-C832-9BA6B790CA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61CAAE-6FF1-B07F-0FB8-CF5FFCEADA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780953-477C-90EF-2162-094ED351A6F0}"/>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A611A2D4-016A-DCB0-20DA-5B15E6B61C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1698DE4-0281-C915-8AB8-00B534FBEDE2}"/>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2379364973"/>
      </p:ext>
    </p:extLst>
  </p:cSld>
  <p:clrMapOvr>
    <a:masterClrMapping/>
  </p:clrMapOvr>
  <p:transition spd="slow" advClick="0" advTm="9000">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7DD28-582A-2BE5-38CE-7CC4F0EFA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89C3B9-EAC0-BF95-8CDA-75B2F67A23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A559C0-47A7-F2AA-2AB6-5AB89E2EAD2B}"/>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9D640B70-0112-B265-46C6-F298AA98FC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008EFC-14D5-1BE9-AB34-5CF22A3C84E1}"/>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3755435358"/>
      </p:ext>
    </p:extLst>
  </p:cSld>
  <p:clrMapOvr>
    <a:masterClrMapping/>
  </p:clrMapOvr>
  <p:transition spd="slow" advClick="0" advTm="9000">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B6BDB-FABD-4E06-57D2-8754C199DD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CDABFDA-E55D-F635-28C4-5588E0D785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A457B96-4471-28C3-05D8-604017D9C4E2}"/>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D0322902-F250-D73B-95C1-28B128DD34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B36E17-6782-FA71-B181-F060744BECC8}"/>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1260362821"/>
      </p:ext>
    </p:extLst>
  </p:cSld>
  <p:clrMapOvr>
    <a:masterClrMapping/>
  </p:clrMapOvr>
  <p:transition spd="slow" advClick="0" advTm="9000">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C5760-831D-8508-5D32-7948C55028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EF07E96-B325-8577-2251-F71EB9F988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4ABA44-0CED-2349-3B9B-66021D048B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94BD3FF-6612-4BAD-30DC-B7B1E056913F}"/>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6" name="Footer Placeholder 5">
            <a:extLst>
              <a:ext uri="{FF2B5EF4-FFF2-40B4-BE49-F238E27FC236}">
                <a16:creationId xmlns:a16="http://schemas.microsoft.com/office/drawing/2014/main" id="{4F532848-E18E-3A24-25F6-D9C594A509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BC1275-2C3F-2414-CA82-CA2EE96E7A54}"/>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139211528"/>
      </p:ext>
    </p:extLst>
  </p:cSld>
  <p:clrMapOvr>
    <a:masterClrMapping/>
  </p:clrMapOvr>
  <p:transition spd="slow" advClick="0" advTm="9000">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36949-BFD6-DAE5-0641-5ACDCE3E265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7A8E053-37CA-393D-41A6-46EA9BB781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4626124-E9FF-553F-76AF-80767D40BB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1D58AA0-AA41-F5F5-A3A5-15D50B06E2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84E885-8215-8D5D-5FB7-8204B6C34FC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ED30CF-A8D2-E6FF-76A0-ABE793240694}"/>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8" name="Footer Placeholder 7">
            <a:extLst>
              <a:ext uri="{FF2B5EF4-FFF2-40B4-BE49-F238E27FC236}">
                <a16:creationId xmlns:a16="http://schemas.microsoft.com/office/drawing/2014/main" id="{78ED006B-F9C0-648A-7C17-265D38A9FC3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102DDC6-438A-FBC2-C778-7979C1D6381E}"/>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1105367405"/>
      </p:ext>
    </p:extLst>
  </p:cSld>
  <p:clrMapOvr>
    <a:masterClrMapping/>
  </p:clrMapOvr>
  <p:transition spd="slow" advClick="0" advTm="9000">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9CF4D-EE4F-173C-1BF6-DCC93EE883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265C39-1EF3-0604-296F-6BB93DA6BD9E}"/>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4" name="Footer Placeholder 3">
            <a:extLst>
              <a:ext uri="{FF2B5EF4-FFF2-40B4-BE49-F238E27FC236}">
                <a16:creationId xmlns:a16="http://schemas.microsoft.com/office/drawing/2014/main" id="{56CA742C-46A6-8158-F0C8-A8984F0A1E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22FDBD9-BC05-BC6F-27C9-108245A776A8}"/>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3078723620"/>
      </p:ext>
    </p:extLst>
  </p:cSld>
  <p:clrMapOvr>
    <a:masterClrMapping/>
  </p:clrMapOvr>
  <p:transition spd="slow" advClick="0" advTm="9000">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E45C39-967D-7413-7874-F5AE36481183}"/>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3" name="Footer Placeholder 2">
            <a:extLst>
              <a:ext uri="{FF2B5EF4-FFF2-40B4-BE49-F238E27FC236}">
                <a16:creationId xmlns:a16="http://schemas.microsoft.com/office/drawing/2014/main" id="{BE439324-072D-FA6D-6F21-874B645E6A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0ED6911-F4AA-D755-AA86-8AC906E7B78B}"/>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3330791141"/>
      </p:ext>
    </p:extLst>
  </p:cSld>
  <p:clrMapOvr>
    <a:masterClrMapping/>
  </p:clrMapOvr>
  <p:transition spd="slow" advClick="0" advTm="9000">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7F4D9-75D5-1388-ED54-CC03493058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363F76-21EC-A381-D1FB-A879947825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6C6227F-B119-5D6D-106A-4BA38E7844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E20C93-94E6-ECA6-8A5E-EC7F0440B04E}"/>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6" name="Footer Placeholder 5">
            <a:extLst>
              <a:ext uri="{FF2B5EF4-FFF2-40B4-BE49-F238E27FC236}">
                <a16:creationId xmlns:a16="http://schemas.microsoft.com/office/drawing/2014/main" id="{D783D3B6-AA35-35B3-9D81-8950648D7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2E12D9-5343-3E5D-2029-46EEBEBFA4C4}"/>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1954997943"/>
      </p:ext>
    </p:extLst>
  </p:cSld>
  <p:clrMapOvr>
    <a:masterClrMapping/>
  </p:clrMapOvr>
  <p:transition spd="slow" advClick="0" advTm="9000">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9F267-DCA5-A30D-E150-F5B8C708DF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DD3F986-9E1A-5410-5A38-D0CFF68CE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0325136-CB07-BFA8-E9D3-001DB2152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D3691E5-7876-EA77-18D9-A9730EDE4A8E}"/>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6" name="Footer Placeholder 5">
            <a:extLst>
              <a:ext uri="{FF2B5EF4-FFF2-40B4-BE49-F238E27FC236}">
                <a16:creationId xmlns:a16="http://schemas.microsoft.com/office/drawing/2014/main" id="{66A8475F-18C1-1A35-6651-D4B7A83388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9993D8-2B2D-C655-607E-787C91A5AE47}"/>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3342063736"/>
      </p:ext>
    </p:extLst>
  </p:cSld>
  <p:clrMapOvr>
    <a:masterClrMapping/>
  </p:clrMapOvr>
  <p:transition spd="slow" advClick="0" advTm="9000">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3C29B-3C08-41F4-B8D4-FD06EA850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E08BBC-C9A5-8E96-6FEF-FDE6A1A058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2F400F-4B6A-ABA9-3485-14E9D1C594A0}"/>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26742072-003F-0324-6AD6-F51FE3A92B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A6F4EC-992F-C84C-1D37-8B1456F7976A}"/>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3105729611"/>
      </p:ext>
    </p:extLst>
  </p:cSld>
  <p:clrMapOvr>
    <a:masterClrMapping/>
  </p:clrMapOvr>
  <p:transition spd="slow" advClick="0" advTm="9000">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41A67BD-0589-4B12-613E-E2AFA8C88F7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1A831B1-4C3A-ED7A-1FBC-C187A9794B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1D38FA-6464-B37B-6954-7CD9978AE388}"/>
              </a:ext>
            </a:extLst>
          </p:cNvPr>
          <p:cNvSpPr>
            <a:spLocks noGrp="1"/>
          </p:cNvSpPr>
          <p:nvPr>
            <p:ph type="dt" sz="half" idx="10"/>
          </p:nvPr>
        </p:nvSpPr>
        <p:spPr/>
        <p:txBody>
          <a:body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F07C7E67-B8E9-B17D-5DFA-245D07CEDF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50BE70-B887-D6FE-5571-D9D144F9D306}"/>
              </a:ext>
            </a:extLst>
          </p:cNvPr>
          <p:cNvSpPr>
            <a:spLocks noGrp="1"/>
          </p:cNvSpPr>
          <p:nvPr>
            <p:ph type="sldNum" sz="quarter" idx="12"/>
          </p:nvPr>
        </p:nvSpPr>
        <p:spPr/>
        <p:txBody>
          <a:bodyPr/>
          <a:lstStyle/>
          <a:p>
            <a:fld id="{CBCCCD12-0CC3-4A92-9CF9-B81A4C51B2F9}" type="slidenum">
              <a:rPr lang="en-US" smtClean="0"/>
              <a:t>‹#›</a:t>
            </a:fld>
            <a:endParaRPr lang="en-US"/>
          </a:p>
        </p:txBody>
      </p:sp>
    </p:spTree>
    <p:extLst>
      <p:ext uri="{BB962C8B-B14F-4D97-AF65-F5344CB8AC3E}">
        <p14:creationId xmlns:p14="http://schemas.microsoft.com/office/powerpoint/2010/main" val="4196254160"/>
      </p:ext>
    </p:extLst>
  </p:cSld>
  <p:clrMapOvr>
    <a:masterClrMapping/>
  </p:clrMapOvr>
  <p:transition spd="slow" advClick="0" advTm="900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10"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4.xml"/><Relationship Id="rId1"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5.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1238D8-EF99-4F29-AD12-00C41A295448}"/>
              </a:ext>
            </a:extLst>
          </p:cNvPr>
          <p:cNvSpPr>
            <a:spLocks noGrp="1"/>
          </p:cNvSpPr>
          <p:nvPr>
            <p:ph type="body" idx="1"/>
          </p:nvPr>
        </p:nvSpPr>
        <p:spPr>
          <a:xfrm>
            <a:off x="402772" y="1319441"/>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Placeholder 2">
            <a:extLst>
              <a:ext uri="{FF2B5EF4-FFF2-40B4-BE49-F238E27FC236}">
                <a16:creationId xmlns:a16="http://schemas.microsoft.com/office/drawing/2014/main" id="{FF699312-8CF3-44C9-9860-5FA153F9DA48}"/>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p>
            <a:r>
              <a:rPr lang="en-US"/>
              <a:t>Click to edit Master title style</a:t>
            </a:r>
          </a:p>
        </p:txBody>
      </p:sp>
      <p:sp>
        <p:nvSpPr>
          <p:cNvPr id="4" name="Slide Number Placeholder 3">
            <a:extLst>
              <a:ext uri="{FF2B5EF4-FFF2-40B4-BE49-F238E27FC236}">
                <a16:creationId xmlns:a16="http://schemas.microsoft.com/office/drawing/2014/main" id="{15231EF7-A487-4B81-8EB1-8DAC40B3D66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7" name="Footer Placeholder 6">
            <a:extLst>
              <a:ext uri="{FF2B5EF4-FFF2-40B4-BE49-F238E27FC236}">
                <a16:creationId xmlns:a16="http://schemas.microsoft.com/office/drawing/2014/main" id="{F82C5907-919D-418A-A0FB-A6D6730C0D6A}"/>
              </a:ext>
            </a:extLst>
          </p:cNvPr>
          <p:cNvSpPr>
            <a:spLocks noGrp="1"/>
          </p:cNvSpPr>
          <p:nvPr>
            <p:ph type="ftr" sz="quarter" idx="3"/>
          </p:nvPr>
        </p:nvSpPr>
        <p:spPr>
          <a:xfrm>
            <a:off x="402772" y="6104013"/>
            <a:ext cx="8621485"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
        <p:nvSpPr>
          <p:cNvPr id="8" name="MSIPCMContentMarking" descr="{&quot;HashCode&quot;:911279135,&quot;Placement&quot;:&quot;Footer&quot;,&quot;Top&quot;:519.343,&quot;Left&quot;:261.247,&quot;SlideWidth&quot;:720,&quot;SlideHeight&quot;:540}">
            <a:extLst>
              <a:ext uri="{FF2B5EF4-FFF2-40B4-BE49-F238E27FC236}">
                <a16:creationId xmlns:a16="http://schemas.microsoft.com/office/drawing/2014/main" id="{B3D9C54E-DE2B-488B-9C58-4820F2C857B7}"/>
              </a:ext>
            </a:extLst>
          </p:cNvPr>
          <p:cNvSpPr txBox="1"/>
          <p:nvPr userDrawn="1"/>
        </p:nvSpPr>
        <p:spPr>
          <a:xfrm>
            <a:off x="4423783" y="6649884"/>
            <a:ext cx="3344435" cy="153888"/>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003359"/>
                </a:solidFill>
                <a:latin typeface="Calibri" panose="020F0502020204030204" pitchFamily="34" charset="0"/>
              </a:rPr>
              <a:t>Classification: FHLBank Topeka Non-Public</a:t>
            </a:r>
          </a:p>
        </p:txBody>
      </p:sp>
      <p:pic>
        <p:nvPicPr>
          <p:cNvPr id="5" name="Picture 4" descr="Shape">
            <a:extLst>
              <a:ext uri="{FF2B5EF4-FFF2-40B4-BE49-F238E27FC236}">
                <a16:creationId xmlns:a16="http://schemas.microsoft.com/office/drawing/2014/main" id="{5B6F5AD8-35E3-985F-CF5F-3EE074428A67}"/>
              </a:ext>
            </a:extLst>
          </p:cNvPr>
          <p:cNvPicPr>
            <a:picLocks noChangeAspect="1"/>
          </p:cNvPicPr>
          <p:nvPr userDrawn="1"/>
        </p:nvPicPr>
        <p:blipFill rotWithShape="1">
          <a:blip r:embed="rId12">
            <a:extLst>
              <a:ext uri="{28A0092B-C50C-407E-A947-70E740481C1C}">
                <a14:useLocalDpi xmlns:a14="http://schemas.microsoft.com/office/drawing/2010/main" val="0"/>
              </a:ext>
            </a:extLst>
          </a:blip>
          <a:srcRect l="1310" b="27047"/>
          <a:stretch/>
        </p:blipFill>
        <p:spPr>
          <a:xfrm>
            <a:off x="5936" y="5718400"/>
            <a:ext cx="7604785" cy="1139600"/>
          </a:xfrm>
          <a:prstGeom prst="rect">
            <a:avLst/>
          </a:prstGeom>
        </p:spPr>
      </p:pic>
      <p:pic>
        <p:nvPicPr>
          <p:cNvPr id="6" name="Picture 5" descr="Shape">
            <a:extLst>
              <a:ext uri="{FF2B5EF4-FFF2-40B4-BE49-F238E27FC236}">
                <a16:creationId xmlns:a16="http://schemas.microsoft.com/office/drawing/2014/main" id="{B48AF749-1A16-2661-6D06-B86C54BE1E50}"/>
              </a:ext>
            </a:extLst>
          </p:cNvPr>
          <p:cNvPicPr>
            <a:picLocks noChangeAspect="1"/>
          </p:cNvPicPr>
          <p:nvPr userDrawn="1"/>
        </p:nvPicPr>
        <p:blipFill rotWithShape="1">
          <a:blip r:embed="rId12">
            <a:extLst>
              <a:ext uri="{28A0092B-C50C-407E-A947-70E740481C1C}">
                <a14:useLocalDpi xmlns:a14="http://schemas.microsoft.com/office/drawing/2010/main" val="0"/>
              </a:ext>
            </a:extLst>
          </a:blip>
          <a:srcRect l="32937" r="7959" b="27047"/>
          <a:stretch/>
        </p:blipFill>
        <p:spPr>
          <a:xfrm>
            <a:off x="7625861" y="5718400"/>
            <a:ext cx="4554415" cy="1139600"/>
          </a:xfrm>
          <a:prstGeom prst="rect">
            <a:avLst/>
          </a:prstGeom>
        </p:spPr>
      </p:pic>
      <p:sp>
        <p:nvSpPr>
          <p:cNvPr id="11" name="Slide Number Placeholder 3">
            <a:extLst>
              <a:ext uri="{FF2B5EF4-FFF2-40B4-BE49-F238E27FC236}">
                <a16:creationId xmlns:a16="http://schemas.microsoft.com/office/drawing/2014/main" id="{1E898E24-C468-4F43-7DC5-610A87DDF080}"/>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967805346"/>
      </p:ext>
    </p:extLst>
  </p:cSld>
  <p:clrMap bg1="lt1" tx1="dk1" bg2="lt2" tx2="dk2" accent1="accent1" accent2="accent2" accent3="accent3" accent4="accent4" accent5="accent5" accent6="accent6" hlink="hlink" folHlink="folHlink"/>
  <p:sldLayoutIdLst>
    <p:sldLayoutId id="2147483686" r:id="rId1"/>
    <p:sldLayoutId id="2147483695" r:id="rId2"/>
    <p:sldLayoutId id="2147483704" r:id="rId3"/>
    <p:sldLayoutId id="2147483705" r:id="rId4"/>
    <p:sldLayoutId id="2147483699" r:id="rId5"/>
    <p:sldLayoutId id="2147483693" r:id="rId6"/>
    <p:sldLayoutId id="2147483706" r:id="rId7"/>
    <p:sldLayoutId id="2147483702" r:id="rId8"/>
    <p:sldLayoutId id="2147483703" r:id="rId9"/>
    <p:sldLayoutId id="2147483717" r:id="rId10"/>
  </p:sldLayoutIdLst>
  <p:hf hdr="0" dt="0"/>
  <p:txStyles>
    <p:titleStyle>
      <a:lvl1pPr algn="l" defTabSz="514350" rtl="0" eaLnBrk="1" latinLnBrk="0" hangingPunct="1">
        <a:lnSpc>
          <a:spcPct val="90000"/>
        </a:lnSpc>
        <a:spcBef>
          <a:spcPct val="0"/>
        </a:spcBef>
        <a:buNone/>
        <a:defRPr sz="3200" b="1" kern="1200">
          <a:solidFill>
            <a:schemeClr val="accent4"/>
          </a:solidFill>
          <a:latin typeface="Calibri" panose="020F0502020204030204" pitchFamily="34" charset="0"/>
          <a:ea typeface="+mj-ea"/>
          <a:cs typeface="+mj-cs"/>
        </a:defRPr>
      </a:lvl1pPr>
    </p:titleStyle>
    <p:bodyStyle>
      <a:lvl1pPr marL="228600" indent="-228600" algn="l" defTabSz="514350" rtl="0" eaLnBrk="1" latinLnBrk="0" hangingPunct="1">
        <a:lnSpc>
          <a:spcPct val="90000"/>
        </a:lnSpc>
        <a:spcBef>
          <a:spcPts val="563"/>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8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4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10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1238D8-EF99-4F29-AD12-00C41A295448}"/>
              </a:ext>
            </a:extLst>
          </p:cNvPr>
          <p:cNvSpPr>
            <a:spLocks noGrp="1"/>
          </p:cNvSpPr>
          <p:nvPr>
            <p:ph type="body" idx="1"/>
          </p:nvPr>
        </p:nvSpPr>
        <p:spPr>
          <a:xfrm>
            <a:off x="402772" y="1319441"/>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Placeholder 2">
            <a:extLst>
              <a:ext uri="{FF2B5EF4-FFF2-40B4-BE49-F238E27FC236}">
                <a16:creationId xmlns:a16="http://schemas.microsoft.com/office/drawing/2014/main" id="{FF699312-8CF3-44C9-9860-5FA153F9DA48}"/>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p>
            <a:r>
              <a:rPr lang="en-US"/>
              <a:t>Click to edit Master title style</a:t>
            </a:r>
          </a:p>
        </p:txBody>
      </p:sp>
      <p:sp>
        <p:nvSpPr>
          <p:cNvPr id="4" name="Slide Number Placeholder 3">
            <a:extLst>
              <a:ext uri="{FF2B5EF4-FFF2-40B4-BE49-F238E27FC236}">
                <a16:creationId xmlns:a16="http://schemas.microsoft.com/office/drawing/2014/main" id="{15231EF7-A487-4B81-8EB1-8DAC40B3D66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a:p>
        </p:txBody>
      </p:sp>
      <p:sp>
        <p:nvSpPr>
          <p:cNvPr id="7" name="Footer Placeholder 6">
            <a:extLst>
              <a:ext uri="{FF2B5EF4-FFF2-40B4-BE49-F238E27FC236}">
                <a16:creationId xmlns:a16="http://schemas.microsoft.com/office/drawing/2014/main" id="{F82C5907-919D-418A-A0FB-A6D6730C0D6A}"/>
              </a:ext>
            </a:extLst>
          </p:cNvPr>
          <p:cNvSpPr>
            <a:spLocks noGrp="1"/>
          </p:cNvSpPr>
          <p:nvPr>
            <p:ph type="ftr" sz="quarter" idx="3"/>
          </p:nvPr>
        </p:nvSpPr>
        <p:spPr>
          <a:xfrm>
            <a:off x="402772" y="6104013"/>
            <a:ext cx="8621485"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a:p>
        </p:txBody>
      </p:sp>
      <p:sp>
        <p:nvSpPr>
          <p:cNvPr id="8" name="MSIPCMContentMarking" descr="{&quot;HashCode&quot;:911279135,&quot;Placement&quot;:&quot;Footer&quot;,&quot;Top&quot;:519.343,&quot;Left&quot;:261.247,&quot;SlideWidth&quot;:720,&quot;SlideHeight&quot;:540}">
            <a:extLst>
              <a:ext uri="{FF2B5EF4-FFF2-40B4-BE49-F238E27FC236}">
                <a16:creationId xmlns:a16="http://schemas.microsoft.com/office/drawing/2014/main" id="{B3D9C54E-DE2B-488B-9C58-4820F2C857B7}"/>
              </a:ext>
            </a:extLst>
          </p:cNvPr>
          <p:cNvSpPr txBox="1"/>
          <p:nvPr userDrawn="1"/>
        </p:nvSpPr>
        <p:spPr>
          <a:xfrm>
            <a:off x="4423783" y="6649884"/>
            <a:ext cx="3344435" cy="153888"/>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003359"/>
                </a:solidFill>
                <a:latin typeface="Calibri" panose="020F0502020204030204" pitchFamily="34" charset="0"/>
              </a:rPr>
              <a:t>Classification: FHLBank Topeka Non-Public</a:t>
            </a:r>
          </a:p>
        </p:txBody>
      </p:sp>
      <p:sp>
        <p:nvSpPr>
          <p:cNvPr id="11" name="Slide Number Placeholder 3">
            <a:extLst>
              <a:ext uri="{FF2B5EF4-FFF2-40B4-BE49-F238E27FC236}">
                <a16:creationId xmlns:a16="http://schemas.microsoft.com/office/drawing/2014/main" id="{1E898E24-C468-4F43-7DC5-610A87DDF080}"/>
              </a:ext>
            </a:extLst>
          </p:cNvPr>
          <p:cNvSpPr txBox="1">
            <a:spLocks/>
          </p:cNvSpPr>
          <p:nvPr userDrawn="1"/>
        </p:nvSpPr>
        <p:spPr>
          <a:xfrm>
            <a:off x="9285517" y="6373909"/>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a:p>
        </p:txBody>
      </p:sp>
    </p:spTree>
    <p:extLst>
      <p:ext uri="{BB962C8B-B14F-4D97-AF65-F5344CB8AC3E}">
        <p14:creationId xmlns:p14="http://schemas.microsoft.com/office/powerpoint/2010/main" val="385787438"/>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Lst>
  <p:hf hdr="0" dt="0"/>
  <p:txStyles>
    <p:titleStyle>
      <a:lvl1pPr algn="l" defTabSz="514350" rtl="0" eaLnBrk="1" latinLnBrk="0" hangingPunct="1">
        <a:lnSpc>
          <a:spcPct val="90000"/>
        </a:lnSpc>
        <a:spcBef>
          <a:spcPct val="0"/>
        </a:spcBef>
        <a:buNone/>
        <a:defRPr sz="3200" b="1" kern="1200">
          <a:solidFill>
            <a:schemeClr val="accent4"/>
          </a:solidFill>
          <a:latin typeface="Calibri" panose="020F0502020204030204" pitchFamily="34" charset="0"/>
          <a:ea typeface="+mj-ea"/>
          <a:cs typeface="+mj-cs"/>
        </a:defRPr>
      </a:lvl1pPr>
    </p:titleStyle>
    <p:bodyStyle>
      <a:lvl1pPr marL="228600" indent="-228600" algn="l" defTabSz="514350" rtl="0" eaLnBrk="1" latinLnBrk="0" hangingPunct="1">
        <a:lnSpc>
          <a:spcPct val="90000"/>
        </a:lnSpc>
        <a:spcBef>
          <a:spcPts val="563"/>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8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4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10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3359"/>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A6F974-EE0A-4DF4-946A-FB5246D043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7" y="6286577"/>
            <a:ext cx="12190476" cy="571429"/>
          </a:xfrm>
          <a:prstGeom prst="rect">
            <a:avLst/>
          </a:prstGeom>
        </p:spPr>
      </p:pic>
      <p:sp>
        <p:nvSpPr>
          <p:cNvPr id="2" name="MSIPCMContentMarking" descr="{&quot;HashCode&quot;:911279135,&quot;Placement&quot;:&quot;Footer&quot;,&quot;Top&quot;:519.343,&quot;Left&quot;:261.247,&quot;SlideWidth&quot;:720,&quot;SlideHeight&quot;:540}">
            <a:extLst>
              <a:ext uri="{FF2B5EF4-FFF2-40B4-BE49-F238E27FC236}">
                <a16:creationId xmlns:a16="http://schemas.microsoft.com/office/drawing/2014/main" id="{09747876-0207-47C3-820A-5575FA82DFE8}"/>
              </a:ext>
            </a:extLst>
          </p:cNvPr>
          <p:cNvSpPr txBox="1"/>
          <p:nvPr userDrawn="1"/>
        </p:nvSpPr>
        <p:spPr>
          <a:xfrm>
            <a:off x="4423783" y="6649884"/>
            <a:ext cx="3344435" cy="153888"/>
          </a:xfrm>
          <a:prstGeom prst="rect">
            <a:avLst/>
          </a:prstGeom>
          <a:noFill/>
        </p:spPr>
        <p:txBody>
          <a:bodyPr vert="horz" wrap="square" lIns="0" tIns="0" rIns="0" bIns="0" rtlCol="0" anchor="ctr" anchorCtr="1">
            <a:spAutoFit/>
          </a:bodyPr>
          <a:lstStyle/>
          <a:p>
            <a:pPr algn="ctr">
              <a:spcBef>
                <a:spcPts val="0"/>
              </a:spcBef>
              <a:spcAft>
                <a:spcPts val="0"/>
              </a:spcAft>
            </a:pPr>
            <a:r>
              <a:rPr lang="en-US" sz="1000">
                <a:solidFill>
                  <a:srgbClr val="003359"/>
                </a:solidFill>
                <a:latin typeface="Calibri" panose="020F0502020204030204" pitchFamily="34" charset="0"/>
              </a:rPr>
              <a:t>Classification: FHLBank Topeka Non-Public</a:t>
            </a:r>
          </a:p>
        </p:txBody>
      </p:sp>
    </p:spTree>
    <p:extLst>
      <p:ext uri="{BB962C8B-B14F-4D97-AF65-F5344CB8AC3E}">
        <p14:creationId xmlns:p14="http://schemas.microsoft.com/office/powerpoint/2010/main" val="1373251626"/>
      </p:ext>
    </p:extLst>
  </p:cSld>
  <p:clrMap bg1="lt1" tx1="dk1" bg2="lt2" tx2="dk2" accent1="accent1" accent2="accent2" accent3="accent3" accent4="accent4" accent5="accent5" accent6="accent6" hlink="hlink" folHlink="folHlink"/>
  <p:sldLayoutIdLst>
    <p:sldLayoutId id="2147483673" r:id="rId1"/>
  </p:sldLayoutIdLst>
  <p:hf hd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003359"/>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A6F974-EE0A-4DF4-946A-FB5246D043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6" y="6286574"/>
            <a:ext cx="12190476" cy="571429"/>
          </a:xfrm>
          <a:prstGeom prst="rect">
            <a:avLst/>
          </a:prstGeom>
        </p:spPr>
      </p:pic>
    </p:spTree>
    <p:extLst>
      <p:ext uri="{BB962C8B-B14F-4D97-AF65-F5344CB8AC3E}">
        <p14:creationId xmlns:p14="http://schemas.microsoft.com/office/powerpoint/2010/main" val="3583796830"/>
      </p:ext>
    </p:extLst>
  </p:cSld>
  <p:clrMap bg1="lt1" tx1="dk1" bg2="lt2" tx2="dk2" accent1="accent1" accent2="accent2" accent3="accent3" accent4="accent4" accent5="accent5" accent6="accent6" hlink="hlink" folHlink="folHlink"/>
  <p:sldLayoutIdLst>
    <p:sldLayoutId id="2147483701" r:id="rId1"/>
  </p:sldLayoutIdLst>
  <p:hf hdr="0" ftr="0" dt="0"/>
  <p:txStyles>
    <p:titleStyle>
      <a:lvl1pPr algn="l" defTabSz="822960" rtl="0" eaLnBrk="1" latinLnBrk="0" hangingPunct="1">
        <a:lnSpc>
          <a:spcPct val="90000"/>
        </a:lnSpc>
        <a:spcBef>
          <a:spcPct val="0"/>
        </a:spcBef>
        <a:buNone/>
        <a:defRPr sz="3960" kern="1200">
          <a:solidFill>
            <a:schemeClr val="tx1"/>
          </a:solidFill>
          <a:latin typeface="+mj-lt"/>
          <a:ea typeface="+mj-ea"/>
          <a:cs typeface="+mj-cs"/>
        </a:defRPr>
      </a:lvl1pPr>
    </p:titleStyle>
    <p:bodyStyle>
      <a:lvl1pPr marL="205740" indent="-205740" algn="l" defTabSz="822960" rtl="0" eaLnBrk="1" latinLnBrk="0" hangingPunct="1">
        <a:lnSpc>
          <a:spcPct val="90000"/>
        </a:lnSpc>
        <a:spcBef>
          <a:spcPts val="900"/>
        </a:spcBef>
        <a:buFont typeface="Arial" panose="020B0604020202020204" pitchFamily="34" charset="0"/>
        <a:buChar char="•"/>
        <a:defRPr sz="2520" kern="1200">
          <a:solidFill>
            <a:schemeClr val="tx1"/>
          </a:solidFill>
          <a:latin typeface="+mn-lt"/>
          <a:ea typeface="+mn-ea"/>
          <a:cs typeface="+mn-cs"/>
        </a:defRPr>
      </a:lvl1pPr>
      <a:lvl2pPr marL="617220" indent="-205740" algn="l" defTabSz="822960" rtl="0" eaLnBrk="1" latinLnBrk="0" hangingPunct="1">
        <a:lnSpc>
          <a:spcPct val="90000"/>
        </a:lnSpc>
        <a:spcBef>
          <a:spcPts val="450"/>
        </a:spcBef>
        <a:buFont typeface="Arial" panose="020B0604020202020204" pitchFamily="34" charset="0"/>
        <a:buChar char="•"/>
        <a:defRPr sz="2160" kern="1200">
          <a:solidFill>
            <a:schemeClr val="tx1"/>
          </a:solidFill>
          <a:latin typeface="+mn-lt"/>
          <a:ea typeface="+mn-ea"/>
          <a:cs typeface="+mn-cs"/>
        </a:defRPr>
      </a:lvl2pPr>
      <a:lvl3pPr marL="1028700" indent="-205740" algn="l" defTabSz="822960" rtl="0" eaLnBrk="1" latinLnBrk="0" hangingPunct="1">
        <a:lnSpc>
          <a:spcPct val="90000"/>
        </a:lnSpc>
        <a:spcBef>
          <a:spcPts val="450"/>
        </a:spcBef>
        <a:buFont typeface="Arial" panose="020B0604020202020204" pitchFamily="34" charset="0"/>
        <a:buChar char="•"/>
        <a:defRPr sz="1800" kern="1200">
          <a:solidFill>
            <a:schemeClr val="tx1"/>
          </a:solidFill>
          <a:latin typeface="+mn-lt"/>
          <a:ea typeface="+mn-ea"/>
          <a:cs typeface="+mn-cs"/>
        </a:defRPr>
      </a:lvl3pPr>
      <a:lvl4pPr marL="14401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4pPr>
      <a:lvl5pPr marL="185166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5pPr>
      <a:lvl6pPr marL="226314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6pPr>
      <a:lvl7pPr marL="267462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7pPr>
      <a:lvl8pPr marL="308610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8pPr>
      <a:lvl9pPr marL="34975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9pPr>
    </p:bodyStyle>
    <p:otherStyle>
      <a:defPPr>
        <a:defRPr lang="en-U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CC2649-3F8B-4F37-8B16-D1BA7038AA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4C94728-11A3-48FF-C35C-EEA0CA7575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81B62F-66F7-2826-B113-F1AF378BEE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D450682-3DB0-4397-9DB1-571C91CBD361}" type="datetimeFigureOut">
              <a:rPr lang="en-US" smtClean="0"/>
              <a:t>11/20/2025</a:t>
            </a:fld>
            <a:endParaRPr lang="en-US"/>
          </a:p>
        </p:txBody>
      </p:sp>
      <p:sp>
        <p:nvSpPr>
          <p:cNvPr id="5" name="Footer Placeholder 4">
            <a:extLst>
              <a:ext uri="{FF2B5EF4-FFF2-40B4-BE49-F238E27FC236}">
                <a16:creationId xmlns:a16="http://schemas.microsoft.com/office/drawing/2014/main" id="{8A309168-AD56-1DC0-0540-B7F17DED06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62376E7-9036-B817-D4E6-D23C681078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BCCCD12-0CC3-4A92-9CF9-B81A4C51B2F9}" type="slidenum">
              <a:rPr lang="en-US" smtClean="0"/>
              <a:t>‹#›</a:t>
            </a:fld>
            <a:endParaRPr lang="en-US"/>
          </a:p>
        </p:txBody>
      </p:sp>
    </p:spTree>
    <p:extLst>
      <p:ext uri="{BB962C8B-B14F-4D97-AF65-F5344CB8AC3E}">
        <p14:creationId xmlns:p14="http://schemas.microsoft.com/office/powerpoint/2010/main" val="2608316641"/>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ransition spd="slow" advClick="0" advTm="9000">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32.emf"/><Relationship Id="rId5" Type="http://schemas.openxmlformats.org/officeDocument/2006/relationships/image" Target="../media/image31.emf"/><Relationship Id="rId4" Type="http://schemas.openxmlformats.org/officeDocument/2006/relationships/image" Target="../media/image30.emf"/></Relationships>
</file>

<file path=ppt/slides/_rels/slide2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6.emf"/><Relationship Id="rId5" Type="http://schemas.openxmlformats.org/officeDocument/2006/relationships/image" Target="../media/image35.emf"/><Relationship Id="rId4" Type="http://schemas.openxmlformats.org/officeDocument/2006/relationships/image" Target="../media/image34.emf"/></Relationships>
</file>

<file path=ppt/slides/_rels/slide29.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16.xml"/><Relationship Id="rId1" Type="http://schemas.openxmlformats.org/officeDocument/2006/relationships/slideLayout" Target="../slideLayouts/slideLayout9.xml"/><Relationship Id="rId4" Type="http://schemas.openxmlformats.org/officeDocument/2006/relationships/image" Target="../media/image38.emf"/></Relationships>
</file>

<file path=ppt/slides/_rels/slide30.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0.emf"/></Relationships>
</file>

<file path=ppt/slides/_rels/slide31.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44.emf"/><Relationship Id="rId5" Type="http://schemas.openxmlformats.org/officeDocument/2006/relationships/image" Target="../media/image43.emf"/><Relationship Id="rId4" Type="http://schemas.openxmlformats.org/officeDocument/2006/relationships/image" Target="../media/image42.emf"/></Relationships>
</file>

<file path=ppt/slides/_rels/slide32.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46.emf"/></Relationships>
</file>

<file path=ppt/slides/_rels/slide33.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50.emf"/><Relationship Id="rId5" Type="http://schemas.openxmlformats.org/officeDocument/2006/relationships/image" Target="../media/image49.emf"/><Relationship Id="rId4" Type="http://schemas.openxmlformats.org/officeDocument/2006/relationships/image" Target="../media/image48.emf"/></Relationships>
</file>

<file path=ppt/slides/_rels/slide3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marketing.fhlbtopeka.com/acton/ct/3202/e-17fc-2511:0/Bct/l-tst/l-tst:3/ct4_0/1/lu?sid=TV2%3AEbFY2zZ0f"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www.fhlbtopeka.com/resource-center/news/2025-10-28/announcing-our-2025-native-american-housing-initiative-grant"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marketing.fhlbtopeka.com/acton/ct/3202/s-15b2-2511:0/Bct/l-04ee/l-04ee:0/ct1_0/1/lu?sid=TV2%3AxybwseVoi"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3.xml"/><Relationship Id="rId1" Type="http://schemas.openxmlformats.org/officeDocument/2006/relationships/slideLayout" Target="../slideLayouts/slideLayout5.xml"/><Relationship Id="rId5" Type="http://schemas.openxmlformats.org/officeDocument/2006/relationships/hyperlink" Target="https://www.fhlbtopeka.com/resource-center" TargetMode="External"/><Relationship Id="rId4" Type="http://schemas.openxmlformats.org/officeDocument/2006/relationships/image" Target="../media/image56.png"/></Relationships>
</file>

<file path=ppt/slides/_rels/slide48.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63.png"/></Relationships>
</file>

<file path=ppt/slides/_rels/slide50.xml.rels><?xml version="1.0" encoding="UTF-8" standalone="yes"?>
<Relationships xmlns="http://schemas.openxmlformats.org/package/2006/relationships"><Relationship Id="rId3" Type="http://schemas.openxmlformats.org/officeDocument/2006/relationships/hyperlink" Target="https://www.fhlbtopeka.com/2025-regional-meeting-resources?utm_medium=email&amp;utm_source=Act-On+Software&amp;utm_content=email&amp;utm_term=here.&amp;utm_campaign=Thank%20You%20for%20Attending%20our%20Oklahoma%20Regional%20Meeting&amp;cm_mmc=Act-On%20Software-_-email-_-Thank%20You%20for%20Attending%20our%20Oklahoma%20Regional%20Meeting-_-here."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64.png"/></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3" Type="http://schemas.openxmlformats.org/officeDocument/2006/relationships/hyperlink" Target="mailto:tony.venditte@fhlbtopeka.com"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hyperlink" Target="mailto:rusty.davis@fhlbtopeka.com" TargetMode="External"/><Relationship Id="rId5" Type="http://schemas.openxmlformats.org/officeDocument/2006/relationships/hyperlink" Target="mailto:drew.simmons@fhlbtopeka.com" TargetMode="External"/><Relationship Id="rId4" Type="http://schemas.openxmlformats.org/officeDocument/2006/relationships/hyperlink" Target="mailto:jeff.steiner@fhlbtopeka.com"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39.xml"/><Relationship Id="rId1" Type="http://schemas.openxmlformats.org/officeDocument/2006/relationships/slideLayout" Target="../slideLayouts/slideLayout9.xml"/><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D30B9F-BF88-688B-065C-E29122A25A3A}"/>
              </a:ext>
            </a:extLst>
          </p:cNvPr>
          <p:cNvPicPr>
            <a:picLocks noChangeAspect="1"/>
          </p:cNvPicPr>
          <p:nvPr/>
        </p:nvPicPr>
        <p:blipFill>
          <a:blip r:embed="rId3"/>
          <a:stretch>
            <a:fillRect/>
          </a:stretch>
        </p:blipFill>
        <p:spPr>
          <a:xfrm>
            <a:off x="568417" y="2078763"/>
            <a:ext cx="11055165" cy="1914405"/>
          </a:xfrm>
          <a:prstGeom prst="rect">
            <a:avLst/>
          </a:prstGeom>
        </p:spPr>
      </p:pic>
      <p:sp>
        <p:nvSpPr>
          <p:cNvPr id="7" name="Text Placeholder 6">
            <a:extLst>
              <a:ext uri="{FF2B5EF4-FFF2-40B4-BE49-F238E27FC236}">
                <a16:creationId xmlns:a16="http://schemas.microsoft.com/office/drawing/2014/main" id="{1268CDF2-5631-878B-AC5C-F7FB9B4ADD41}"/>
              </a:ext>
            </a:extLst>
          </p:cNvPr>
          <p:cNvSpPr>
            <a:spLocks noGrp="1"/>
          </p:cNvSpPr>
          <p:nvPr>
            <p:ph type="body" sz="quarter" idx="17"/>
          </p:nvPr>
        </p:nvSpPr>
        <p:spPr>
          <a:xfrm>
            <a:off x="914400" y="4319546"/>
            <a:ext cx="10363200" cy="1370167"/>
          </a:xfrm>
        </p:spPr>
        <p:txBody>
          <a:bodyPr>
            <a:normAutofit/>
          </a:bodyPr>
          <a:lstStyle/>
          <a:p>
            <a:pPr marL="285750" indent="-285750">
              <a:buFont typeface="Wingdings" panose="05000000000000000000" pitchFamily="2" charset="2"/>
              <a:buChar char="ü"/>
            </a:pPr>
            <a:r>
              <a:rPr lang="en-US" sz="1600">
                <a:solidFill>
                  <a:schemeClr val="accent4"/>
                </a:solidFill>
              </a:rPr>
              <a:t>What’s going on in the market and economy</a:t>
            </a:r>
          </a:p>
          <a:p>
            <a:pPr marL="285750" indent="-285750">
              <a:buFont typeface="Wingdings" panose="05000000000000000000" pitchFamily="2" charset="2"/>
              <a:buChar char="ü"/>
            </a:pPr>
            <a:r>
              <a:rPr lang="en-US" sz="1600">
                <a:solidFill>
                  <a:schemeClr val="accent4"/>
                </a:solidFill>
              </a:rPr>
              <a:t>Peer analysis and member trends data</a:t>
            </a:r>
          </a:p>
          <a:p>
            <a:pPr marL="285750" indent="-285750">
              <a:buFont typeface="Wingdings" panose="05000000000000000000" pitchFamily="2" charset="2"/>
              <a:buChar char="ü"/>
            </a:pPr>
            <a:r>
              <a:rPr lang="en-US" sz="1600">
                <a:solidFill>
                  <a:schemeClr val="accent4"/>
                </a:solidFill>
              </a:rPr>
              <a:t>Liquidity and funding strategies</a:t>
            </a:r>
          </a:p>
          <a:p>
            <a:pPr marL="285750" indent="-285750">
              <a:buFont typeface="Wingdings" panose="05000000000000000000" pitchFamily="2" charset="2"/>
              <a:buChar char="ü"/>
            </a:pPr>
            <a:r>
              <a:rPr lang="en-US" sz="1600">
                <a:solidFill>
                  <a:schemeClr val="accent4"/>
                </a:solidFill>
              </a:rPr>
              <a:t>Tools and products available through your membership in FHLBank Topeka</a:t>
            </a:r>
          </a:p>
        </p:txBody>
      </p:sp>
    </p:spTree>
    <p:extLst>
      <p:ext uri="{BB962C8B-B14F-4D97-AF65-F5344CB8AC3E}">
        <p14:creationId xmlns:p14="http://schemas.microsoft.com/office/powerpoint/2010/main" val="3319484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fontScale="90000"/>
          </a:bodyPr>
          <a:lstStyle/>
          <a:p>
            <a:r>
              <a:rPr lang="en-US"/>
              <a:t>Cautionary Statements Regarding Forward-Looking Statements &amp; Disclaimer</a:t>
            </a:r>
            <a:endParaRPr lang="en-US" b="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normAutofit fontScale="92500" lnSpcReduction="10000"/>
          </a:bodyPr>
          <a:lstStyle/>
          <a:p>
            <a:pPr marL="0" indent="0">
              <a:lnSpc>
                <a:spcPct val="100000"/>
              </a:lnSpc>
              <a:spcBef>
                <a:spcPts val="0"/>
              </a:spcBef>
              <a:buNone/>
            </a:pPr>
            <a:r>
              <a:rPr lang="en-US" sz="1000" b="1">
                <a:solidFill>
                  <a:schemeClr val="accent4"/>
                </a:solidFill>
                <a:effectLst/>
                <a:ea typeface="Calibri" panose="020F0502020204030204" pitchFamily="34" charset="0"/>
              </a:rPr>
              <a:t>Forward </a:t>
            </a:r>
            <a:r>
              <a:rPr lang="en-US" sz="1000" b="1">
                <a:solidFill>
                  <a:schemeClr val="accent4"/>
                </a:solidFill>
                <a:ea typeface="Calibri" panose="020F0502020204030204" pitchFamily="34" charset="0"/>
              </a:rPr>
              <a:t>–looking statements: </a:t>
            </a:r>
            <a:r>
              <a:rPr lang="en-US" sz="1000">
                <a:solidFill>
                  <a:schemeClr val="accent4"/>
                </a:solidFill>
              </a:rPr>
              <a:t>The information in this presentation contains forward-looking statements within the meaning of the safe harbor provisions of the Private Securities Litigation Reform Act of 1995. Such forward-looking statements include statements describing the objectives, projections, estimates or future predictions of FHLBank Topeka’s operations. These statements may be identified by the use of forward-looking terminology such as “anticipates,” “believes,” “may,” “is likely,” “could,” “estimate,” “expect,” “will,” “intend,” “probable,” “project,” “should,” or their negatives or other variations of these terms. FHLBank cautions that by their nature forward-looking statements involve risks or uncertainties and that actual results may differ materially from those expressed in any forward-looking statements as a result of such risks and uncertainties, including but not limited to: changes in the general economy and capital markets, the rate of inflation, employment rates, housing market activity and pricing, the size and volatility of the residential mortgage market, geopolitical events, and global economic uncertainty; political events, including legislative, regulatory, judicial, or other developments that affect FHLBank; its members, counterparties or investors in the consolidated obligations of the FHLBanks, such as any government-sponsored enterprise (GSE) reforms, any changes resulting from the Federal Housing Finance Agency’s (FHFA) review and analysis of the FHLBank System, including recommendations published in its “FHLBank System at 100: Focusing on the Future” report, changes in the Federal Home Loan Bank Act of 1932, as amended (Bank Act), changes in applicable sections of the Federal Housing Enterprises Financial Safety and Soundness Act of 1992, or changes in other statutes or regulations applicable to the FHLBanks; external events, such as economic, financial, or political disruptions, and/or wars, pandemics, and natural disasters, including disasters caused by climate change, which could damage our facilities or the facilities of our members, damage or destroy collateral pledged to secure advances, or mortgage-related assets, which could increase our risk exposure or loss experience; effects of derivative accounting treatment and other accounting rule requirements, or changes in such requirements; competitive forces, including competition for loan demand, purchases of mortgage loans and access to funding; the ability of FHLBank to introduce new products and services to meet market demand and to manage successfully the risks associated with all products and services; changes in demand for FHLBank products and services or consolidated obligations of the FHLBank System; membership changes, including changes resulting from member creditworthiness, member failures or mergers, changes due to member eligibility or housing mission focus, or changes in the principal place of business of members; changes in the U.S. government’s long-term debt rating and the long-term credit rating of the senior unsecured debt issues of the FHLBank System; soundness of other financial institutions, including FHLBank members, non-member borrowers, counterparties, and the other FHLBanks and their members, non-member borrowers, and counterparties; the ability of each of the other FHLBanks to repay the principal and interest on consolidated obligations for which it is the primary obligor and with respect to which FHLBank, along with the other FHLBanks, has joint and several liability; the volume and quality of eligible mortgage loans originated and sold by participating members to FHLBank through its various mortgage finance products (Mortgage Partnership Finance® (MPF®) Program). “Mortgage Partnership Finance,” “MPF,” “MPF Xtra,” and “MPF Direct” are registered trademarks of FHLBank Chicago; changes in the fair value and economic value of, impairments of, and risks associated with, FHLBank’s investments in mortgage loans and mortgage-backed securities (MBS) or other assets and related credit enhancement protections; changes in the value or liquidity of collateral underlying advances to FHLBank members or non-member borrowers or collateral pledged by reverse repurchase and derivative counterparties; volatility of market prices, changes in interest rates and indices and the timing and volume of market activity, including the effects of these factors on amortization/accretion; gains/losses on derivatives or on trading investments and the ability to enter into effective derivative instruments on acceptable terms; changes in FHLBank’s capital structure; FHLBank's ability to declare dividends or to pay dividends at rates consistent with past practices; the ability of FHLBank to keep pace with technological changes and innovation such as artificial intelligence, and the ability to develop and support technology and information systems, including the ability to manage cybersecurity risks and securely access the internet and internet-based systems and services, sufficient to effectively manage the risks of FHLBank’s business; and the ability of FHLBank to attract, onboard and retain skilled individuals, including qualified executive officers.</a:t>
            </a:r>
          </a:p>
          <a:p>
            <a:pPr>
              <a:lnSpc>
                <a:spcPct val="100000"/>
              </a:lnSpc>
              <a:spcBef>
                <a:spcPts val="0"/>
              </a:spcBef>
            </a:pPr>
            <a:endParaRPr lang="en-US" sz="1000" b="1">
              <a:solidFill>
                <a:schemeClr val="accent4"/>
              </a:solidFill>
            </a:endParaRPr>
          </a:p>
          <a:p>
            <a:pPr marL="0" indent="0" algn="l">
              <a:lnSpc>
                <a:spcPct val="100000"/>
              </a:lnSpc>
              <a:spcBef>
                <a:spcPts val="0"/>
              </a:spcBef>
              <a:buNone/>
            </a:pPr>
            <a:r>
              <a:rPr lang="en-US" sz="1000" b="1">
                <a:solidFill>
                  <a:schemeClr val="accent4"/>
                </a:solidFill>
              </a:rPr>
              <a:t>Disclaimer: </a:t>
            </a:r>
            <a:r>
              <a:rPr lang="en-US" sz="1000" b="0" i="0" u="none" strike="noStrike" baseline="0">
                <a:solidFill>
                  <a:schemeClr val="accent4"/>
                </a:solidFill>
              </a:rPr>
              <a:t>In connection with the preparation and provision of these materials (including all data, scenarios, valuations, projections and other information in these materials, collectively the “Materials”), FHLBank has relied upon and assumed, without independent investigation or verification, the accuracy and completeness of all financial and other information that was made available, supplied, or otherwise communicated to FHLBank  by our members and other publicly available information. FHLBank expressly disclaims any responsibility for or liability in connection with the Materials or your use of the Materials. The Materials are necessarily based upon economic, market, financial and other conditions as they exist on, and on the information made available to us as of, the date of the Materials, and subsequent developments may affect the analyses, information or other contents in the Materials. The Materials are solely for information purposes and are provided as an accommodation and without charge. All scenarios in the Materials were derived using estimates and assumptions about relevant future market conditions and other matters, all of which are subject to change without notice. FHLBank  makes no representations or warranties about the accuracy or suitability of any information in the Materials. The Materials do not constitute legal, regulatory, accounting, investment, or financial advice or the rendering of legal, accounting, consulting, or other professional services of any kind. You are strongly encouraged to consult with qualified professionals regarding the extent to which the Materials may be useful to you and with respect to any legal, regulatory, accounting, tax, business, and/or financial matters or questions. The Materials are confidential and are not to be published, quoted or referred to, in whole or in part, in any document for any purpose without FHLBank ’s written consent.</a:t>
            </a:r>
            <a:endParaRPr lang="en-US" sz="1000">
              <a:solidFill>
                <a:schemeClr val="accent4"/>
              </a:solidFill>
            </a:endParaRPr>
          </a:p>
        </p:txBody>
      </p:sp>
    </p:spTree>
    <p:extLst>
      <p:ext uri="{BB962C8B-B14F-4D97-AF65-F5344CB8AC3E}">
        <p14:creationId xmlns:p14="http://schemas.microsoft.com/office/powerpoint/2010/main" val="2594456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a:solidFill>
                  <a:schemeClr val="accent4"/>
                </a:solidFill>
              </a:rPr>
              <a:t>Presenters</a:t>
            </a:r>
            <a:endParaRPr lang="en-US">
              <a:solidFill>
                <a:schemeClr val="accent4"/>
              </a:solidFill>
            </a:endParaRPr>
          </a:p>
        </p:txBody>
      </p:sp>
      <p:sp>
        <p:nvSpPr>
          <p:cNvPr id="5" name="TextBox 4">
            <a:extLst>
              <a:ext uri="{FF2B5EF4-FFF2-40B4-BE49-F238E27FC236}">
                <a16:creationId xmlns:a16="http://schemas.microsoft.com/office/drawing/2014/main" id="{93A91DD5-26B8-1C7B-26F3-BE2F60EA80AA}"/>
              </a:ext>
            </a:extLst>
          </p:cNvPr>
          <p:cNvSpPr txBox="1"/>
          <p:nvPr/>
        </p:nvSpPr>
        <p:spPr>
          <a:xfrm>
            <a:off x="3898787" y="4261863"/>
            <a:ext cx="4981303" cy="1292662"/>
          </a:xfrm>
          <a:prstGeom prst="rect">
            <a:avLst/>
          </a:prstGeom>
          <a:noFill/>
        </p:spPr>
        <p:txBody>
          <a:bodyPr wrap="square" rtlCol="0">
            <a:spAutoFit/>
          </a:bodyPr>
          <a:lstStyle/>
          <a:p>
            <a:r>
              <a:rPr lang="en-US" sz="2400" b="1">
                <a:solidFill>
                  <a:schemeClr val="accent4"/>
                </a:solidFill>
              </a:rPr>
              <a:t>Leslie Mondesir</a:t>
            </a:r>
          </a:p>
          <a:p>
            <a:r>
              <a:rPr lang="en-US">
                <a:solidFill>
                  <a:schemeClr val="accent4"/>
                </a:solidFill>
              </a:rPr>
              <a:t>AVP, Member Solutions Manager</a:t>
            </a:r>
          </a:p>
          <a:p>
            <a:r>
              <a:rPr lang="en-US">
                <a:solidFill>
                  <a:schemeClr val="accent4"/>
                </a:solidFill>
              </a:rPr>
              <a:t>785.478.8183</a:t>
            </a:r>
          </a:p>
          <a:p>
            <a:r>
              <a:rPr lang="en-US">
                <a:solidFill>
                  <a:schemeClr val="accent4"/>
                </a:solidFill>
              </a:rPr>
              <a:t>leslie.mondesir@fhlbtopeka.com</a:t>
            </a:r>
          </a:p>
        </p:txBody>
      </p:sp>
      <p:pic>
        <p:nvPicPr>
          <p:cNvPr id="9" name="Picture 8" descr="A person in a suit and tie&#10;&#10;Description automatically generated with medium confidence">
            <a:extLst>
              <a:ext uri="{FF2B5EF4-FFF2-40B4-BE49-F238E27FC236}">
                <a16:creationId xmlns:a16="http://schemas.microsoft.com/office/drawing/2014/main" id="{F3A5FFB8-CFF9-1EC0-B219-1BC6667CB5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130" y="1077813"/>
            <a:ext cx="1593782" cy="2387498"/>
          </a:xfrm>
          <a:prstGeom prst="rect">
            <a:avLst/>
          </a:prstGeom>
        </p:spPr>
      </p:pic>
      <p:pic>
        <p:nvPicPr>
          <p:cNvPr id="12" name="Content Placeholder 11" descr="A person with long hair&#10;&#10;Description automatically generated with low confidence">
            <a:extLst>
              <a:ext uri="{FF2B5EF4-FFF2-40B4-BE49-F238E27FC236}">
                <a16:creationId xmlns:a16="http://schemas.microsoft.com/office/drawing/2014/main" id="{FF3A03FA-48A3-EAB7-6F15-6FF64F090C49}"/>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1718130" y="3712375"/>
            <a:ext cx="1593782" cy="2391639"/>
          </a:xfrm>
          <a:prstGeom prst="rect">
            <a:avLst/>
          </a:prstGeom>
        </p:spPr>
      </p:pic>
      <p:sp>
        <p:nvSpPr>
          <p:cNvPr id="13" name="TextBox 12">
            <a:extLst>
              <a:ext uri="{FF2B5EF4-FFF2-40B4-BE49-F238E27FC236}">
                <a16:creationId xmlns:a16="http://schemas.microsoft.com/office/drawing/2014/main" id="{9EC121D1-74E1-DBD8-244E-0EDB042E8F6A}"/>
              </a:ext>
            </a:extLst>
          </p:cNvPr>
          <p:cNvSpPr txBox="1"/>
          <p:nvPr/>
        </p:nvSpPr>
        <p:spPr>
          <a:xfrm>
            <a:off x="3898787" y="1625231"/>
            <a:ext cx="4981303" cy="1292662"/>
          </a:xfrm>
          <a:prstGeom prst="rect">
            <a:avLst/>
          </a:prstGeom>
          <a:noFill/>
        </p:spPr>
        <p:txBody>
          <a:bodyPr wrap="square" rtlCol="0">
            <a:spAutoFit/>
          </a:bodyPr>
          <a:lstStyle/>
          <a:p>
            <a:r>
              <a:rPr lang="en-US" sz="2400" b="1">
                <a:solidFill>
                  <a:schemeClr val="accent4"/>
                </a:solidFill>
              </a:rPr>
              <a:t>Drew Simmons</a:t>
            </a:r>
          </a:p>
          <a:p>
            <a:r>
              <a:rPr lang="en-US">
                <a:solidFill>
                  <a:schemeClr val="accent4"/>
                </a:solidFill>
              </a:rPr>
              <a:t>VP, Regional Account Manager – Oklahoma</a:t>
            </a:r>
          </a:p>
          <a:p>
            <a:r>
              <a:rPr lang="en-US">
                <a:solidFill>
                  <a:schemeClr val="accent4"/>
                </a:solidFill>
              </a:rPr>
              <a:t>405.831.7678</a:t>
            </a:r>
          </a:p>
          <a:p>
            <a:r>
              <a:rPr lang="en-US">
                <a:solidFill>
                  <a:schemeClr val="accent4"/>
                </a:solidFill>
              </a:rPr>
              <a:t>drew.simmons@fhlbtopeka.com</a:t>
            </a:r>
          </a:p>
        </p:txBody>
      </p:sp>
    </p:spTree>
    <p:extLst>
      <p:ext uri="{BB962C8B-B14F-4D97-AF65-F5344CB8AC3E}">
        <p14:creationId xmlns:p14="http://schemas.microsoft.com/office/powerpoint/2010/main" val="3629498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chor="b">
            <a:normAutofit/>
          </a:bodyPr>
          <a:lstStyle/>
          <a:p>
            <a:pPr lvl="0"/>
            <a:r>
              <a:rPr lang="en-US"/>
              <a:t>Poll Question</a:t>
            </a:r>
          </a:p>
        </p:txBody>
      </p:sp>
      <p:sp>
        <p:nvSpPr>
          <p:cNvPr id="3" name="Content Placeholder 2">
            <a:extLst>
              <a:ext uri="{FF2B5EF4-FFF2-40B4-BE49-F238E27FC236}">
                <a16:creationId xmlns:a16="http://schemas.microsoft.com/office/drawing/2014/main" id="{27D885F0-FA85-7883-5DC8-2AB54092FBE1}"/>
              </a:ext>
            </a:extLst>
          </p:cNvPr>
          <p:cNvSpPr>
            <a:spLocks noGrp="1"/>
          </p:cNvSpPr>
          <p:nvPr>
            <p:ph idx="1"/>
          </p:nvPr>
        </p:nvSpPr>
        <p:spPr>
          <a:xfrm>
            <a:off x="5183188" y="987426"/>
            <a:ext cx="6418262" cy="4873625"/>
          </a:xfrm>
        </p:spPr>
        <p:txBody>
          <a:bodyPr vert="horz" lIns="91440" tIns="45720" rIns="91440" bIns="45720" rtlCol="0" anchor="t">
            <a:normAutofit/>
          </a:bodyPr>
          <a:lstStyle/>
          <a:p>
            <a:pPr marL="0" indent="0">
              <a:buNone/>
            </a:pPr>
            <a:r>
              <a:rPr lang="en-US" sz="2000"/>
              <a:t>Which area of the webinar are you most excited to learn about today?</a:t>
            </a:r>
            <a:endParaRPr lang="en-US"/>
          </a:p>
          <a:p>
            <a:pPr marL="342900" indent="-342900">
              <a:buFont typeface="+mj-lt"/>
              <a:buAutoNum type="alphaLcPeriod"/>
            </a:pPr>
            <a:r>
              <a:rPr lang="en-US" sz="2000"/>
              <a:t>Market &amp; economic update</a:t>
            </a:r>
            <a:endParaRPr lang="en-US" sz="2000">
              <a:ea typeface="Calibri"/>
              <a:cs typeface="Calibri"/>
            </a:endParaRPr>
          </a:p>
          <a:p>
            <a:pPr marL="342900" indent="-342900">
              <a:buFont typeface="+mj-lt"/>
              <a:buAutoNum type="alphaLcPeriod"/>
            </a:pPr>
            <a:r>
              <a:rPr lang="en-US" sz="2000"/>
              <a:t>Member financial trends</a:t>
            </a:r>
            <a:endParaRPr lang="en-US" sz="2000">
              <a:ea typeface="Calibri"/>
              <a:cs typeface="Calibri"/>
            </a:endParaRPr>
          </a:p>
          <a:p>
            <a:pPr marL="342900" indent="-342900">
              <a:buFont typeface="+mj-lt"/>
              <a:buAutoNum type="alphaLcPeriod"/>
            </a:pPr>
            <a:r>
              <a:rPr lang="en-US" sz="2000"/>
              <a:t>Liquidity and funding strategies</a:t>
            </a:r>
            <a:endParaRPr lang="en-US" sz="2000">
              <a:ea typeface="Calibri"/>
              <a:cs typeface="Calibri"/>
            </a:endParaRPr>
          </a:p>
          <a:p>
            <a:pPr marL="457200" indent="-457200">
              <a:buFont typeface="+mj-lt"/>
              <a:buAutoNum type="alphaLcPeriod"/>
            </a:pPr>
            <a:endParaRPr lang="en-US" sz="2000"/>
          </a:p>
        </p:txBody>
      </p:sp>
    </p:spTree>
    <p:extLst>
      <p:ext uri="{BB962C8B-B14F-4D97-AF65-F5344CB8AC3E}">
        <p14:creationId xmlns:p14="http://schemas.microsoft.com/office/powerpoint/2010/main" val="3848409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solidFill>
                  <a:schemeClr val="accent4"/>
                </a:solidFill>
              </a:rPr>
              <a:t>Discussion Topics</a:t>
            </a:r>
            <a:endParaRPr lang="en-US" b="0">
              <a:solidFill>
                <a:schemeClr val="accent4"/>
              </a:solidFill>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vert="horz" lIns="91440" tIns="45720" rIns="91440" bIns="45720" rtlCol="0" anchor="t">
            <a:normAutofit/>
          </a:bodyPr>
          <a:lstStyle/>
          <a:p>
            <a:r>
              <a:rPr lang="en-US">
                <a:ea typeface="Calibri"/>
                <a:cs typeface="Calibri"/>
              </a:rPr>
              <a:t>Economic Update</a:t>
            </a:r>
            <a:endParaRPr lang="en-US"/>
          </a:p>
          <a:p>
            <a:r>
              <a:rPr lang="en-US">
                <a:ea typeface="Calibri"/>
                <a:cs typeface="Calibri"/>
              </a:rPr>
              <a:t>Member Financial Trends</a:t>
            </a:r>
          </a:p>
          <a:p>
            <a:r>
              <a:rPr lang="en-US">
                <a:ea typeface="Calibri"/>
                <a:cs typeface="Calibri"/>
              </a:rPr>
              <a:t>Liquidity and Funding Strategies</a:t>
            </a:r>
            <a:endParaRPr lang="en-US"/>
          </a:p>
          <a:p>
            <a:r>
              <a:rPr lang="en-US">
                <a:ea typeface="Calibri"/>
                <a:cs typeface="Calibri"/>
              </a:rPr>
              <a:t>FHLBank is Here to Help</a:t>
            </a:r>
            <a:endParaRPr lang="en-US"/>
          </a:p>
          <a:p>
            <a:endParaRPr lang="en-US"/>
          </a:p>
        </p:txBody>
      </p:sp>
    </p:spTree>
    <p:extLst>
      <p:ext uri="{BB962C8B-B14F-4D97-AF65-F5344CB8AC3E}">
        <p14:creationId xmlns:p14="http://schemas.microsoft.com/office/powerpoint/2010/main" val="4215092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a:latin typeface="Calibri"/>
                <a:cs typeface="Calibri"/>
              </a:rPr>
              <a:t> </a:t>
            </a:r>
            <a:r>
              <a:rPr lang="en-US" sz="3600"/>
              <a:t>Economic Update</a:t>
            </a:r>
            <a:endParaRPr lang="en-US" sz="3600">
              <a:latin typeface="Calibri"/>
              <a:cs typeface="Calibri"/>
            </a:endParaRPr>
          </a:p>
        </p:txBody>
      </p:sp>
      <p:sp>
        <p:nvSpPr>
          <p:cNvPr id="4" name="Text Placeholder 3">
            <a:extLst>
              <a:ext uri="{FF2B5EF4-FFF2-40B4-BE49-F238E27FC236}">
                <a16:creationId xmlns:a16="http://schemas.microsoft.com/office/drawing/2014/main" id="{2B7A1164-12BB-4D3D-9421-4D9FB4A1E1DC}"/>
              </a:ext>
            </a:extLst>
          </p:cNvPr>
          <p:cNvSpPr>
            <a:spLocks noGrp="1"/>
          </p:cNvSpPr>
          <p:nvPr>
            <p:ph type="body" sz="quarter" idx="16"/>
          </p:nvPr>
        </p:nvSpPr>
        <p:spPr>
          <a:xfrm>
            <a:off x="952820" y="2952304"/>
            <a:ext cx="7772400" cy="863264"/>
          </a:xfrm>
        </p:spPr>
        <p:txBody>
          <a:bodyPr vert="horz" lIns="91440" tIns="45720" rIns="91440" bIns="45720" rtlCol="0" anchor="t">
            <a:normAutofit/>
          </a:bodyPr>
          <a:lstStyle/>
          <a:p>
            <a:r>
              <a:rPr lang="en-US" sz="1800">
                <a:solidFill>
                  <a:srgbClr val="7D8285"/>
                </a:solidFill>
              </a:rPr>
              <a:t> </a:t>
            </a:r>
            <a:endParaRPr lang="en-US" sz="1800"/>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4189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280308" y="202490"/>
            <a:ext cx="11552464" cy="859514"/>
          </a:xfrm>
        </p:spPr>
        <p:txBody>
          <a:bodyPr>
            <a:normAutofit/>
          </a:bodyPr>
          <a:lstStyle/>
          <a:p>
            <a:pPr lvl="0"/>
            <a:r>
              <a:rPr lang="en-US"/>
              <a:t>Economic Outlook</a:t>
            </a:r>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a:xfrm>
            <a:off x="284292" y="1056132"/>
            <a:ext cx="4875537" cy="4896093"/>
          </a:xfrm>
        </p:spPr>
        <p:txBody>
          <a:bodyPr vert="horz" lIns="91440" tIns="45720" rIns="91440" bIns="45720" rtlCol="0" anchor="t">
            <a:normAutofit/>
          </a:bodyPr>
          <a:lstStyle/>
          <a:p>
            <a:pPr marL="0" indent="0">
              <a:buNone/>
            </a:pPr>
            <a:r>
              <a:rPr lang="en-US" b="1">
                <a:solidFill>
                  <a:schemeClr val="accent2"/>
                </a:solidFill>
              </a:rPr>
              <a:t>Where’s the data????</a:t>
            </a:r>
          </a:p>
          <a:p>
            <a:pPr marL="0" indent="0">
              <a:buNone/>
            </a:pPr>
            <a:endParaRPr lang="en-US" b="1">
              <a:solidFill>
                <a:schemeClr val="accent2"/>
              </a:solidFill>
            </a:endParaRPr>
          </a:p>
          <a:p>
            <a:r>
              <a:rPr lang="en-US"/>
              <a:t>Fed Rate Cut Odds Slipping</a:t>
            </a:r>
            <a:endParaRPr lang="en-US">
              <a:ea typeface="Calibri"/>
              <a:cs typeface="Calibri"/>
            </a:endParaRPr>
          </a:p>
          <a:p>
            <a:r>
              <a:rPr lang="en-US"/>
              <a:t>GDP | 4.00% ???</a:t>
            </a:r>
            <a:endParaRPr lang="en-US">
              <a:ea typeface="Calibri"/>
              <a:cs typeface="Calibri"/>
            </a:endParaRPr>
          </a:p>
          <a:p>
            <a:r>
              <a:rPr lang="en-US"/>
              <a:t>Core PCE | 2.90% </a:t>
            </a:r>
            <a:endParaRPr lang="en-US">
              <a:ea typeface="Calibri"/>
              <a:cs typeface="Calibri"/>
            </a:endParaRPr>
          </a:p>
          <a:p>
            <a:r>
              <a:rPr lang="en-US"/>
              <a:t>Core CPI | 3.00%</a:t>
            </a:r>
            <a:endParaRPr lang="en-US">
              <a:ea typeface="Calibri"/>
              <a:cs typeface="Calibri"/>
            </a:endParaRPr>
          </a:p>
          <a:p>
            <a:r>
              <a:rPr lang="en-US"/>
              <a:t>U3 Unemployment Rate | 4.40%</a:t>
            </a:r>
            <a:endParaRPr lang="en-US">
              <a:ea typeface="Calibri"/>
              <a:cs typeface="Calibri"/>
            </a:endParaRPr>
          </a:p>
          <a:p>
            <a:r>
              <a:rPr lang="en-US"/>
              <a:t>HPI YOY | 2.89%</a:t>
            </a:r>
            <a:endParaRPr lang="en-US">
              <a:ea typeface="Calibri"/>
              <a:cs typeface="Calibri"/>
            </a:endParaRPr>
          </a:p>
          <a:p>
            <a:r>
              <a:rPr lang="en-US"/>
              <a:t>Home Affordability Challenges</a:t>
            </a:r>
            <a:endParaRPr lang="en-US">
              <a:ea typeface="Calibri"/>
              <a:cs typeface="Calibri"/>
            </a:endParaRPr>
          </a:p>
        </p:txBody>
      </p:sp>
      <p:sp>
        <p:nvSpPr>
          <p:cNvPr id="12" name="Arrow: Down 11">
            <a:extLst>
              <a:ext uri="{FF2B5EF4-FFF2-40B4-BE49-F238E27FC236}">
                <a16:creationId xmlns:a16="http://schemas.microsoft.com/office/drawing/2014/main" id="{3E0E4451-A6C3-E629-06D0-21664F2BD8F4}"/>
              </a:ext>
            </a:extLst>
          </p:cNvPr>
          <p:cNvSpPr/>
          <p:nvPr/>
        </p:nvSpPr>
        <p:spPr>
          <a:xfrm>
            <a:off x="4424702" y="4528231"/>
            <a:ext cx="241300" cy="317500"/>
          </a:xfrm>
          <a:prstGeom prst="downArrow">
            <a:avLst/>
          </a:prstGeom>
          <a:solidFill>
            <a:srgbClr val="FF000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4" name="Arrow: Down 3">
            <a:extLst>
              <a:ext uri="{FF2B5EF4-FFF2-40B4-BE49-F238E27FC236}">
                <a16:creationId xmlns:a16="http://schemas.microsoft.com/office/drawing/2014/main" id="{B7CB4E08-1175-E8B2-B9EA-10301BCC9039}"/>
              </a:ext>
            </a:extLst>
          </p:cNvPr>
          <p:cNvSpPr/>
          <p:nvPr/>
        </p:nvSpPr>
        <p:spPr>
          <a:xfrm rot="16200000">
            <a:off x="3819981" y="1933075"/>
            <a:ext cx="241300" cy="317500"/>
          </a:xfrm>
          <a:prstGeom prst="downArrow">
            <a:avLst/>
          </a:prstGeom>
          <a:solidFill>
            <a:schemeClr val="accent3">
              <a:lumMod val="9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6C394E18-F986-0653-6BB3-684CD089BAD8}"/>
              </a:ext>
            </a:extLst>
          </p:cNvPr>
          <p:cNvPicPr>
            <a:picLocks noChangeAspect="1"/>
          </p:cNvPicPr>
          <p:nvPr/>
        </p:nvPicPr>
        <p:blipFill>
          <a:blip r:embed="rId3"/>
          <a:stretch>
            <a:fillRect/>
          </a:stretch>
        </p:blipFill>
        <p:spPr>
          <a:xfrm>
            <a:off x="5051036" y="1635245"/>
            <a:ext cx="6906344" cy="3601888"/>
          </a:xfrm>
          <a:prstGeom prst="rect">
            <a:avLst/>
          </a:prstGeom>
        </p:spPr>
      </p:pic>
      <p:sp>
        <p:nvSpPr>
          <p:cNvPr id="6" name="Arrow: Down 5">
            <a:extLst>
              <a:ext uri="{FF2B5EF4-FFF2-40B4-BE49-F238E27FC236}">
                <a16:creationId xmlns:a16="http://schemas.microsoft.com/office/drawing/2014/main" id="{7856D3DA-4870-608A-C1B9-FF53E616F3BD}"/>
              </a:ext>
            </a:extLst>
          </p:cNvPr>
          <p:cNvSpPr/>
          <p:nvPr/>
        </p:nvSpPr>
        <p:spPr>
          <a:xfrm rot="10800000">
            <a:off x="2720169" y="2335247"/>
            <a:ext cx="241300" cy="317500"/>
          </a:xfrm>
          <a:prstGeom prst="downArrow">
            <a:avLst/>
          </a:prstGeom>
          <a:solidFill>
            <a:srgbClr val="00B05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1" name="Arrow: Down 10">
            <a:extLst>
              <a:ext uri="{FF2B5EF4-FFF2-40B4-BE49-F238E27FC236}">
                <a16:creationId xmlns:a16="http://schemas.microsoft.com/office/drawing/2014/main" id="{2263F1B1-8ED7-378C-0B00-AA7D921385E2}"/>
              </a:ext>
            </a:extLst>
          </p:cNvPr>
          <p:cNvSpPr/>
          <p:nvPr/>
        </p:nvSpPr>
        <p:spPr>
          <a:xfrm rot="16200000">
            <a:off x="2758268" y="2820504"/>
            <a:ext cx="241300" cy="317500"/>
          </a:xfrm>
          <a:prstGeom prst="downArrow">
            <a:avLst/>
          </a:prstGeom>
          <a:solidFill>
            <a:schemeClr val="accent3">
              <a:lumMod val="9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5" name="Arrow: Down 14">
            <a:extLst>
              <a:ext uri="{FF2B5EF4-FFF2-40B4-BE49-F238E27FC236}">
                <a16:creationId xmlns:a16="http://schemas.microsoft.com/office/drawing/2014/main" id="{C403A2EA-E12D-2138-0FBF-7257998423F2}"/>
              </a:ext>
            </a:extLst>
          </p:cNvPr>
          <p:cNvSpPr/>
          <p:nvPr/>
        </p:nvSpPr>
        <p:spPr>
          <a:xfrm rot="16200000">
            <a:off x="2758268" y="3224778"/>
            <a:ext cx="241300" cy="317500"/>
          </a:xfrm>
          <a:prstGeom prst="downArrow">
            <a:avLst/>
          </a:prstGeom>
          <a:solidFill>
            <a:schemeClr val="accent3">
              <a:lumMod val="9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6" name="Arrow: Down 15">
            <a:extLst>
              <a:ext uri="{FF2B5EF4-FFF2-40B4-BE49-F238E27FC236}">
                <a16:creationId xmlns:a16="http://schemas.microsoft.com/office/drawing/2014/main" id="{2858BF30-AE11-E5DB-8BF5-B1555AC92AA4}"/>
              </a:ext>
            </a:extLst>
          </p:cNvPr>
          <p:cNvSpPr/>
          <p:nvPr/>
        </p:nvSpPr>
        <p:spPr>
          <a:xfrm rot="10800000">
            <a:off x="4424702" y="3674588"/>
            <a:ext cx="241300" cy="317500"/>
          </a:xfrm>
          <a:prstGeom prst="downArrow">
            <a:avLst/>
          </a:prstGeom>
          <a:solidFill>
            <a:srgbClr val="FF000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7" name="Arrow: Down 16">
            <a:extLst>
              <a:ext uri="{FF2B5EF4-FFF2-40B4-BE49-F238E27FC236}">
                <a16:creationId xmlns:a16="http://schemas.microsoft.com/office/drawing/2014/main" id="{BDE5AA22-1990-DB20-980F-32D27CB40735}"/>
              </a:ext>
            </a:extLst>
          </p:cNvPr>
          <p:cNvSpPr/>
          <p:nvPr/>
        </p:nvSpPr>
        <p:spPr>
          <a:xfrm rot="16200000">
            <a:off x="2758268" y="4078420"/>
            <a:ext cx="241300" cy="317500"/>
          </a:xfrm>
          <a:prstGeom prst="downArrow">
            <a:avLst/>
          </a:prstGeom>
          <a:solidFill>
            <a:schemeClr val="accent3">
              <a:lumMod val="90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2086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83A178-F079-35D8-A2D1-90D87F1237E7}"/>
              </a:ext>
            </a:extLst>
          </p:cNvPr>
          <p:cNvSpPr>
            <a:spLocks noGrp="1"/>
          </p:cNvSpPr>
          <p:nvPr>
            <p:ph type="title"/>
          </p:nvPr>
        </p:nvSpPr>
        <p:spPr/>
        <p:txBody>
          <a:bodyPr/>
          <a:lstStyle/>
          <a:p>
            <a:r>
              <a:rPr lang="en-US">
                <a:latin typeface="Calibri"/>
                <a:ea typeface="Calibri"/>
                <a:cs typeface="Calibri"/>
              </a:rPr>
              <a:t>27% Chance of a Dec Rate Cut, Down from 69% </a:t>
            </a:r>
          </a:p>
        </p:txBody>
      </p:sp>
      <p:sp>
        <p:nvSpPr>
          <p:cNvPr id="6" name="Content Placeholder 5">
            <a:extLst>
              <a:ext uri="{FF2B5EF4-FFF2-40B4-BE49-F238E27FC236}">
                <a16:creationId xmlns:a16="http://schemas.microsoft.com/office/drawing/2014/main" id="{C21C0239-F96D-27F6-1892-9DDC55930430}"/>
              </a:ext>
            </a:extLst>
          </p:cNvPr>
          <p:cNvSpPr>
            <a:spLocks noGrp="1"/>
          </p:cNvSpPr>
          <p:nvPr>
            <p:ph sz="half" idx="2"/>
          </p:nvPr>
        </p:nvSpPr>
        <p:spPr>
          <a:xfrm>
            <a:off x="402772" y="2668498"/>
            <a:ext cx="2088999" cy="1521003"/>
          </a:xfrm>
        </p:spPr>
        <p:txBody>
          <a:bodyPr>
            <a:normAutofit/>
          </a:bodyPr>
          <a:lstStyle/>
          <a:p>
            <a:pPr marL="0" indent="0">
              <a:buNone/>
            </a:pPr>
            <a:r>
              <a:rPr lang="en-US" sz="2000" i="1"/>
              <a:t>Uncertainty from delayed official data flow due to the government shutdown…</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a:xfrm>
            <a:off x="3342701" y="5848009"/>
            <a:ext cx="8632371" cy="365125"/>
          </a:xfrm>
        </p:spPr>
        <p:txBody>
          <a:bodyPr/>
          <a:lstStyle/>
          <a:p>
            <a:pPr algn="r"/>
            <a:r>
              <a:rPr lang="en-US">
                <a:solidFill>
                  <a:srgbClr val="808080"/>
                </a:solidFill>
              </a:rPr>
              <a:t>Source: Bloomberg.</a:t>
            </a:r>
          </a:p>
        </p:txBody>
      </p:sp>
      <p:pic>
        <p:nvPicPr>
          <p:cNvPr id="3" name="Picture 2">
            <a:extLst>
              <a:ext uri="{FF2B5EF4-FFF2-40B4-BE49-F238E27FC236}">
                <a16:creationId xmlns:a16="http://schemas.microsoft.com/office/drawing/2014/main" id="{E88C48DF-20B9-4E82-5BF7-94AC431B2DE0}"/>
              </a:ext>
            </a:extLst>
          </p:cNvPr>
          <p:cNvPicPr>
            <a:picLocks noChangeAspect="1"/>
          </p:cNvPicPr>
          <p:nvPr/>
        </p:nvPicPr>
        <p:blipFill>
          <a:blip r:embed="rId3"/>
          <a:stretch>
            <a:fillRect/>
          </a:stretch>
        </p:blipFill>
        <p:spPr>
          <a:xfrm>
            <a:off x="7894595" y="921224"/>
            <a:ext cx="4159289" cy="5004180"/>
          </a:xfrm>
          <a:prstGeom prst="rect">
            <a:avLst/>
          </a:prstGeom>
        </p:spPr>
      </p:pic>
      <p:pic>
        <p:nvPicPr>
          <p:cNvPr id="7" name="Picture 6">
            <a:extLst>
              <a:ext uri="{FF2B5EF4-FFF2-40B4-BE49-F238E27FC236}">
                <a16:creationId xmlns:a16="http://schemas.microsoft.com/office/drawing/2014/main" id="{CA62DE01-592E-77CB-A5C0-95A25979584B}"/>
              </a:ext>
            </a:extLst>
          </p:cNvPr>
          <p:cNvPicPr>
            <a:picLocks noChangeAspect="1"/>
          </p:cNvPicPr>
          <p:nvPr/>
        </p:nvPicPr>
        <p:blipFill>
          <a:blip r:embed="rId4"/>
          <a:stretch>
            <a:fillRect/>
          </a:stretch>
        </p:blipFill>
        <p:spPr>
          <a:xfrm>
            <a:off x="2709548" y="921224"/>
            <a:ext cx="6454455" cy="5015553"/>
          </a:xfrm>
          <a:prstGeom prst="rect">
            <a:avLst/>
          </a:prstGeom>
        </p:spPr>
      </p:pic>
      <p:sp>
        <p:nvSpPr>
          <p:cNvPr id="2" name="Rectangle: Rounded Corners 1">
            <a:extLst>
              <a:ext uri="{FF2B5EF4-FFF2-40B4-BE49-F238E27FC236}">
                <a16:creationId xmlns:a16="http://schemas.microsoft.com/office/drawing/2014/main" id="{DBA3E3AC-EC61-94A7-EB87-A78437C72CBD}"/>
              </a:ext>
            </a:extLst>
          </p:cNvPr>
          <p:cNvSpPr/>
          <p:nvPr/>
        </p:nvSpPr>
        <p:spPr>
          <a:xfrm>
            <a:off x="2825932" y="1536192"/>
            <a:ext cx="2038676" cy="285367"/>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7042F293-80A2-BBAE-29A5-064413BB6DF8}"/>
              </a:ext>
            </a:extLst>
          </p:cNvPr>
          <p:cNvSpPr/>
          <p:nvPr/>
        </p:nvSpPr>
        <p:spPr>
          <a:xfrm>
            <a:off x="8010979" y="1536192"/>
            <a:ext cx="2038676" cy="285367"/>
          </a:xfrm>
          <a:prstGeom prst="round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D3F483B4-2E46-8235-1FCF-EA5ED2D5F42B}"/>
              </a:ext>
            </a:extLst>
          </p:cNvPr>
          <p:cNvSpPr/>
          <p:nvPr/>
        </p:nvSpPr>
        <p:spPr>
          <a:xfrm>
            <a:off x="6912864" y="1536192"/>
            <a:ext cx="981731" cy="365125"/>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7094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731521" y="457200"/>
            <a:ext cx="4040505" cy="1600200"/>
          </a:xfrm>
        </p:spPr>
        <p:txBody>
          <a:bodyPr anchor="b">
            <a:normAutofit/>
          </a:bodyPr>
          <a:lstStyle/>
          <a:p>
            <a:pPr lvl="0"/>
            <a:r>
              <a:rPr lang="en-US"/>
              <a:t>Poll Question</a:t>
            </a:r>
          </a:p>
        </p:txBody>
      </p:sp>
      <p:sp>
        <p:nvSpPr>
          <p:cNvPr id="3" name="Content Placeholder 2">
            <a:extLst>
              <a:ext uri="{FF2B5EF4-FFF2-40B4-BE49-F238E27FC236}">
                <a16:creationId xmlns:a16="http://schemas.microsoft.com/office/drawing/2014/main" id="{27D885F0-FA85-7883-5DC8-2AB54092FBE1}"/>
              </a:ext>
            </a:extLst>
          </p:cNvPr>
          <p:cNvSpPr>
            <a:spLocks noGrp="1"/>
          </p:cNvSpPr>
          <p:nvPr>
            <p:ph idx="1"/>
          </p:nvPr>
        </p:nvSpPr>
        <p:spPr>
          <a:xfrm>
            <a:off x="5183188" y="987426"/>
            <a:ext cx="6418262" cy="4873625"/>
          </a:xfrm>
        </p:spPr>
        <p:txBody>
          <a:bodyPr>
            <a:normAutofit/>
          </a:bodyPr>
          <a:lstStyle/>
          <a:p>
            <a:pPr marL="0" indent="0">
              <a:buNone/>
            </a:pPr>
            <a:r>
              <a:rPr lang="en-US" sz="2000"/>
              <a:t>November 2024 Poll Question Recap:</a:t>
            </a:r>
          </a:p>
          <a:p>
            <a:pPr marL="0" indent="0">
              <a:buNone/>
            </a:pPr>
            <a:r>
              <a:rPr lang="en-US" sz="2000"/>
              <a:t>Where do you think the terminal low will land for the Fed?</a:t>
            </a:r>
          </a:p>
          <a:p>
            <a:pPr marL="0" indent="0">
              <a:buNone/>
            </a:pPr>
            <a:endParaRPr lang="en-US" sz="2000">
              <a:solidFill>
                <a:srgbClr val="808080"/>
              </a:solidFill>
            </a:endParaRPr>
          </a:p>
          <a:p>
            <a:pPr marL="0" indent="0">
              <a:buNone/>
            </a:pPr>
            <a:endParaRPr lang="en-US" sz="2000">
              <a:solidFill>
                <a:srgbClr val="808080"/>
              </a:solidFill>
            </a:endParaRPr>
          </a:p>
        </p:txBody>
      </p:sp>
      <p:sp>
        <p:nvSpPr>
          <p:cNvPr id="4" name="Content Placeholder 6">
            <a:extLst>
              <a:ext uri="{FF2B5EF4-FFF2-40B4-BE49-F238E27FC236}">
                <a16:creationId xmlns:a16="http://schemas.microsoft.com/office/drawing/2014/main" id="{DCA10107-06C7-4346-97D3-956EAAEB7761}"/>
              </a:ext>
            </a:extLst>
          </p:cNvPr>
          <p:cNvSpPr txBox="1">
            <a:spLocks/>
          </p:cNvSpPr>
          <p:nvPr/>
        </p:nvSpPr>
        <p:spPr>
          <a:xfrm>
            <a:off x="731521" y="2049463"/>
            <a:ext cx="4040506" cy="3811588"/>
          </a:xfrm>
          <a:prstGeom prst="rect">
            <a:avLst/>
          </a:prstGeom>
        </p:spPr>
        <p:txBody>
          <a:bodyPr vert="horz" lIns="91440" tIns="45720" rIns="91440" bIns="45720" rtlCol="0">
            <a:normAutofit/>
          </a:bodyPr>
          <a:lstStyle>
            <a:lvl1pPr marL="0" indent="0" algn="l" defTabSz="514350" rtl="0" eaLnBrk="1" latinLnBrk="0" hangingPunct="1">
              <a:lnSpc>
                <a:spcPct val="90000"/>
              </a:lnSpc>
              <a:spcBef>
                <a:spcPts val="563"/>
              </a:spcBef>
              <a:buFont typeface="Wingdings" panose="05000000000000000000" pitchFamily="2" charset="2"/>
              <a:buNone/>
              <a:defRPr sz="1600" kern="1200">
                <a:solidFill>
                  <a:schemeClr val="bg1"/>
                </a:solidFill>
                <a:latin typeface="+mn-lt"/>
                <a:ea typeface="+mn-ea"/>
                <a:cs typeface="+mn-cs"/>
              </a:defRPr>
            </a:lvl1pPr>
            <a:lvl2pPr marL="457109" indent="0" algn="l" defTabSz="514350" rtl="0" eaLnBrk="1" latinLnBrk="0" hangingPunct="1">
              <a:lnSpc>
                <a:spcPct val="90000"/>
              </a:lnSpc>
              <a:spcBef>
                <a:spcPts val="281"/>
              </a:spcBef>
              <a:buClr>
                <a:srgbClr val="808080"/>
              </a:buClr>
              <a:buFont typeface="Calibri" panose="020F0502020204030204" pitchFamily="34" charset="0"/>
              <a:buNone/>
              <a:defRPr sz="1400" kern="1200">
                <a:solidFill>
                  <a:srgbClr val="808080"/>
                </a:solidFill>
                <a:latin typeface="+mn-lt"/>
                <a:ea typeface="+mn-ea"/>
                <a:cs typeface="+mn-cs"/>
              </a:defRPr>
            </a:lvl2pPr>
            <a:lvl3pPr marL="914217" indent="0" algn="l" defTabSz="514350" rtl="0" eaLnBrk="1" latinLnBrk="0" hangingPunct="1">
              <a:lnSpc>
                <a:spcPct val="90000"/>
              </a:lnSpc>
              <a:spcBef>
                <a:spcPts val="281"/>
              </a:spcBef>
              <a:buFont typeface="Arial" panose="020B0604020202020204" pitchFamily="34" charset="0"/>
              <a:buNone/>
              <a:defRPr sz="1200" kern="1200">
                <a:solidFill>
                  <a:srgbClr val="93B1CC"/>
                </a:solidFill>
                <a:latin typeface="+mn-lt"/>
                <a:ea typeface="+mn-ea"/>
                <a:cs typeface="+mn-cs"/>
              </a:defRPr>
            </a:lvl3pPr>
            <a:lvl4pPr marL="1371326" indent="0" algn="l" defTabSz="514350" rtl="0" eaLnBrk="1" latinLnBrk="0" hangingPunct="1">
              <a:lnSpc>
                <a:spcPct val="90000"/>
              </a:lnSpc>
              <a:spcBef>
                <a:spcPts val="281"/>
              </a:spcBef>
              <a:buFont typeface="Courier New" panose="02070309020205020404" pitchFamily="49" charset="0"/>
              <a:buNone/>
              <a:defRPr sz="1000" kern="1200">
                <a:solidFill>
                  <a:schemeClr val="accent4"/>
                </a:solidFill>
                <a:latin typeface="+mn-lt"/>
                <a:ea typeface="+mn-ea"/>
                <a:cs typeface="+mn-cs"/>
              </a:defRPr>
            </a:lvl4pPr>
            <a:lvl5pPr marL="1828434" indent="0" algn="l" defTabSz="514350" rtl="0" eaLnBrk="1" latinLnBrk="0" hangingPunct="1">
              <a:lnSpc>
                <a:spcPct val="90000"/>
              </a:lnSpc>
              <a:spcBef>
                <a:spcPts val="281"/>
              </a:spcBef>
              <a:buClr>
                <a:srgbClr val="808080"/>
              </a:buClr>
              <a:buFont typeface="Wingdings" panose="05000000000000000000" pitchFamily="2" charset="2"/>
              <a:buNone/>
              <a:defRPr sz="1000" kern="1200">
                <a:solidFill>
                  <a:srgbClr val="808080"/>
                </a:solidFill>
                <a:latin typeface="+mn-lt"/>
                <a:ea typeface="+mn-ea"/>
                <a:cs typeface="+mn-cs"/>
              </a:defRPr>
            </a:lvl5pPr>
            <a:lvl6pPr marL="2285543" indent="0" algn="l" defTabSz="514350" rtl="0" eaLnBrk="1" latinLnBrk="0" hangingPunct="1">
              <a:lnSpc>
                <a:spcPct val="90000"/>
              </a:lnSpc>
              <a:spcBef>
                <a:spcPts val="281"/>
              </a:spcBef>
              <a:buFont typeface="Arial" panose="020B0604020202020204" pitchFamily="34" charset="0"/>
              <a:buNone/>
              <a:defRPr sz="1000" kern="1200">
                <a:solidFill>
                  <a:schemeClr val="tx1"/>
                </a:solidFill>
                <a:latin typeface="+mn-lt"/>
                <a:ea typeface="+mn-ea"/>
                <a:cs typeface="+mn-cs"/>
              </a:defRPr>
            </a:lvl6pPr>
            <a:lvl7pPr marL="2742651" indent="0" algn="l" defTabSz="514350" rtl="0" eaLnBrk="1" latinLnBrk="0" hangingPunct="1">
              <a:lnSpc>
                <a:spcPct val="90000"/>
              </a:lnSpc>
              <a:spcBef>
                <a:spcPts val="281"/>
              </a:spcBef>
              <a:buFont typeface="Arial" panose="020B0604020202020204" pitchFamily="34" charset="0"/>
              <a:buNone/>
              <a:defRPr sz="1000" kern="1200">
                <a:solidFill>
                  <a:schemeClr val="tx1"/>
                </a:solidFill>
                <a:latin typeface="+mn-lt"/>
                <a:ea typeface="+mn-ea"/>
                <a:cs typeface="+mn-cs"/>
              </a:defRPr>
            </a:lvl7pPr>
            <a:lvl8pPr marL="3199760" indent="0" algn="l" defTabSz="514350" rtl="0" eaLnBrk="1" latinLnBrk="0" hangingPunct="1">
              <a:lnSpc>
                <a:spcPct val="90000"/>
              </a:lnSpc>
              <a:spcBef>
                <a:spcPts val="281"/>
              </a:spcBef>
              <a:buFont typeface="Arial" panose="020B0604020202020204" pitchFamily="34" charset="0"/>
              <a:buNone/>
              <a:defRPr sz="1000" kern="1200">
                <a:solidFill>
                  <a:schemeClr val="tx1"/>
                </a:solidFill>
                <a:latin typeface="+mn-lt"/>
                <a:ea typeface="+mn-ea"/>
                <a:cs typeface="+mn-cs"/>
              </a:defRPr>
            </a:lvl8pPr>
            <a:lvl9pPr marL="3656868" indent="0" algn="l" defTabSz="514350" rtl="0" eaLnBrk="1" latinLnBrk="0" hangingPunct="1">
              <a:lnSpc>
                <a:spcPct val="90000"/>
              </a:lnSpc>
              <a:spcBef>
                <a:spcPts val="281"/>
              </a:spcBef>
              <a:buFont typeface="Arial" panose="020B0604020202020204" pitchFamily="34" charset="0"/>
              <a:buNone/>
              <a:defRPr sz="1000" kern="1200">
                <a:solidFill>
                  <a:schemeClr val="tx1"/>
                </a:solidFill>
                <a:latin typeface="+mn-lt"/>
                <a:ea typeface="+mn-ea"/>
                <a:cs typeface="+mn-cs"/>
              </a:defRPr>
            </a:lvl9pPr>
          </a:lstStyle>
          <a:p>
            <a:r>
              <a:rPr lang="en-US" sz="1800"/>
              <a:t>What do you think the terminal low will be in 2026?</a:t>
            </a:r>
          </a:p>
          <a:p>
            <a:pPr marL="457200" indent="-457200">
              <a:buFont typeface="Wingdings" panose="05000000000000000000" pitchFamily="2" charset="2"/>
              <a:buAutoNum type="alphaLcPeriod"/>
            </a:pPr>
            <a:r>
              <a:rPr lang="en-US" sz="1800"/>
              <a:t>4.00% or higher (potential rate hike)</a:t>
            </a:r>
          </a:p>
          <a:p>
            <a:pPr marL="457200" indent="-457200">
              <a:buFont typeface="Wingdings" panose="05000000000000000000" pitchFamily="2" charset="2"/>
              <a:buAutoNum type="alphaLcPeriod"/>
            </a:pPr>
            <a:r>
              <a:rPr lang="en-US" sz="1800"/>
              <a:t>3.50%</a:t>
            </a:r>
          </a:p>
          <a:p>
            <a:pPr marL="457200" indent="-457200">
              <a:buFont typeface="Wingdings" panose="05000000000000000000" pitchFamily="2" charset="2"/>
              <a:buAutoNum type="alphaLcPeriod"/>
            </a:pPr>
            <a:r>
              <a:rPr lang="en-US" sz="1800"/>
              <a:t>3.00%</a:t>
            </a:r>
          </a:p>
          <a:p>
            <a:pPr marL="457200" indent="-457200">
              <a:buFont typeface="Wingdings" panose="05000000000000000000" pitchFamily="2" charset="2"/>
              <a:buAutoNum type="alphaLcPeriod"/>
            </a:pPr>
            <a:r>
              <a:rPr lang="en-US" sz="1800"/>
              <a:t>2.50%</a:t>
            </a:r>
          </a:p>
          <a:p>
            <a:pPr marL="457200" indent="-457200">
              <a:buFont typeface="Wingdings" panose="05000000000000000000" pitchFamily="2" charset="2"/>
              <a:buAutoNum type="alphaLcPeriod"/>
            </a:pPr>
            <a:r>
              <a:rPr lang="en-US" sz="1800"/>
              <a:t>2.00%</a:t>
            </a:r>
          </a:p>
          <a:p>
            <a:pPr marL="457200" indent="-457200">
              <a:buFont typeface="Wingdings" panose="05000000000000000000" pitchFamily="2" charset="2"/>
              <a:buAutoNum type="alphaLcPeriod"/>
            </a:pPr>
            <a:r>
              <a:rPr lang="en-US" sz="1800"/>
              <a:t>Less than 2.00%</a:t>
            </a:r>
          </a:p>
          <a:p>
            <a:pPr marL="457200" indent="-457200">
              <a:buFont typeface="Wingdings" panose="05000000000000000000" pitchFamily="2" charset="2"/>
              <a:buAutoNum type="alphaLcPeriod"/>
            </a:pPr>
            <a:endParaRPr lang="en-US" sz="1800"/>
          </a:p>
          <a:p>
            <a:pPr marL="457200" indent="-457200">
              <a:buFont typeface="Wingdings" panose="05000000000000000000" pitchFamily="2" charset="2"/>
              <a:buAutoNum type="alphaLcPeriod"/>
            </a:pPr>
            <a:endParaRPr lang="en-US"/>
          </a:p>
        </p:txBody>
      </p:sp>
      <p:pic>
        <p:nvPicPr>
          <p:cNvPr id="6" name="Picture 5">
            <a:extLst>
              <a:ext uri="{FF2B5EF4-FFF2-40B4-BE49-F238E27FC236}">
                <a16:creationId xmlns:a16="http://schemas.microsoft.com/office/drawing/2014/main" id="{EF999896-1E68-4B74-7916-F627A0D423A1}"/>
              </a:ext>
            </a:extLst>
          </p:cNvPr>
          <p:cNvPicPr>
            <a:picLocks noChangeAspect="1"/>
          </p:cNvPicPr>
          <p:nvPr/>
        </p:nvPicPr>
        <p:blipFill>
          <a:blip r:embed="rId3"/>
          <a:stretch>
            <a:fillRect/>
          </a:stretch>
        </p:blipFill>
        <p:spPr>
          <a:xfrm>
            <a:off x="5754303" y="1806060"/>
            <a:ext cx="4572000" cy="2610612"/>
          </a:xfrm>
          <a:prstGeom prst="rect">
            <a:avLst/>
          </a:prstGeom>
        </p:spPr>
      </p:pic>
    </p:spTree>
    <p:extLst>
      <p:ext uri="{BB962C8B-B14F-4D97-AF65-F5344CB8AC3E}">
        <p14:creationId xmlns:p14="http://schemas.microsoft.com/office/powerpoint/2010/main" val="3665797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B16DE-C76F-B84E-4D0B-453075960E6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3A33E74-0081-3C9D-1F89-A9B3DEF64CB7}"/>
              </a:ext>
            </a:extLst>
          </p:cNvPr>
          <p:cNvSpPr>
            <a:spLocks noGrp="1"/>
          </p:cNvSpPr>
          <p:nvPr>
            <p:ph type="title"/>
          </p:nvPr>
        </p:nvSpPr>
        <p:spPr/>
        <p:txBody>
          <a:bodyPr/>
          <a:lstStyle/>
          <a:p>
            <a:r>
              <a:rPr lang="en-US"/>
              <a:t>Q3 GDP – Missing Data!</a:t>
            </a:r>
          </a:p>
        </p:txBody>
      </p:sp>
      <p:sp>
        <p:nvSpPr>
          <p:cNvPr id="6" name="Content Placeholder 5">
            <a:extLst>
              <a:ext uri="{FF2B5EF4-FFF2-40B4-BE49-F238E27FC236}">
                <a16:creationId xmlns:a16="http://schemas.microsoft.com/office/drawing/2014/main" id="{EBD1BD2E-431C-58EF-5DC4-F2BD159D5418}"/>
              </a:ext>
            </a:extLst>
          </p:cNvPr>
          <p:cNvSpPr>
            <a:spLocks noGrp="1"/>
          </p:cNvSpPr>
          <p:nvPr>
            <p:ph sz="half" idx="2"/>
          </p:nvPr>
        </p:nvSpPr>
        <p:spPr>
          <a:xfrm>
            <a:off x="402772" y="1285388"/>
            <a:ext cx="4544613" cy="4266327"/>
          </a:xfrm>
        </p:spPr>
        <p:txBody>
          <a:bodyPr/>
          <a:lstStyle/>
          <a:p>
            <a:r>
              <a:rPr lang="en-US"/>
              <a:t>Q3 GDP Tracking Remains at 2.80% due to the government shutdown</a:t>
            </a:r>
          </a:p>
          <a:p>
            <a:endParaRPr lang="en-US"/>
          </a:p>
          <a:p>
            <a:pPr marL="0" indent="0">
              <a:buNone/>
            </a:pPr>
            <a:endParaRPr lang="en-US"/>
          </a:p>
          <a:p>
            <a:r>
              <a:rPr lang="en-US"/>
              <a:t> Atlanta Fed </a:t>
            </a:r>
            <a:r>
              <a:rPr lang="en-US" err="1"/>
              <a:t>GDPNow</a:t>
            </a:r>
            <a:r>
              <a:rPr lang="en-US"/>
              <a:t> Estimate 4.00%</a:t>
            </a:r>
          </a:p>
          <a:p>
            <a:endParaRPr lang="en-US"/>
          </a:p>
          <a:p>
            <a:pPr marL="0" indent="0">
              <a:buNone/>
            </a:pPr>
            <a:endParaRPr lang="en-US"/>
          </a:p>
          <a:p>
            <a:r>
              <a:rPr lang="en-US"/>
              <a:t>Blue Chip Consensus range: 1.50% - 3.50%</a:t>
            </a:r>
          </a:p>
        </p:txBody>
      </p:sp>
      <p:sp>
        <p:nvSpPr>
          <p:cNvPr id="5" name="Footer Placeholder 4">
            <a:extLst>
              <a:ext uri="{FF2B5EF4-FFF2-40B4-BE49-F238E27FC236}">
                <a16:creationId xmlns:a16="http://schemas.microsoft.com/office/drawing/2014/main" id="{C5D11000-E7A2-AAC7-759A-3361C0538AE1}"/>
              </a:ext>
            </a:extLst>
          </p:cNvPr>
          <p:cNvSpPr>
            <a:spLocks noGrp="1"/>
          </p:cNvSpPr>
          <p:nvPr>
            <p:ph type="ftr" sz="quarter" idx="3"/>
          </p:nvPr>
        </p:nvSpPr>
        <p:spPr/>
        <p:txBody>
          <a:bodyPr/>
          <a:lstStyle/>
          <a:p>
            <a:r>
              <a:rPr lang="en-US">
                <a:solidFill>
                  <a:srgbClr val="808080"/>
                </a:solidFill>
              </a:rPr>
              <a:t>Source: Bloomberg.</a:t>
            </a:r>
          </a:p>
        </p:txBody>
      </p:sp>
      <p:pic>
        <p:nvPicPr>
          <p:cNvPr id="7" name="Picture 6">
            <a:extLst>
              <a:ext uri="{FF2B5EF4-FFF2-40B4-BE49-F238E27FC236}">
                <a16:creationId xmlns:a16="http://schemas.microsoft.com/office/drawing/2014/main" id="{76EA560E-7DFF-942E-77E5-963B8ECFABEB}"/>
              </a:ext>
            </a:extLst>
          </p:cNvPr>
          <p:cNvPicPr>
            <a:picLocks noChangeAspect="1"/>
          </p:cNvPicPr>
          <p:nvPr/>
        </p:nvPicPr>
        <p:blipFill>
          <a:blip r:embed="rId3"/>
          <a:stretch>
            <a:fillRect/>
          </a:stretch>
        </p:blipFill>
        <p:spPr>
          <a:xfrm>
            <a:off x="5328841" y="1126860"/>
            <a:ext cx="6163724" cy="4977153"/>
          </a:xfrm>
          <a:prstGeom prst="rect">
            <a:avLst/>
          </a:prstGeom>
        </p:spPr>
      </p:pic>
    </p:spTree>
    <p:extLst>
      <p:ext uri="{BB962C8B-B14F-4D97-AF65-F5344CB8AC3E}">
        <p14:creationId xmlns:p14="http://schemas.microsoft.com/office/powerpoint/2010/main" val="2658272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B5AB7-D674-AC7F-48D8-BFEA57A43248}"/>
              </a:ext>
            </a:extLst>
          </p:cNvPr>
          <p:cNvSpPr>
            <a:spLocks noGrp="1"/>
          </p:cNvSpPr>
          <p:nvPr>
            <p:ph type="title"/>
          </p:nvPr>
        </p:nvSpPr>
        <p:spPr>
          <a:xfrm>
            <a:off x="402772" y="303818"/>
            <a:ext cx="4791020" cy="900335"/>
          </a:xfrm>
        </p:spPr>
        <p:txBody>
          <a:bodyPr>
            <a:normAutofit fontScale="90000"/>
          </a:bodyPr>
          <a:lstStyle/>
          <a:p>
            <a:r>
              <a:rPr lang="en-US"/>
              <a:t>AI-Related Investments Contributed More than Half of GDP Growth in Q1 –Q2</a:t>
            </a:r>
          </a:p>
        </p:txBody>
      </p:sp>
      <p:pic>
        <p:nvPicPr>
          <p:cNvPr id="7" name="Content Placeholder 6" descr="Chart, histogram&#10;&#10;AI-generated content may be incorrect.">
            <a:extLst>
              <a:ext uri="{FF2B5EF4-FFF2-40B4-BE49-F238E27FC236}">
                <a16:creationId xmlns:a16="http://schemas.microsoft.com/office/drawing/2014/main" id="{E5B00DE3-2B75-D7F4-52D7-CEDAE9DEFE2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899859" y="388862"/>
            <a:ext cx="5959909" cy="5653669"/>
          </a:xfrm>
        </p:spPr>
      </p:pic>
      <p:sp>
        <p:nvSpPr>
          <p:cNvPr id="4" name="Slide Number Placeholder 3">
            <a:extLst>
              <a:ext uri="{FF2B5EF4-FFF2-40B4-BE49-F238E27FC236}">
                <a16:creationId xmlns:a16="http://schemas.microsoft.com/office/drawing/2014/main" id="{B0FFB353-95CD-1A89-08A0-6369330D0F8F}"/>
              </a:ext>
            </a:extLst>
          </p:cNvPr>
          <p:cNvSpPr>
            <a:spLocks noGrp="1"/>
          </p:cNvSpPr>
          <p:nvPr>
            <p:ph type="sldNum" sz="quarter" idx="4"/>
          </p:nvPr>
        </p:nvSpPr>
        <p:spPr/>
        <p:txBody>
          <a:bodyPr/>
          <a:lstStyle/>
          <a:p>
            <a:fld id="{4518C116-A7B6-49FA-B2BC-FBE835E63735}" type="slidenum">
              <a:rPr lang="en-US" smtClean="0"/>
              <a:pPr/>
              <a:t>11</a:t>
            </a:fld>
            <a:endParaRPr lang="en-US"/>
          </a:p>
        </p:txBody>
      </p:sp>
      <p:sp>
        <p:nvSpPr>
          <p:cNvPr id="5" name="Footer Placeholder 4">
            <a:extLst>
              <a:ext uri="{FF2B5EF4-FFF2-40B4-BE49-F238E27FC236}">
                <a16:creationId xmlns:a16="http://schemas.microsoft.com/office/drawing/2014/main" id="{B776C641-DBCB-80D6-9466-161A4E9F7FA7}"/>
              </a:ext>
            </a:extLst>
          </p:cNvPr>
          <p:cNvSpPr>
            <a:spLocks noGrp="1"/>
          </p:cNvSpPr>
          <p:nvPr>
            <p:ph type="ftr" sz="quarter" idx="3"/>
          </p:nvPr>
        </p:nvSpPr>
        <p:spPr/>
        <p:txBody>
          <a:bodyPr/>
          <a:lstStyle/>
          <a:p>
            <a:endParaRPr lang="en-US"/>
          </a:p>
        </p:txBody>
      </p:sp>
      <p:sp>
        <p:nvSpPr>
          <p:cNvPr id="8" name="TextBox 7">
            <a:extLst>
              <a:ext uri="{FF2B5EF4-FFF2-40B4-BE49-F238E27FC236}">
                <a16:creationId xmlns:a16="http://schemas.microsoft.com/office/drawing/2014/main" id="{4644AA00-DBC9-3AC4-812C-7A41DEE8157D}"/>
              </a:ext>
            </a:extLst>
          </p:cNvPr>
          <p:cNvSpPr txBox="1"/>
          <p:nvPr/>
        </p:nvSpPr>
        <p:spPr>
          <a:xfrm>
            <a:off x="760596" y="2828835"/>
            <a:ext cx="3190820" cy="1200329"/>
          </a:xfrm>
          <a:prstGeom prst="rect">
            <a:avLst/>
          </a:prstGeom>
          <a:noFill/>
        </p:spPr>
        <p:txBody>
          <a:bodyPr wrap="square" rtlCol="0">
            <a:spAutoFit/>
          </a:bodyPr>
          <a:lstStyle/>
          <a:p>
            <a:r>
              <a:rPr lang="en-US">
                <a:solidFill>
                  <a:schemeClr val="accent4"/>
                </a:solidFill>
              </a:rPr>
              <a:t>While GDP estimates are mostly higher, how sustainable is the growth in AI-related investments?</a:t>
            </a:r>
          </a:p>
        </p:txBody>
      </p:sp>
    </p:spTree>
    <p:extLst>
      <p:ext uri="{BB962C8B-B14F-4D97-AF65-F5344CB8AC3E}">
        <p14:creationId xmlns:p14="http://schemas.microsoft.com/office/powerpoint/2010/main" val="18868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D81BA-1CCC-842B-9FDC-4655F43FD88E}"/>
              </a:ext>
            </a:extLst>
          </p:cNvPr>
          <p:cNvSpPr>
            <a:spLocks noGrp="1"/>
          </p:cNvSpPr>
          <p:nvPr>
            <p:ph type="title"/>
          </p:nvPr>
        </p:nvSpPr>
        <p:spPr/>
        <p:txBody>
          <a:bodyPr/>
          <a:lstStyle/>
          <a:p>
            <a:r>
              <a:rPr lang="en-US"/>
              <a:t>List of Missing Data Due to the Gov Shutdown</a:t>
            </a:r>
          </a:p>
        </p:txBody>
      </p:sp>
      <p:sp>
        <p:nvSpPr>
          <p:cNvPr id="4" name="Slide Number Placeholder 3">
            <a:extLst>
              <a:ext uri="{FF2B5EF4-FFF2-40B4-BE49-F238E27FC236}">
                <a16:creationId xmlns:a16="http://schemas.microsoft.com/office/drawing/2014/main" id="{BF6AE571-B271-74CB-FAA3-B287340EA2B2}"/>
              </a:ext>
            </a:extLst>
          </p:cNvPr>
          <p:cNvSpPr>
            <a:spLocks noGrp="1"/>
          </p:cNvSpPr>
          <p:nvPr>
            <p:ph type="sldNum" sz="quarter" idx="4"/>
          </p:nvPr>
        </p:nvSpPr>
        <p:spPr/>
        <p:txBody>
          <a:bodyPr/>
          <a:lstStyle/>
          <a:p>
            <a:fld id="{4518C116-A7B6-49FA-B2BC-FBE835E63735}" type="slidenum">
              <a:rPr lang="en-US" smtClean="0"/>
              <a:pPr/>
              <a:t>12</a:t>
            </a:fld>
            <a:endParaRPr lang="en-US"/>
          </a:p>
        </p:txBody>
      </p:sp>
      <p:sp>
        <p:nvSpPr>
          <p:cNvPr id="5" name="Footer Placeholder 4">
            <a:extLst>
              <a:ext uri="{FF2B5EF4-FFF2-40B4-BE49-F238E27FC236}">
                <a16:creationId xmlns:a16="http://schemas.microsoft.com/office/drawing/2014/main" id="{724085BE-902D-60FC-6493-9A1ED150694E}"/>
              </a:ext>
            </a:extLst>
          </p:cNvPr>
          <p:cNvSpPr>
            <a:spLocks noGrp="1"/>
          </p:cNvSpPr>
          <p:nvPr>
            <p:ph type="ftr" sz="quarter" idx="3"/>
          </p:nvPr>
        </p:nvSpPr>
        <p:spPr/>
        <p:txBody>
          <a:bodyPr/>
          <a:lstStyle/>
          <a:p>
            <a:endParaRPr lang="en-US"/>
          </a:p>
        </p:txBody>
      </p:sp>
      <p:pic>
        <p:nvPicPr>
          <p:cNvPr id="7" name="Picture 6">
            <a:extLst>
              <a:ext uri="{FF2B5EF4-FFF2-40B4-BE49-F238E27FC236}">
                <a16:creationId xmlns:a16="http://schemas.microsoft.com/office/drawing/2014/main" id="{E94F4319-D581-3392-59C9-7E909AE84D7B}"/>
              </a:ext>
            </a:extLst>
          </p:cNvPr>
          <p:cNvPicPr>
            <a:picLocks noChangeAspect="1"/>
          </p:cNvPicPr>
          <p:nvPr/>
        </p:nvPicPr>
        <p:blipFill>
          <a:blip r:embed="rId2"/>
          <a:srcRect r="1760"/>
          <a:stretch/>
        </p:blipFill>
        <p:spPr>
          <a:xfrm>
            <a:off x="1251284" y="1074467"/>
            <a:ext cx="4514247" cy="4978748"/>
          </a:xfrm>
          <a:prstGeom prst="rect">
            <a:avLst/>
          </a:prstGeom>
        </p:spPr>
      </p:pic>
      <p:pic>
        <p:nvPicPr>
          <p:cNvPr id="9" name="Picture 8">
            <a:extLst>
              <a:ext uri="{FF2B5EF4-FFF2-40B4-BE49-F238E27FC236}">
                <a16:creationId xmlns:a16="http://schemas.microsoft.com/office/drawing/2014/main" id="{FABF73EF-C1BA-3CAD-738D-715072549D7E}"/>
              </a:ext>
            </a:extLst>
          </p:cNvPr>
          <p:cNvPicPr>
            <a:picLocks noChangeAspect="1"/>
          </p:cNvPicPr>
          <p:nvPr/>
        </p:nvPicPr>
        <p:blipFill>
          <a:blip r:embed="rId3"/>
          <a:stretch>
            <a:fillRect/>
          </a:stretch>
        </p:blipFill>
        <p:spPr>
          <a:xfrm>
            <a:off x="5758536" y="1309752"/>
            <a:ext cx="5383740" cy="4743463"/>
          </a:xfrm>
          <a:prstGeom prst="rect">
            <a:avLst/>
          </a:prstGeom>
        </p:spPr>
      </p:pic>
    </p:spTree>
    <p:extLst>
      <p:ext uri="{BB962C8B-B14F-4D97-AF65-F5344CB8AC3E}">
        <p14:creationId xmlns:p14="http://schemas.microsoft.com/office/powerpoint/2010/main" val="2568848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A8F80-A3E3-E8DB-53F7-8E65AAE9E524}"/>
              </a:ext>
            </a:extLst>
          </p:cNvPr>
          <p:cNvSpPr>
            <a:spLocks noGrp="1"/>
          </p:cNvSpPr>
          <p:nvPr>
            <p:ph type="title"/>
          </p:nvPr>
        </p:nvSpPr>
        <p:spPr/>
        <p:txBody>
          <a:bodyPr/>
          <a:lstStyle/>
          <a:p>
            <a:r>
              <a:rPr lang="en-US"/>
              <a:t>UST 10yr Range Bound: 3.90% - 4.15% Since November 1st</a:t>
            </a:r>
          </a:p>
        </p:txBody>
      </p:sp>
      <p:sp>
        <p:nvSpPr>
          <p:cNvPr id="4" name="Slide Number Placeholder 3">
            <a:extLst>
              <a:ext uri="{FF2B5EF4-FFF2-40B4-BE49-F238E27FC236}">
                <a16:creationId xmlns:a16="http://schemas.microsoft.com/office/drawing/2014/main" id="{A3CE1E96-902A-170B-06D3-85539D4EBF3F}"/>
              </a:ext>
            </a:extLst>
          </p:cNvPr>
          <p:cNvSpPr>
            <a:spLocks noGrp="1"/>
          </p:cNvSpPr>
          <p:nvPr>
            <p:ph type="sldNum" sz="quarter" idx="4"/>
          </p:nvPr>
        </p:nvSpPr>
        <p:spPr/>
        <p:txBody>
          <a:bodyPr/>
          <a:lstStyle/>
          <a:p>
            <a:fld id="{4518C116-A7B6-49FA-B2BC-FBE835E63735}" type="slidenum">
              <a:rPr lang="en-US" smtClean="0"/>
              <a:pPr/>
              <a:t>13</a:t>
            </a:fld>
            <a:endParaRPr lang="en-US"/>
          </a:p>
        </p:txBody>
      </p:sp>
      <p:sp>
        <p:nvSpPr>
          <p:cNvPr id="5" name="Footer Placeholder 4">
            <a:extLst>
              <a:ext uri="{FF2B5EF4-FFF2-40B4-BE49-F238E27FC236}">
                <a16:creationId xmlns:a16="http://schemas.microsoft.com/office/drawing/2014/main" id="{E45CAC71-9BCC-F5CC-B7CF-7707FE6BE04A}"/>
              </a:ext>
            </a:extLst>
          </p:cNvPr>
          <p:cNvSpPr>
            <a:spLocks noGrp="1"/>
          </p:cNvSpPr>
          <p:nvPr>
            <p:ph type="ftr" sz="quarter" idx="3"/>
          </p:nvPr>
        </p:nvSpPr>
        <p:spPr/>
        <p:txBody>
          <a:bodyPr/>
          <a:lstStyle/>
          <a:p>
            <a:endParaRPr lang="en-US"/>
          </a:p>
        </p:txBody>
      </p:sp>
      <p:pic>
        <p:nvPicPr>
          <p:cNvPr id="7" name="Picture 6">
            <a:extLst>
              <a:ext uri="{FF2B5EF4-FFF2-40B4-BE49-F238E27FC236}">
                <a16:creationId xmlns:a16="http://schemas.microsoft.com/office/drawing/2014/main" id="{C9D36EDF-C824-3B3B-A6FA-ED8C3BE0477A}"/>
              </a:ext>
            </a:extLst>
          </p:cNvPr>
          <p:cNvPicPr>
            <a:picLocks noChangeAspect="1"/>
          </p:cNvPicPr>
          <p:nvPr/>
        </p:nvPicPr>
        <p:blipFill>
          <a:blip r:embed="rId2"/>
          <a:stretch>
            <a:fillRect/>
          </a:stretch>
        </p:blipFill>
        <p:spPr>
          <a:xfrm>
            <a:off x="980938" y="1271016"/>
            <a:ext cx="10452110" cy="4773276"/>
          </a:xfrm>
          <a:prstGeom prst="rect">
            <a:avLst/>
          </a:prstGeom>
        </p:spPr>
      </p:pic>
    </p:spTree>
    <p:extLst>
      <p:ext uri="{BB962C8B-B14F-4D97-AF65-F5344CB8AC3E}">
        <p14:creationId xmlns:p14="http://schemas.microsoft.com/office/powerpoint/2010/main" val="1662263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C776E-9C7D-37C6-D403-7AA39F9A9C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3C3759-276A-D58B-2EC6-5C850070B831}"/>
              </a:ext>
            </a:extLst>
          </p:cNvPr>
          <p:cNvSpPr>
            <a:spLocks noGrp="1"/>
          </p:cNvSpPr>
          <p:nvPr>
            <p:ph type="title"/>
          </p:nvPr>
        </p:nvSpPr>
        <p:spPr/>
        <p:txBody>
          <a:bodyPr/>
          <a:lstStyle/>
          <a:p>
            <a:r>
              <a:rPr lang="en-US"/>
              <a:t>UST Yield Curve Steepening</a:t>
            </a:r>
          </a:p>
        </p:txBody>
      </p:sp>
      <p:sp>
        <p:nvSpPr>
          <p:cNvPr id="4" name="Slide Number Placeholder 3">
            <a:extLst>
              <a:ext uri="{FF2B5EF4-FFF2-40B4-BE49-F238E27FC236}">
                <a16:creationId xmlns:a16="http://schemas.microsoft.com/office/drawing/2014/main" id="{AE63F917-5967-5D02-D6C4-7587321B79E3}"/>
              </a:ext>
            </a:extLst>
          </p:cNvPr>
          <p:cNvSpPr>
            <a:spLocks noGrp="1"/>
          </p:cNvSpPr>
          <p:nvPr>
            <p:ph type="sldNum" sz="quarter" idx="4"/>
          </p:nvPr>
        </p:nvSpPr>
        <p:spPr/>
        <p:txBody>
          <a:bodyPr/>
          <a:lstStyle/>
          <a:p>
            <a:fld id="{4518C116-A7B6-49FA-B2BC-FBE835E63735}" type="slidenum">
              <a:rPr lang="en-US" smtClean="0"/>
              <a:pPr/>
              <a:t>14</a:t>
            </a:fld>
            <a:endParaRPr lang="en-US"/>
          </a:p>
        </p:txBody>
      </p:sp>
      <p:sp>
        <p:nvSpPr>
          <p:cNvPr id="5" name="Footer Placeholder 4">
            <a:extLst>
              <a:ext uri="{FF2B5EF4-FFF2-40B4-BE49-F238E27FC236}">
                <a16:creationId xmlns:a16="http://schemas.microsoft.com/office/drawing/2014/main" id="{C4AE2A9B-8F22-FEFE-21C7-4B7C504D66F5}"/>
              </a:ext>
            </a:extLst>
          </p:cNvPr>
          <p:cNvSpPr>
            <a:spLocks noGrp="1"/>
          </p:cNvSpPr>
          <p:nvPr>
            <p:ph type="ftr" sz="quarter" idx="3"/>
          </p:nvPr>
        </p:nvSpPr>
        <p:spPr/>
        <p:txBody>
          <a:bodyPr/>
          <a:lstStyle/>
          <a:p>
            <a:endParaRPr lang="en-US"/>
          </a:p>
        </p:txBody>
      </p:sp>
      <p:pic>
        <p:nvPicPr>
          <p:cNvPr id="6" name="Picture 5">
            <a:extLst>
              <a:ext uri="{FF2B5EF4-FFF2-40B4-BE49-F238E27FC236}">
                <a16:creationId xmlns:a16="http://schemas.microsoft.com/office/drawing/2014/main" id="{26A05E5C-FEDF-D0DB-E1E5-C35F2B8F8A5D}"/>
              </a:ext>
            </a:extLst>
          </p:cNvPr>
          <p:cNvPicPr>
            <a:picLocks noChangeAspect="1"/>
          </p:cNvPicPr>
          <p:nvPr/>
        </p:nvPicPr>
        <p:blipFill>
          <a:blip r:embed="rId2"/>
          <a:stretch>
            <a:fillRect/>
          </a:stretch>
        </p:blipFill>
        <p:spPr>
          <a:xfrm>
            <a:off x="804672" y="1080015"/>
            <a:ext cx="10253472" cy="4926424"/>
          </a:xfrm>
          <a:prstGeom prst="rect">
            <a:avLst/>
          </a:prstGeom>
        </p:spPr>
      </p:pic>
    </p:spTree>
    <p:extLst>
      <p:ext uri="{BB962C8B-B14F-4D97-AF65-F5344CB8AC3E}">
        <p14:creationId xmlns:p14="http://schemas.microsoft.com/office/powerpoint/2010/main" val="4233018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5A1C-AF1C-7A6F-5628-FEC60B03ECC6}"/>
              </a:ext>
            </a:extLst>
          </p:cNvPr>
          <p:cNvSpPr>
            <a:spLocks noGrp="1"/>
          </p:cNvSpPr>
          <p:nvPr>
            <p:ph type="title"/>
          </p:nvPr>
        </p:nvSpPr>
        <p:spPr/>
        <p:txBody>
          <a:bodyPr/>
          <a:lstStyle/>
          <a:p>
            <a:r>
              <a:rPr lang="en-US"/>
              <a:t>Housing: Active Listings by Year</a:t>
            </a:r>
          </a:p>
        </p:txBody>
      </p:sp>
      <p:sp>
        <p:nvSpPr>
          <p:cNvPr id="4" name="Slide Number Placeholder 3">
            <a:extLst>
              <a:ext uri="{FF2B5EF4-FFF2-40B4-BE49-F238E27FC236}">
                <a16:creationId xmlns:a16="http://schemas.microsoft.com/office/drawing/2014/main" id="{B305B456-B7B3-D368-2662-9E90083AA024}"/>
              </a:ext>
            </a:extLst>
          </p:cNvPr>
          <p:cNvSpPr>
            <a:spLocks noGrp="1"/>
          </p:cNvSpPr>
          <p:nvPr>
            <p:ph type="sldNum" sz="quarter" idx="4"/>
          </p:nvPr>
        </p:nvSpPr>
        <p:spPr/>
        <p:txBody>
          <a:bodyPr/>
          <a:lstStyle/>
          <a:p>
            <a:fld id="{4518C116-A7B6-49FA-B2BC-FBE835E63735}" type="slidenum">
              <a:rPr lang="en-US" smtClean="0"/>
              <a:pPr/>
              <a:t>15</a:t>
            </a:fld>
            <a:endParaRPr lang="en-US"/>
          </a:p>
        </p:txBody>
      </p:sp>
      <p:sp>
        <p:nvSpPr>
          <p:cNvPr id="5" name="Footer Placeholder 4">
            <a:extLst>
              <a:ext uri="{FF2B5EF4-FFF2-40B4-BE49-F238E27FC236}">
                <a16:creationId xmlns:a16="http://schemas.microsoft.com/office/drawing/2014/main" id="{F03694AE-2480-C6E8-FF6D-ACC4B3547F4C}"/>
              </a:ext>
            </a:extLst>
          </p:cNvPr>
          <p:cNvSpPr>
            <a:spLocks noGrp="1"/>
          </p:cNvSpPr>
          <p:nvPr>
            <p:ph type="ftr" sz="quarter" idx="3"/>
          </p:nvPr>
        </p:nvSpPr>
        <p:spPr/>
        <p:txBody>
          <a:bodyPr/>
          <a:lstStyle/>
          <a:p>
            <a:endParaRPr lang="en-US"/>
          </a:p>
        </p:txBody>
      </p:sp>
      <p:pic>
        <p:nvPicPr>
          <p:cNvPr id="7" name="Picture 6" descr="Chart, line chart&#10;&#10;AI-generated content may be incorrect.">
            <a:extLst>
              <a:ext uri="{FF2B5EF4-FFF2-40B4-BE49-F238E27FC236}">
                <a16:creationId xmlns:a16="http://schemas.microsoft.com/office/drawing/2014/main" id="{038F56E0-8AB7-C9F8-C512-AC548E55CE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4712" y="927335"/>
            <a:ext cx="8853695" cy="5003329"/>
          </a:xfrm>
          <a:prstGeom prst="rect">
            <a:avLst/>
          </a:prstGeom>
        </p:spPr>
      </p:pic>
    </p:spTree>
    <p:extLst>
      <p:ext uri="{BB962C8B-B14F-4D97-AF65-F5344CB8AC3E}">
        <p14:creationId xmlns:p14="http://schemas.microsoft.com/office/powerpoint/2010/main" val="4276596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C6D0-BEEC-46CC-A406-5F7B43A9369F}"/>
              </a:ext>
            </a:extLst>
          </p:cNvPr>
          <p:cNvSpPr>
            <a:spLocks noGrp="1"/>
          </p:cNvSpPr>
          <p:nvPr>
            <p:ph type="title"/>
          </p:nvPr>
        </p:nvSpPr>
        <p:spPr/>
        <p:txBody>
          <a:bodyPr/>
          <a:lstStyle/>
          <a:p>
            <a:r>
              <a:rPr lang="en-US"/>
              <a:t>Negative Equity Profile</a:t>
            </a:r>
          </a:p>
        </p:txBody>
      </p:sp>
      <p:sp>
        <p:nvSpPr>
          <p:cNvPr id="4" name="Slide Number Placeholder 3">
            <a:extLst>
              <a:ext uri="{FF2B5EF4-FFF2-40B4-BE49-F238E27FC236}">
                <a16:creationId xmlns:a16="http://schemas.microsoft.com/office/drawing/2014/main" id="{2F2C2854-EEED-4B82-C2FF-2B85B90F9749}"/>
              </a:ext>
            </a:extLst>
          </p:cNvPr>
          <p:cNvSpPr>
            <a:spLocks noGrp="1"/>
          </p:cNvSpPr>
          <p:nvPr>
            <p:ph type="sldNum" sz="quarter" idx="4"/>
          </p:nvPr>
        </p:nvSpPr>
        <p:spPr/>
        <p:txBody>
          <a:bodyPr/>
          <a:lstStyle/>
          <a:p>
            <a:fld id="{4518C116-A7B6-49FA-B2BC-FBE835E63735}" type="slidenum">
              <a:rPr lang="en-US" smtClean="0"/>
              <a:pPr/>
              <a:t>16</a:t>
            </a:fld>
            <a:endParaRPr lang="en-US"/>
          </a:p>
        </p:txBody>
      </p:sp>
      <p:sp>
        <p:nvSpPr>
          <p:cNvPr id="5" name="Footer Placeholder 4">
            <a:extLst>
              <a:ext uri="{FF2B5EF4-FFF2-40B4-BE49-F238E27FC236}">
                <a16:creationId xmlns:a16="http://schemas.microsoft.com/office/drawing/2014/main" id="{77177302-A2E0-5835-E231-060F0C9C40E7}"/>
              </a:ext>
            </a:extLst>
          </p:cNvPr>
          <p:cNvSpPr>
            <a:spLocks noGrp="1"/>
          </p:cNvSpPr>
          <p:nvPr>
            <p:ph type="ftr" sz="quarter" idx="3"/>
          </p:nvPr>
        </p:nvSpPr>
        <p:spPr/>
        <p:txBody>
          <a:bodyPr/>
          <a:lstStyle/>
          <a:p>
            <a:endParaRPr lang="en-US"/>
          </a:p>
        </p:txBody>
      </p:sp>
      <p:pic>
        <p:nvPicPr>
          <p:cNvPr id="7" name="Picture 6">
            <a:extLst>
              <a:ext uri="{FF2B5EF4-FFF2-40B4-BE49-F238E27FC236}">
                <a16:creationId xmlns:a16="http://schemas.microsoft.com/office/drawing/2014/main" id="{B86B7225-AD99-F203-FD3B-EFB635E806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3936" y="942713"/>
            <a:ext cx="8061430" cy="4972573"/>
          </a:xfrm>
          <a:prstGeom prst="rect">
            <a:avLst/>
          </a:prstGeom>
        </p:spPr>
      </p:pic>
    </p:spTree>
    <p:extLst>
      <p:ext uri="{BB962C8B-B14F-4D97-AF65-F5344CB8AC3E}">
        <p14:creationId xmlns:p14="http://schemas.microsoft.com/office/powerpoint/2010/main" val="1274266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D4184-EFCD-9AAB-1456-0B3900E3D1BE}"/>
              </a:ext>
            </a:extLst>
          </p:cNvPr>
          <p:cNvSpPr>
            <a:spLocks noGrp="1"/>
          </p:cNvSpPr>
          <p:nvPr>
            <p:ph type="title"/>
          </p:nvPr>
        </p:nvSpPr>
        <p:spPr/>
        <p:txBody>
          <a:bodyPr/>
          <a:lstStyle/>
          <a:p>
            <a:r>
              <a:rPr lang="en-US"/>
              <a:t>Median Homebuyer Age</a:t>
            </a:r>
          </a:p>
        </p:txBody>
      </p:sp>
      <p:sp>
        <p:nvSpPr>
          <p:cNvPr id="4" name="Slide Number Placeholder 3">
            <a:extLst>
              <a:ext uri="{FF2B5EF4-FFF2-40B4-BE49-F238E27FC236}">
                <a16:creationId xmlns:a16="http://schemas.microsoft.com/office/drawing/2014/main" id="{C4D17073-E3FB-D3BE-DAC2-CC35F1AF3FD9}"/>
              </a:ext>
            </a:extLst>
          </p:cNvPr>
          <p:cNvSpPr>
            <a:spLocks noGrp="1"/>
          </p:cNvSpPr>
          <p:nvPr>
            <p:ph type="sldNum" sz="quarter" idx="4"/>
          </p:nvPr>
        </p:nvSpPr>
        <p:spPr/>
        <p:txBody>
          <a:bodyPr/>
          <a:lstStyle/>
          <a:p>
            <a:fld id="{4518C116-A7B6-49FA-B2BC-FBE835E63735}" type="slidenum">
              <a:rPr lang="en-US" smtClean="0"/>
              <a:pPr/>
              <a:t>17</a:t>
            </a:fld>
            <a:endParaRPr lang="en-US"/>
          </a:p>
        </p:txBody>
      </p:sp>
      <p:sp>
        <p:nvSpPr>
          <p:cNvPr id="5" name="Footer Placeholder 4">
            <a:extLst>
              <a:ext uri="{FF2B5EF4-FFF2-40B4-BE49-F238E27FC236}">
                <a16:creationId xmlns:a16="http://schemas.microsoft.com/office/drawing/2014/main" id="{6DD63127-21B0-097B-D9D7-753BAC8B2E2B}"/>
              </a:ext>
            </a:extLst>
          </p:cNvPr>
          <p:cNvSpPr>
            <a:spLocks noGrp="1"/>
          </p:cNvSpPr>
          <p:nvPr>
            <p:ph type="ftr" sz="quarter" idx="3"/>
          </p:nvPr>
        </p:nvSpPr>
        <p:spPr/>
        <p:txBody>
          <a:bodyPr/>
          <a:lstStyle/>
          <a:p>
            <a:endParaRPr lang="en-US"/>
          </a:p>
        </p:txBody>
      </p:sp>
      <p:pic>
        <p:nvPicPr>
          <p:cNvPr id="10" name="Content Placeholder 9" descr="Chart, line chart, histogram&#10;&#10;AI-generated content may be incorrect.">
            <a:extLst>
              <a:ext uri="{FF2B5EF4-FFF2-40B4-BE49-F238E27FC236}">
                <a16:creationId xmlns:a16="http://schemas.microsoft.com/office/drawing/2014/main" id="{518471ED-CAB7-A3CC-F6E5-0E800204A19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417320" y="881639"/>
            <a:ext cx="9061704" cy="5094721"/>
          </a:xfrm>
        </p:spPr>
      </p:pic>
    </p:spTree>
    <p:extLst>
      <p:ext uri="{BB962C8B-B14F-4D97-AF65-F5344CB8AC3E}">
        <p14:creationId xmlns:p14="http://schemas.microsoft.com/office/powerpoint/2010/main" val="200943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4539E-3155-0416-2F74-4A51D26CF218}"/>
              </a:ext>
            </a:extLst>
          </p:cNvPr>
          <p:cNvSpPr>
            <a:spLocks noGrp="1"/>
          </p:cNvSpPr>
          <p:nvPr>
            <p:ph type="title"/>
          </p:nvPr>
        </p:nvSpPr>
        <p:spPr/>
        <p:txBody>
          <a:bodyPr/>
          <a:lstStyle/>
          <a:p>
            <a:r>
              <a:rPr lang="en-US"/>
              <a:t>House Price Index to Median Household Income</a:t>
            </a:r>
          </a:p>
        </p:txBody>
      </p:sp>
      <p:sp>
        <p:nvSpPr>
          <p:cNvPr id="4" name="Slide Number Placeholder 3">
            <a:extLst>
              <a:ext uri="{FF2B5EF4-FFF2-40B4-BE49-F238E27FC236}">
                <a16:creationId xmlns:a16="http://schemas.microsoft.com/office/drawing/2014/main" id="{E4EAD236-EC88-A5D2-332B-ECD447CE1B78}"/>
              </a:ext>
            </a:extLst>
          </p:cNvPr>
          <p:cNvSpPr>
            <a:spLocks noGrp="1"/>
          </p:cNvSpPr>
          <p:nvPr>
            <p:ph type="sldNum" sz="quarter" idx="4"/>
          </p:nvPr>
        </p:nvSpPr>
        <p:spPr/>
        <p:txBody>
          <a:bodyPr/>
          <a:lstStyle/>
          <a:p>
            <a:fld id="{4518C116-A7B6-49FA-B2BC-FBE835E63735}" type="slidenum">
              <a:rPr lang="en-US" smtClean="0"/>
              <a:pPr/>
              <a:t>18</a:t>
            </a:fld>
            <a:endParaRPr lang="en-US"/>
          </a:p>
        </p:txBody>
      </p:sp>
      <p:sp>
        <p:nvSpPr>
          <p:cNvPr id="5" name="Footer Placeholder 4">
            <a:extLst>
              <a:ext uri="{FF2B5EF4-FFF2-40B4-BE49-F238E27FC236}">
                <a16:creationId xmlns:a16="http://schemas.microsoft.com/office/drawing/2014/main" id="{E09486F7-4ACB-BBDC-DECD-B91B5CCC3F7B}"/>
              </a:ext>
            </a:extLst>
          </p:cNvPr>
          <p:cNvSpPr>
            <a:spLocks noGrp="1"/>
          </p:cNvSpPr>
          <p:nvPr>
            <p:ph type="ftr" sz="quarter" idx="3"/>
          </p:nvPr>
        </p:nvSpPr>
        <p:spPr/>
        <p:txBody>
          <a:bodyPr/>
          <a:lstStyle/>
          <a:p>
            <a:endParaRPr lang="en-US"/>
          </a:p>
        </p:txBody>
      </p:sp>
      <p:pic>
        <p:nvPicPr>
          <p:cNvPr id="1026" name="Picture 2">
            <a:extLst>
              <a:ext uri="{FF2B5EF4-FFF2-40B4-BE49-F238E27FC236}">
                <a16:creationId xmlns:a16="http://schemas.microsoft.com/office/drawing/2014/main" id="{A367AAB6-27B5-D76F-BFA7-67B48E5F28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2576" y="1472665"/>
            <a:ext cx="7720398" cy="4519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762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666C2-CDF4-4F08-8578-095A805D0789}"/>
              </a:ext>
            </a:extLst>
          </p:cNvPr>
          <p:cNvSpPr>
            <a:spLocks noGrp="1"/>
          </p:cNvSpPr>
          <p:nvPr>
            <p:ph type="title"/>
          </p:nvPr>
        </p:nvSpPr>
        <p:spPr/>
        <p:txBody>
          <a:bodyPr/>
          <a:lstStyle/>
          <a:p>
            <a:r>
              <a:rPr lang="en-US">
                <a:latin typeface="Calibri"/>
                <a:ea typeface="Calibri"/>
                <a:cs typeface="Calibri"/>
              </a:rPr>
              <a:t>Change in Non-Farm Employment: Up 119K</a:t>
            </a:r>
            <a:endParaRPr lang="en-US">
              <a:ea typeface="Calibri"/>
              <a:cs typeface="Calibri"/>
            </a:endParaRPr>
          </a:p>
        </p:txBody>
      </p:sp>
      <p:sp>
        <p:nvSpPr>
          <p:cNvPr id="4" name="Slide Number Placeholder 3">
            <a:extLst>
              <a:ext uri="{FF2B5EF4-FFF2-40B4-BE49-F238E27FC236}">
                <a16:creationId xmlns:a16="http://schemas.microsoft.com/office/drawing/2014/main" id="{833DDEEB-927D-430B-2870-E8709A61028D}"/>
              </a:ext>
            </a:extLst>
          </p:cNvPr>
          <p:cNvSpPr>
            <a:spLocks noGrp="1"/>
          </p:cNvSpPr>
          <p:nvPr>
            <p:ph type="sldNum" sz="quarter" idx="4"/>
          </p:nvPr>
        </p:nvSpPr>
        <p:spPr/>
        <p:txBody>
          <a:bodyPr/>
          <a:lstStyle/>
          <a:p>
            <a:fld id="{4518C116-A7B6-49FA-B2BC-FBE835E63735}" type="slidenum">
              <a:rPr lang="en-US" smtClean="0"/>
              <a:pPr/>
              <a:t>19</a:t>
            </a:fld>
            <a:endParaRPr lang="en-US"/>
          </a:p>
        </p:txBody>
      </p:sp>
      <p:sp>
        <p:nvSpPr>
          <p:cNvPr id="5" name="Footer Placeholder 4">
            <a:extLst>
              <a:ext uri="{FF2B5EF4-FFF2-40B4-BE49-F238E27FC236}">
                <a16:creationId xmlns:a16="http://schemas.microsoft.com/office/drawing/2014/main" id="{F3ABB977-C520-FEB4-BA2F-8A34FA83EB8C}"/>
              </a:ext>
            </a:extLst>
          </p:cNvPr>
          <p:cNvSpPr>
            <a:spLocks noGrp="1"/>
          </p:cNvSpPr>
          <p:nvPr>
            <p:ph type="ftr" sz="quarter" idx="3"/>
          </p:nvPr>
        </p:nvSpPr>
        <p:spPr/>
        <p:txBody>
          <a:bodyPr/>
          <a:lstStyle/>
          <a:p>
            <a:endParaRPr lang="en-US"/>
          </a:p>
        </p:txBody>
      </p:sp>
      <p:pic>
        <p:nvPicPr>
          <p:cNvPr id="3" name="Picture 2">
            <a:extLst>
              <a:ext uri="{FF2B5EF4-FFF2-40B4-BE49-F238E27FC236}">
                <a16:creationId xmlns:a16="http://schemas.microsoft.com/office/drawing/2014/main" id="{9B7C5A05-8131-FAE0-74D5-5D22E3CE143A}"/>
              </a:ext>
            </a:extLst>
          </p:cNvPr>
          <p:cNvPicPr>
            <a:picLocks noChangeAspect="1"/>
          </p:cNvPicPr>
          <p:nvPr/>
        </p:nvPicPr>
        <p:blipFill>
          <a:blip r:embed="rId2"/>
          <a:stretch>
            <a:fillRect/>
          </a:stretch>
        </p:blipFill>
        <p:spPr>
          <a:xfrm>
            <a:off x="1600835" y="1043940"/>
            <a:ext cx="8289290" cy="4780280"/>
          </a:xfrm>
          <a:prstGeom prst="rect">
            <a:avLst/>
          </a:prstGeom>
        </p:spPr>
      </p:pic>
    </p:spTree>
    <p:extLst>
      <p:ext uri="{BB962C8B-B14F-4D97-AF65-F5344CB8AC3E}">
        <p14:creationId xmlns:p14="http://schemas.microsoft.com/office/powerpoint/2010/main" val="4131748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D304D-E696-92BA-FD5C-64D53C6E204A}"/>
              </a:ext>
            </a:extLst>
          </p:cNvPr>
          <p:cNvSpPr>
            <a:spLocks noGrp="1"/>
          </p:cNvSpPr>
          <p:nvPr>
            <p:ph type="title"/>
          </p:nvPr>
        </p:nvSpPr>
        <p:spPr/>
        <p:txBody>
          <a:bodyPr/>
          <a:lstStyle/>
          <a:p>
            <a:r>
              <a:rPr lang="en-US">
                <a:latin typeface="Calibri"/>
                <a:ea typeface="Calibri"/>
                <a:cs typeface="Calibri"/>
              </a:rPr>
              <a:t>Manufacturing Job Losses Enters 6th Straight Month of Declines</a:t>
            </a:r>
            <a:endParaRPr lang="en-US">
              <a:ea typeface="Calibri"/>
              <a:cs typeface="Calibri"/>
            </a:endParaRPr>
          </a:p>
        </p:txBody>
      </p:sp>
      <p:sp>
        <p:nvSpPr>
          <p:cNvPr id="4" name="Slide Number Placeholder 3">
            <a:extLst>
              <a:ext uri="{FF2B5EF4-FFF2-40B4-BE49-F238E27FC236}">
                <a16:creationId xmlns:a16="http://schemas.microsoft.com/office/drawing/2014/main" id="{5E0866A1-FFFB-2409-DB90-E8A9DEEBBF11}"/>
              </a:ext>
            </a:extLst>
          </p:cNvPr>
          <p:cNvSpPr>
            <a:spLocks noGrp="1"/>
          </p:cNvSpPr>
          <p:nvPr>
            <p:ph type="sldNum" sz="quarter" idx="4"/>
          </p:nvPr>
        </p:nvSpPr>
        <p:spPr/>
        <p:txBody>
          <a:bodyPr/>
          <a:lstStyle/>
          <a:p>
            <a:fld id="{4518C116-A7B6-49FA-B2BC-FBE835E63735}" type="slidenum">
              <a:rPr lang="en-US" smtClean="0"/>
              <a:pPr/>
              <a:t>20</a:t>
            </a:fld>
            <a:endParaRPr lang="en-US"/>
          </a:p>
        </p:txBody>
      </p:sp>
      <p:sp>
        <p:nvSpPr>
          <p:cNvPr id="5" name="Footer Placeholder 4">
            <a:extLst>
              <a:ext uri="{FF2B5EF4-FFF2-40B4-BE49-F238E27FC236}">
                <a16:creationId xmlns:a16="http://schemas.microsoft.com/office/drawing/2014/main" id="{82E6BB7F-C7C2-A416-E295-259D39D0DBC3}"/>
              </a:ext>
            </a:extLst>
          </p:cNvPr>
          <p:cNvSpPr>
            <a:spLocks noGrp="1"/>
          </p:cNvSpPr>
          <p:nvPr>
            <p:ph type="ftr" sz="quarter" idx="3"/>
          </p:nvPr>
        </p:nvSpPr>
        <p:spPr/>
        <p:txBody>
          <a:bodyPr/>
          <a:lstStyle/>
          <a:p>
            <a:endParaRPr lang="en-US"/>
          </a:p>
        </p:txBody>
      </p:sp>
      <p:pic>
        <p:nvPicPr>
          <p:cNvPr id="6" name="Picture 5">
            <a:extLst>
              <a:ext uri="{FF2B5EF4-FFF2-40B4-BE49-F238E27FC236}">
                <a16:creationId xmlns:a16="http://schemas.microsoft.com/office/drawing/2014/main" id="{E8CCDFDB-1AA9-32BD-B256-B393E3269CFE}"/>
              </a:ext>
            </a:extLst>
          </p:cNvPr>
          <p:cNvPicPr>
            <a:picLocks noChangeAspect="1"/>
          </p:cNvPicPr>
          <p:nvPr/>
        </p:nvPicPr>
        <p:blipFill>
          <a:blip r:embed="rId2"/>
          <a:stretch>
            <a:fillRect/>
          </a:stretch>
        </p:blipFill>
        <p:spPr>
          <a:xfrm>
            <a:off x="4267200" y="1355103"/>
            <a:ext cx="7152639" cy="4147794"/>
          </a:xfrm>
          <a:prstGeom prst="rect">
            <a:avLst/>
          </a:prstGeom>
        </p:spPr>
      </p:pic>
      <p:sp>
        <p:nvSpPr>
          <p:cNvPr id="7" name="TextBox 6">
            <a:extLst>
              <a:ext uri="{FF2B5EF4-FFF2-40B4-BE49-F238E27FC236}">
                <a16:creationId xmlns:a16="http://schemas.microsoft.com/office/drawing/2014/main" id="{1C8BB780-5CF0-2745-89FA-1EA540AC0001}"/>
              </a:ext>
            </a:extLst>
          </p:cNvPr>
          <p:cNvSpPr txBox="1"/>
          <p:nvPr/>
        </p:nvSpPr>
        <p:spPr>
          <a:xfrm>
            <a:off x="233680" y="1950720"/>
            <a:ext cx="3576320"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solidFill>
                  <a:srgbClr val="10161D"/>
                </a:solidFill>
                <a:ea typeface="Calibri"/>
                <a:cs typeface="Calibri"/>
              </a:rPr>
              <a:t>Healthcare added 43K</a:t>
            </a:r>
          </a:p>
          <a:p>
            <a:pPr marL="285750" indent="-285750">
              <a:buFont typeface="Arial"/>
              <a:buChar char="•"/>
            </a:pPr>
            <a:endParaRPr lang="en-US">
              <a:solidFill>
                <a:srgbClr val="10161D"/>
              </a:solidFill>
              <a:ea typeface="Calibri"/>
              <a:cs typeface="Calibri"/>
            </a:endParaRPr>
          </a:p>
          <a:p>
            <a:pPr marL="285750" indent="-285750">
              <a:buFont typeface="Arial"/>
              <a:buChar char="•"/>
            </a:pPr>
            <a:r>
              <a:rPr lang="en-US">
                <a:solidFill>
                  <a:srgbClr val="10161D"/>
                </a:solidFill>
                <a:ea typeface="Calibri"/>
                <a:cs typeface="Calibri"/>
              </a:rPr>
              <a:t>Food Services added 37K</a:t>
            </a:r>
          </a:p>
          <a:p>
            <a:pPr marL="285750" indent="-285750">
              <a:buFont typeface="Arial"/>
              <a:buChar char="•"/>
            </a:pPr>
            <a:endParaRPr lang="en-US">
              <a:solidFill>
                <a:srgbClr val="10161D"/>
              </a:solidFill>
              <a:ea typeface="Calibri"/>
              <a:cs typeface="Calibri"/>
            </a:endParaRPr>
          </a:p>
          <a:p>
            <a:pPr marL="285750" indent="-285750">
              <a:buFont typeface="Arial"/>
              <a:buChar char="•"/>
            </a:pPr>
            <a:r>
              <a:rPr lang="en-US">
                <a:solidFill>
                  <a:srgbClr val="10161D"/>
                </a:solidFill>
                <a:ea typeface="Calibri"/>
                <a:cs typeface="Calibri"/>
              </a:rPr>
              <a:t>Transportation and warehousing down 25K</a:t>
            </a:r>
          </a:p>
          <a:p>
            <a:endParaRPr lang="en-US">
              <a:solidFill>
                <a:srgbClr val="10161D"/>
              </a:solidFill>
              <a:ea typeface="Calibri"/>
              <a:cs typeface="Calibri"/>
            </a:endParaRPr>
          </a:p>
          <a:p>
            <a:pPr marL="285750" indent="-285750">
              <a:buFont typeface="Arial"/>
              <a:buChar char="•"/>
            </a:pPr>
            <a:r>
              <a:rPr lang="en-US">
                <a:solidFill>
                  <a:srgbClr val="10161D"/>
                </a:solidFill>
                <a:ea typeface="Calibri"/>
                <a:cs typeface="Calibri"/>
              </a:rPr>
              <a:t>Federal Employment continued to decline, down 3K and down 97K since the peak in January</a:t>
            </a:r>
          </a:p>
          <a:p>
            <a:endParaRPr lang="en-US">
              <a:solidFill>
                <a:srgbClr val="10161D"/>
              </a:solidFill>
              <a:ea typeface="Calibri"/>
              <a:cs typeface="Calibri"/>
            </a:endParaRPr>
          </a:p>
        </p:txBody>
      </p:sp>
    </p:spTree>
    <p:extLst>
      <p:ext uri="{BB962C8B-B14F-4D97-AF65-F5344CB8AC3E}">
        <p14:creationId xmlns:p14="http://schemas.microsoft.com/office/powerpoint/2010/main" val="3016914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91BA2-498F-E0BB-C98C-E596F02A8770}"/>
              </a:ext>
            </a:extLst>
          </p:cNvPr>
          <p:cNvSpPr>
            <a:spLocks noGrp="1"/>
          </p:cNvSpPr>
          <p:nvPr>
            <p:ph type="title"/>
          </p:nvPr>
        </p:nvSpPr>
        <p:spPr/>
        <p:txBody>
          <a:bodyPr/>
          <a:lstStyle/>
          <a:p>
            <a:r>
              <a:rPr lang="en-US"/>
              <a:t>Highest Layoffs Since 2003</a:t>
            </a:r>
          </a:p>
        </p:txBody>
      </p:sp>
      <p:sp>
        <p:nvSpPr>
          <p:cNvPr id="4" name="Slide Number Placeholder 3">
            <a:extLst>
              <a:ext uri="{FF2B5EF4-FFF2-40B4-BE49-F238E27FC236}">
                <a16:creationId xmlns:a16="http://schemas.microsoft.com/office/drawing/2014/main" id="{4FC96E60-4127-66A9-7D63-80B22171B06C}"/>
              </a:ext>
            </a:extLst>
          </p:cNvPr>
          <p:cNvSpPr>
            <a:spLocks noGrp="1"/>
          </p:cNvSpPr>
          <p:nvPr>
            <p:ph type="sldNum" sz="quarter" idx="4"/>
          </p:nvPr>
        </p:nvSpPr>
        <p:spPr/>
        <p:txBody>
          <a:bodyPr/>
          <a:lstStyle/>
          <a:p>
            <a:fld id="{4518C116-A7B6-49FA-B2BC-FBE835E63735}" type="slidenum">
              <a:rPr lang="en-US" smtClean="0"/>
              <a:pPr/>
              <a:t>21</a:t>
            </a:fld>
            <a:endParaRPr lang="en-US"/>
          </a:p>
        </p:txBody>
      </p:sp>
      <p:sp>
        <p:nvSpPr>
          <p:cNvPr id="5" name="Footer Placeholder 4">
            <a:extLst>
              <a:ext uri="{FF2B5EF4-FFF2-40B4-BE49-F238E27FC236}">
                <a16:creationId xmlns:a16="http://schemas.microsoft.com/office/drawing/2014/main" id="{4939390B-77CC-4816-4159-6543D8C2B9B3}"/>
              </a:ext>
            </a:extLst>
          </p:cNvPr>
          <p:cNvSpPr>
            <a:spLocks noGrp="1"/>
          </p:cNvSpPr>
          <p:nvPr>
            <p:ph type="ftr" sz="quarter" idx="3"/>
          </p:nvPr>
        </p:nvSpPr>
        <p:spPr/>
        <p:txBody>
          <a:bodyPr/>
          <a:lstStyle/>
          <a:p>
            <a:endParaRPr lang="en-US"/>
          </a:p>
        </p:txBody>
      </p:sp>
      <p:pic>
        <p:nvPicPr>
          <p:cNvPr id="7" name="Picture 6" descr="Chart, histogram&#10;&#10;AI-generated content may be incorrect.">
            <a:extLst>
              <a:ext uri="{FF2B5EF4-FFF2-40B4-BE49-F238E27FC236}">
                <a16:creationId xmlns:a16="http://schemas.microsoft.com/office/drawing/2014/main" id="{5F7B29D5-B5EA-119B-06FB-6BB2CF0069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1027187"/>
            <a:ext cx="7620000" cy="5076825"/>
          </a:xfrm>
          <a:prstGeom prst="rect">
            <a:avLst/>
          </a:prstGeom>
        </p:spPr>
      </p:pic>
    </p:spTree>
    <p:extLst>
      <p:ext uri="{BB962C8B-B14F-4D97-AF65-F5344CB8AC3E}">
        <p14:creationId xmlns:p14="http://schemas.microsoft.com/office/powerpoint/2010/main" val="954536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49BF-A1DB-3DDC-87AA-361D4AB7A05D}"/>
              </a:ext>
            </a:extLst>
          </p:cNvPr>
          <p:cNvSpPr>
            <a:spLocks noGrp="1"/>
          </p:cNvSpPr>
          <p:nvPr>
            <p:ph type="title"/>
          </p:nvPr>
        </p:nvSpPr>
        <p:spPr/>
        <p:txBody>
          <a:bodyPr/>
          <a:lstStyle/>
          <a:p>
            <a:r>
              <a:rPr lang="en-US"/>
              <a:t>Total US Consumer Debt Increases to $18.59 Trillion </a:t>
            </a:r>
          </a:p>
        </p:txBody>
      </p:sp>
      <p:sp>
        <p:nvSpPr>
          <p:cNvPr id="4" name="Slide Number Placeholder 3">
            <a:extLst>
              <a:ext uri="{FF2B5EF4-FFF2-40B4-BE49-F238E27FC236}">
                <a16:creationId xmlns:a16="http://schemas.microsoft.com/office/drawing/2014/main" id="{9C0C00BA-FF35-DBE9-E8D1-06860C35A99D}"/>
              </a:ext>
            </a:extLst>
          </p:cNvPr>
          <p:cNvSpPr>
            <a:spLocks noGrp="1"/>
          </p:cNvSpPr>
          <p:nvPr>
            <p:ph type="sldNum" sz="quarter" idx="4"/>
          </p:nvPr>
        </p:nvSpPr>
        <p:spPr/>
        <p:txBody>
          <a:bodyPr/>
          <a:lstStyle/>
          <a:p>
            <a:fld id="{4518C116-A7B6-49FA-B2BC-FBE835E63735}" type="slidenum">
              <a:rPr lang="en-US" smtClean="0"/>
              <a:pPr/>
              <a:t>22</a:t>
            </a:fld>
            <a:endParaRPr lang="en-US"/>
          </a:p>
        </p:txBody>
      </p:sp>
      <p:sp>
        <p:nvSpPr>
          <p:cNvPr id="5" name="Footer Placeholder 4">
            <a:extLst>
              <a:ext uri="{FF2B5EF4-FFF2-40B4-BE49-F238E27FC236}">
                <a16:creationId xmlns:a16="http://schemas.microsoft.com/office/drawing/2014/main" id="{0DF7EC5E-4F53-0051-5252-C68F317E128E}"/>
              </a:ext>
            </a:extLst>
          </p:cNvPr>
          <p:cNvSpPr>
            <a:spLocks noGrp="1"/>
          </p:cNvSpPr>
          <p:nvPr>
            <p:ph type="ftr" sz="quarter" idx="3"/>
          </p:nvPr>
        </p:nvSpPr>
        <p:spPr/>
        <p:txBody>
          <a:bodyPr/>
          <a:lstStyle/>
          <a:p>
            <a:endParaRPr lang="en-US"/>
          </a:p>
        </p:txBody>
      </p:sp>
      <p:pic>
        <p:nvPicPr>
          <p:cNvPr id="9" name="Picture 8">
            <a:extLst>
              <a:ext uri="{FF2B5EF4-FFF2-40B4-BE49-F238E27FC236}">
                <a16:creationId xmlns:a16="http://schemas.microsoft.com/office/drawing/2014/main" id="{F68C04DD-C115-1391-EDB8-F8379B7DC32E}"/>
              </a:ext>
            </a:extLst>
          </p:cNvPr>
          <p:cNvPicPr>
            <a:picLocks noChangeAspect="1"/>
          </p:cNvPicPr>
          <p:nvPr/>
        </p:nvPicPr>
        <p:blipFill>
          <a:blip r:embed="rId2"/>
          <a:stretch>
            <a:fillRect/>
          </a:stretch>
        </p:blipFill>
        <p:spPr>
          <a:xfrm>
            <a:off x="2107521" y="1012297"/>
            <a:ext cx="7292511" cy="5182244"/>
          </a:xfrm>
          <a:prstGeom prst="rect">
            <a:avLst/>
          </a:prstGeom>
        </p:spPr>
      </p:pic>
    </p:spTree>
    <p:extLst>
      <p:ext uri="{BB962C8B-B14F-4D97-AF65-F5344CB8AC3E}">
        <p14:creationId xmlns:p14="http://schemas.microsoft.com/office/powerpoint/2010/main" val="1082301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2F314-9984-E1B0-B210-26D50CC101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1525A9-7825-86B3-FDC8-8BD3C5A4C985}"/>
              </a:ext>
            </a:extLst>
          </p:cNvPr>
          <p:cNvSpPr>
            <a:spLocks noGrp="1"/>
          </p:cNvSpPr>
          <p:nvPr>
            <p:ph type="title"/>
          </p:nvPr>
        </p:nvSpPr>
        <p:spPr/>
        <p:txBody>
          <a:bodyPr/>
          <a:lstStyle/>
          <a:p>
            <a:r>
              <a:rPr lang="en-US"/>
              <a:t>Delinquencies Inching Higher</a:t>
            </a:r>
          </a:p>
        </p:txBody>
      </p:sp>
      <p:sp>
        <p:nvSpPr>
          <p:cNvPr id="4" name="Slide Number Placeholder 3">
            <a:extLst>
              <a:ext uri="{FF2B5EF4-FFF2-40B4-BE49-F238E27FC236}">
                <a16:creationId xmlns:a16="http://schemas.microsoft.com/office/drawing/2014/main" id="{45FAFA8C-491D-68A9-2C24-35B838E4BDB5}"/>
              </a:ext>
            </a:extLst>
          </p:cNvPr>
          <p:cNvSpPr>
            <a:spLocks noGrp="1"/>
          </p:cNvSpPr>
          <p:nvPr>
            <p:ph type="sldNum" sz="quarter" idx="4"/>
          </p:nvPr>
        </p:nvSpPr>
        <p:spPr/>
        <p:txBody>
          <a:bodyPr/>
          <a:lstStyle/>
          <a:p>
            <a:fld id="{4518C116-A7B6-49FA-B2BC-FBE835E63735}" type="slidenum">
              <a:rPr lang="en-US" smtClean="0"/>
              <a:pPr/>
              <a:t>23</a:t>
            </a:fld>
            <a:endParaRPr lang="en-US"/>
          </a:p>
        </p:txBody>
      </p:sp>
      <p:sp>
        <p:nvSpPr>
          <p:cNvPr id="5" name="Footer Placeholder 4">
            <a:extLst>
              <a:ext uri="{FF2B5EF4-FFF2-40B4-BE49-F238E27FC236}">
                <a16:creationId xmlns:a16="http://schemas.microsoft.com/office/drawing/2014/main" id="{224C1FC9-9105-C079-CF87-78F4033E483B}"/>
              </a:ext>
            </a:extLst>
          </p:cNvPr>
          <p:cNvSpPr>
            <a:spLocks noGrp="1"/>
          </p:cNvSpPr>
          <p:nvPr>
            <p:ph type="ftr" sz="quarter" idx="3"/>
          </p:nvPr>
        </p:nvSpPr>
        <p:spPr/>
        <p:txBody>
          <a:bodyPr/>
          <a:lstStyle/>
          <a:p>
            <a:endParaRPr lang="en-US"/>
          </a:p>
        </p:txBody>
      </p:sp>
      <p:pic>
        <p:nvPicPr>
          <p:cNvPr id="7" name="Picture 6">
            <a:extLst>
              <a:ext uri="{FF2B5EF4-FFF2-40B4-BE49-F238E27FC236}">
                <a16:creationId xmlns:a16="http://schemas.microsoft.com/office/drawing/2014/main" id="{21B3F432-FC38-552E-0513-47054FB6643D}"/>
              </a:ext>
            </a:extLst>
          </p:cNvPr>
          <p:cNvPicPr>
            <a:picLocks noChangeAspect="1"/>
          </p:cNvPicPr>
          <p:nvPr/>
        </p:nvPicPr>
        <p:blipFill>
          <a:blip r:embed="rId2"/>
          <a:stretch>
            <a:fillRect/>
          </a:stretch>
        </p:blipFill>
        <p:spPr>
          <a:xfrm>
            <a:off x="2148840" y="972580"/>
            <a:ext cx="7147562" cy="5185702"/>
          </a:xfrm>
          <a:prstGeom prst="rect">
            <a:avLst/>
          </a:prstGeom>
        </p:spPr>
      </p:pic>
    </p:spTree>
    <p:extLst>
      <p:ext uri="{BB962C8B-B14F-4D97-AF65-F5344CB8AC3E}">
        <p14:creationId xmlns:p14="http://schemas.microsoft.com/office/powerpoint/2010/main" val="2922343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839789" y="457200"/>
            <a:ext cx="3932237" cy="1600200"/>
          </a:xfrm>
        </p:spPr>
        <p:txBody>
          <a:bodyPr anchor="b">
            <a:normAutofit/>
          </a:bodyPr>
          <a:lstStyle/>
          <a:p>
            <a:pPr lvl="0"/>
            <a:r>
              <a:rPr lang="en-US"/>
              <a:t>Poll Question</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type="body" sz="half" idx="2"/>
          </p:nvPr>
        </p:nvSpPr>
        <p:spPr>
          <a:xfrm>
            <a:off x="839789" y="2057400"/>
            <a:ext cx="3932237" cy="3811588"/>
          </a:xfrm>
        </p:spPr>
        <p:txBody>
          <a:bodyPr vert="horz" lIns="91440" tIns="45720" rIns="91440" bIns="45720" rtlCol="0">
            <a:normAutofit/>
          </a:bodyPr>
          <a:lstStyle/>
          <a:p>
            <a:pPr marL="0" indent="0">
              <a:buNone/>
            </a:pPr>
            <a:r>
              <a:rPr lang="en-US" sz="1800"/>
              <a:t>What's the biggest concern you have for your local economy?</a:t>
            </a:r>
          </a:p>
          <a:p>
            <a:pPr marL="457200" indent="-457200">
              <a:buAutoNum type="alphaLcPeriod"/>
            </a:pPr>
            <a:r>
              <a:rPr lang="en-US" sz="1800"/>
              <a:t>Inflation</a:t>
            </a:r>
          </a:p>
          <a:p>
            <a:pPr marL="457200" indent="-457200">
              <a:buAutoNum type="alphaLcPeriod"/>
            </a:pPr>
            <a:r>
              <a:rPr lang="en-US" sz="1800"/>
              <a:t>Housing Affordability</a:t>
            </a:r>
          </a:p>
          <a:p>
            <a:pPr marL="457200" indent="-457200">
              <a:buAutoNum type="alphaLcPeriod"/>
            </a:pPr>
            <a:r>
              <a:rPr lang="en-US" sz="1800"/>
              <a:t>Unemployment</a:t>
            </a:r>
          </a:p>
          <a:p>
            <a:pPr marL="457200" indent="-457200">
              <a:buAutoNum type="alphaLcPeriod"/>
            </a:pPr>
            <a:r>
              <a:rPr lang="en-US" sz="1800"/>
              <a:t>Rising Delinquencies</a:t>
            </a:r>
          </a:p>
          <a:p>
            <a:pPr marL="457200" indent="-457200">
              <a:buAutoNum type="alphaLcPeriod"/>
            </a:pPr>
            <a:endParaRPr lang="en-US"/>
          </a:p>
        </p:txBody>
      </p:sp>
      <p:pic>
        <p:nvPicPr>
          <p:cNvPr id="4" name="Picture 3">
            <a:extLst>
              <a:ext uri="{FF2B5EF4-FFF2-40B4-BE49-F238E27FC236}">
                <a16:creationId xmlns:a16="http://schemas.microsoft.com/office/drawing/2014/main" id="{F811C216-CB82-C141-E584-84A8DE40A6CD}"/>
              </a:ext>
            </a:extLst>
          </p:cNvPr>
          <p:cNvPicPr>
            <a:picLocks noChangeAspect="1"/>
          </p:cNvPicPr>
          <p:nvPr/>
        </p:nvPicPr>
        <p:blipFill>
          <a:blip r:embed="rId3"/>
          <a:stretch>
            <a:fillRect/>
          </a:stretch>
        </p:blipFill>
        <p:spPr>
          <a:xfrm>
            <a:off x="6239707" y="1713095"/>
            <a:ext cx="5112504" cy="2900868"/>
          </a:xfrm>
          <a:prstGeom prst="rect">
            <a:avLst/>
          </a:prstGeom>
        </p:spPr>
      </p:pic>
    </p:spTree>
    <p:extLst>
      <p:ext uri="{BB962C8B-B14F-4D97-AF65-F5344CB8AC3E}">
        <p14:creationId xmlns:p14="http://schemas.microsoft.com/office/powerpoint/2010/main" val="2839277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a:latin typeface="Calibri"/>
                <a:cs typeface="Calibri"/>
              </a:rPr>
              <a:t> </a:t>
            </a:r>
            <a:br>
              <a:rPr lang="en-US" sz="3600"/>
            </a:br>
            <a:r>
              <a:rPr lang="en-US" sz="3600">
                <a:latin typeface="Calibri"/>
                <a:cs typeface="Calibri"/>
              </a:rPr>
              <a:t>Member Financial Trends</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5914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a:t>3</a:t>
            </a:r>
            <a:r>
              <a:rPr lang="en-US" sz="3200" baseline="30000"/>
              <a:t>rd</a:t>
            </a:r>
            <a:r>
              <a:rPr lang="en-US" sz="3200"/>
              <a:t> Quarter Banking Landscape Recap</a:t>
            </a:r>
            <a:endParaRPr lang="en-US"/>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a:xfrm>
            <a:off x="402772" y="1285388"/>
            <a:ext cx="11430000" cy="4583784"/>
          </a:xfrm>
        </p:spPr>
        <p:txBody>
          <a:bodyPr>
            <a:normAutofit/>
          </a:bodyPr>
          <a:lstStyle/>
          <a:p>
            <a:r>
              <a:rPr lang="en-US"/>
              <a:t>Liquidity and deposit pressures persist</a:t>
            </a:r>
          </a:p>
          <a:p>
            <a:r>
              <a:rPr lang="en-US"/>
              <a:t>Lending activity slowed after robust second quarter</a:t>
            </a:r>
          </a:p>
          <a:p>
            <a:r>
              <a:rPr lang="en-US"/>
              <a:t>Contraction in deposit balances across district on median basis</a:t>
            </a:r>
          </a:p>
          <a:p>
            <a:pPr lvl="1"/>
            <a:r>
              <a:rPr lang="en-US" sz="2000"/>
              <a:t>But, pockets of deposit growth seen in more urban areas, along with some commercial-focused banks and residential focused depositories</a:t>
            </a:r>
          </a:p>
          <a:p>
            <a:r>
              <a:rPr lang="en-US"/>
              <a:t>Reliance on wholesale funding remains elevated, particularly at credit unions and smaller banks</a:t>
            </a:r>
          </a:p>
          <a:p>
            <a:r>
              <a:rPr lang="en-US"/>
              <a:t>Reserve build continues at credit unions, unchanged at bank members</a:t>
            </a:r>
          </a:p>
          <a:p>
            <a:pPr lvl="1"/>
            <a:r>
              <a:rPr lang="en-US" sz="2000"/>
              <a:t>Nonaccrual loans push higher quarter-over-quarter</a:t>
            </a:r>
          </a:p>
          <a:p>
            <a:pPr lvl="1"/>
            <a:r>
              <a:rPr lang="en-US" sz="2000"/>
              <a:t>Provisions and net charge-offs on pace to exceed 2024 levels</a:t>
            </a:r>
          </a:p>
          <a:p>
            <a:r>
              <a:rPr lang="en-US"/>
              <a:t>Strong earnings performance as margins continue to climb</a:t>
            </a:r>
          </a:p>
          <a:p>
            <a:r>
              <a:rPr lang="en-US"/>
              <a:t>Capital positions improve, remain solid</a:t>
            </a:r>
            <a:endParaRPr lang="en-US">
              <a:solidFill>
                <a:schemeClr val="accent6">
                  <a:lumMod val="75000"/>
                </a:schemeClr>
              </a:solidFill>
            </a:endParaRPr>
          </a:p>
        </p:txBody>
      </p:sp>
    </p:spTree>
    <p:extLst>
      <p:ext uri="{BB962C8B-B14F-4D97-AF65-F5344CB8AC3E}">
        <p14:creationId xmlns:p14="http://schemas.microsoft.com/office/powerpoint/2010/main" val="24285157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Balance sheet trends</a:t>
            </a:r>
            <a:br>
              <a:rPr lang="en-US"/>
            </a:br>
            <a:r>
              <a:rPr lang="en-US" sz="2200" b="0" i="1"/>
              <a:t>Change in asset and funding composition</a:t>
            </a:r>
            <a:endParaRPr lang="en-US" b="0">
              <a:latin typeface="Calibri"/>
              <a:cs typeface="Calibri"/>
            </a:endParaRPr>
          </a:p>
        </p:txBody>
      </p:sp>
      <p:sp>
        <p:nvSpPr>
          <p:cNvPr id="9" name="Rectangle 8">
            <a:extLst>
              <a:ext uri="{FF2B5EF4-FFF2-40B4-BE49-F238E27FC236}">
                <a16:creationId xmlns:a16="http://schemas.microsoft.com/office/drawing/2014/main" id="{1683A41F-3F71-EFDD-7CDD-A6D651266406}"/>
              </a:ext>
            </a:extLst>
          </p:cNvPr>
          <p:cNvSpPr/>
          <p:nvPr/>
        </p:nvSpPr>
        <p:spPr>
          <a:xfrm>
            <a:off x="780971"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solidFill>
                  <a:srgbClr val="FFFFFF"/>
                </a:solidFill>
                <a:latin typeface="Calibri"/>
              </a:rPr>
              <a:t>Quarter-over-Quarter</a:t>
            </a:r>
            <a:endParaRPr kumimoji="0" lang="en-US" sz="1600" b="0" i="0" u="none" strike="noStrike" kern="1200" cap="none" spc="0" normalizeH="0" baseline="0" noProof="0">
              <a:ln>
                <a:noFill/>
              </a:ln>
              <a:solidFill>
                <a:srgbClr val="FFFFFF"/>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A1C5719E-D603-EE7A-A3EB-14D81899FD7C}"/>
              </a:ext>
            </a:extLst>
          </p:cNvPr>
          <p:cNvSpPr/>
          <p:nvPr/>
        </p:nvSpPr>
        <p:spPr>
          <a:xfrm>
            <a:off x="6922849"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Year-over-Year ($bn)</a:t>
            </a:r>
          </a:p>
        </p:txBody>
      </p:sp>
      <p:sp>
        <p:nvSpPr>
          <p:cNvPr id="11" name="TextBox 10">
            <a:extLst>
              <a:ext uri="{FF2B5EF4-FFF2-40B4-BE49-F238E27FC236}">
                <a16:creationId xmlns:a16="http://schemas.microsoft.com/office/drawing/2014/main" id="{38F3CD9B-680A-BE96-F423-97042A04997A}"/>
              </a:ext>
            </a:extLst>
          </p:cNvPr>
          <p:cNvSpPr txBox="1"/>
          <p:nvPr/>
        </p:nvSpPr>
        <p:spPr>
          <a:xfrm rot="16200000">
            <a:off x="-891671" y="2573439"/>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Banks ($bn)</a:t>
            </a:r>
          </a:p>
        </p:txBody>
      </p:sp>
      <p:sp>
        <p:nvSpPr>
          <p:cNvPr id="12" name="TextBox 11">
            <a:extLst>
              <a:ext uri="{FF2B5EF4-FFF2-40B4-BE49-F238E27FC236}">
                <a16:creationId xmlns:a16="http://schemas.microsoft.com/office/drawing/2014/main" id="{72AE93F7-D98F-FB7B-7CC9-C6D3135DBCAC}"/>
              </a:ext>
            </a:extLst>
          </p:cNvPr>
          <p:cNvSpPr txBox="1"/>
          <p:nvPr/>
        </p:nvSpPr>
        <p:spPr>
          <a:xfrm rot="16200000">
            <a:off x="-891671" y="5045557"/>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Credit Unions ($mm)</a:t>
            </a:r>
          </a:p>
        </p:txBody>
      </p:sp>
      <p:sp>
        <p:nvSpPr>
          <p:cNvPr id="7" name="Footer Placeholder 4">
            <a:extLst>
              <a:ext uri="{FF2B5EF4-FFF2-40B4-BE49-F238E27FC236}">
                <a16:creationId xmlns:a16="http://schemas.microsoft.com/office/drawing/2014/main" id="{4FB55C79-F7BA-FDF9-965C-05E5F9667231}"/>
              </a:ext>
            </a:extLst>
          </p:cNvPr>
          <p:cNvSpPr txBox="1">
            <a:spLocks/>
          </p:cNvSpPr>
          <p:nvPr/>
        </p:nvSpPr>
        <p:spPr>
          <a:xfrm>
            <a:off x="398652" y="651412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pic>
        <p:nvPicPr>
          <p:cNvPr id="4" name="Picture 3">
            <a:extLst>
              <a:ext uri="{FF2B5EF4-FFF2-40B4-BE49-F238E27FC236}">
                <a16:creationId xmlns:a16="http://schemas.microsoft.com/office/drawing/2014/main" id="{22A3031A-B988-B403-97EA-A398FB4BCD70}"/>
              </a:ext>
            </a:extLst>
          </p:cNvPr>
          <p:cNvPicPr>
            <a:picLocks noChangeAspect="1"/>
          </p:cNvPicPr>
          <p:nvPr/>
        </p:nvPicPr>
        <p:blipFill>
          <a:blip r:embed="rId3"/>
          <a:stretch>
            <a:fillRect/>
          </a:stretch>
        </p:blipFill>
        <p:spPr>
          <a:xfrm>
            <a:off x="779446" y="1570428"/>
            <a:ext cx="4488180" cy="2259356"/>
          </a:xfrm>
          <a:prstGeom prst="rect">
            <a:avLst/>
          </a:prstGeom>
        </p:spPr>
      </p:pic>
      <p:pic>
        <p:nvPicPr>
          <p:cNvPr id="6" name="Picture 5">
            <a:extLst>
              <a:ext uri="{FF2B5EF4-FFF2-40B4-BE49-F238E27FC236}">
                <a16:creationId xmlns:a16="http://schemas.microsoft.com/office/drawing/2014/main" id="{D7C21A4C-1834-6055-0B4E-AA295D7DB1BD}"/>
              </a:ext>
            </a:extLst>
          </p:cNvPr>
          <p:cNvPicPr>
            <a:picLocks noChangeAspect="1"/>
          </p:cNvPicPr>
          <p:nvPr/>
        </p:nvPicPr>
        <p:blipFill>
          <a:blip r:embed="rId4"/>
          <a:stretch>
            <a:fillRect/>
          </a:stretch>
        </p:blipFill>
        <p:spPr>
          <a:xfrm>
            <a:off x="6922087" y="1570428"/>
            <a:ext cx="4488180" cy="2259356"/>
          </a:xfrm>
          <a:prstGeom prst="rect">
            <a:avLst/>
          </a:prstGeom>
        </p:spPr>
      </p:pic>
      <p:pic>
        <p:nvPicPr>
          <p:cNvPr id="10" name="Picture 9">
            <a:extLst>
              <a:ext uri="{FF2B5EF4-FFF2-40B4-BE49-F238E27FC236}">
                <a16:creationId xmlns:a16="http://schemas.microsoft.com/office/drawing/2014/main" id="{17A7EE13-7D1C-B009-CF12-481FAF1DB99F}"/>
              </a:ext>
            </a:extLst>
          </p:cNvPr>
          <p:cNvPicPr>
            <a:picLocks noChangeAspect="1"/>
          </p:cNvPicPr>
          <p:nvPr/>
        </p:nvPicPr>
        <p:blipFill>
          <a:blip r:embed="rId5"/>
          <a:stretch>
            <a:fillRect/>
          </a:stretch>
        </p:blipFill>
        <p:spPr>
          <a:xfrm>
            <a:off x="779446" y="3962390"/>
            <a:ext cx="4488180" cy="2260078"/>
          </a:xfrm>
          <a:prstGeom prst="rect">
            <a:avLst/>
          </a:prstGeom>
        </p:spPr>
      </p:pic>
      <p:pic>
        <p:nvPicPr>
          <p:cNvPr id="15" name="Picture 14">
            <a:extLst>
              <a:ext uri="{FF2B5EF4-FFF2-40B4-BE49-F238E27FC236}">
                <a16:creationId xmlns:a16="http://schemas.microsoft.com/office/drawing/2014/main" id="{C9F42D32-61C6-D189-91D5-9BD29D0202B9}"/>
              </a:ext>
            </a:extLst>
          </p:cNvPr>
          <p:cNvPicPr>
            <a:picLocks noChangeAspect="1"/>
          </p:cNvPicPr>
          <p:nvPr/>
        </p:nvPicPr>
        <p:blipFill>
          <a:blip r:embed="rId6"/>
          <a:stretch>
            <a:fillRect/>
          </a:stretch>
        </p:blipFill>
        <p:spPr>
          <a:xfrm>
            <a:off x="6922087" y="3962390"/>
            <a:ext cx="4488180" cy="2244816"/>
          </a:xfrm>
          <a:prstGeom prst="rect">
            <a:avLst/>
          </a:prstGeom>
        </p:spPr>
      </p:pic>
    </p:spTree>
    <p:extLst>
      <p:ext uri="{BB962C8B-B14F-4D97-AF65-F5344CB8AC3E}">
        <p14:creationId xmlns:p14="http://schemas.microsoft.com/office/powerpoint/2010/main" val="33353606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Loan growth trending down while deposit growth improves</a:t>
            </a:r>
            <a:br>
              <a:rPr lang="en-US"/>
            </a:br>
            <a:r>
              <a:rPr lang="en-US" sz="2200" b="0" i="1"/>
              <a:t>Deposit funding environment remains challenging</a:t>
            </a:r>
            <a:endParaRPr lang="en-US" b="0">
              <a:latin typeface="Calibri"/>
              <a:cs typeface="Calibri"/>
            </a:endParaRPr>
          </a:p>
        </p:txBody>
      </p:sp>
      <p:sp>
        <p:nvSpPr>
          <p:cNvPr id="9" name="Rectangle 8">
            <a:extLst>
              <a:ext uri="{FF2B5EF4-FFF2-40B4-BE49-F238E27FC236}">
                <a16:creationId xmlns:a16="http://schemas.microsoft.com/office/drawing/2014/main" id="{1683A41F-3F71-EFDD-7CDD-A6D651266406}"/>
              </a:ext>
            </a:extLst>
          </p:cNvPr>
          <p:cNvSpPr/>
          <p:nvPr/>
        </p:nvSpPr>
        <p:spPr>
          <a:xfrm>
            <a:off x="780971"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Loan Growth (year-over-year)</a:t>
            </a:r>
          </a:p>
        </p:txBody>
      </p:sp>
      <p:sp>
        <p:nvSpPr>
          <p:cNvPr id="14" name="Rectangle 13">
            <a:extLst>
              <a:ext uri="{FF2B5EF4-FFF2-40B4-BE49-F238E27FC236}">
                <a16:creationId xmlns:a16="http://schemas.microsoft.com/office/drawing/2014/main" id="{A1C5719E-D603-EE7A-A3EB-14D81899FD7C}"/>
              </a:ext>
            </a:extLst>
          </p:cNvPr>
          <p:cNvSpPr/>
          <p:nvPr/>
        </p:nvSpPr>
        <p:spPr>
          <a:xfrm>
            <a:off x="6922849"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Deposit/Share Growth</a:t>
            </a:r>
            <a:r>
              <a:rPr lang="en-US" sz="1600" dirty="0">
                <a:solidFill>
                  <a:srgbClr val="FFFFFF"/>
                </a:solidFill>
              </a:rPr>
              <a:t> (year-over-year)</a:t>
            </a:r>
            <a:endParaRPr kumimoji="0" lang="en-US" sz="16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8F3CD9B-680A-BE96-F423-97042A04997A}"/>
              </a:ext>
            </a:extLst>
          </p:cNvPr>
          <p:cNvSpPr txBox="1"/>
          <p:nvPr/>
        </p:nvSpPr>
        <p:spPr>
          <a:xfrm rot="16200000">
            <a:off x="-891671" y="2573439"/>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Banks</a:t>
            </a:r>
          </a:p>
        </p:txBody>
      </p:sp>
      <p:sp>
        <p:nvSpPr>
          <p:cNvPr id="12" name="TextBox 11">
            <a:extLst>
              <a:ext uri="{FF2B5EF4-FFF2-40B4-BE49-F238E27FC236}">
                <a16:creationId xmlns:a16="http://schemas.microsoft.com/office/drawing/2014/main" id="{72AE93F7-D98F-FB7B-7CC9-C6D3135DBCAC}"/>
              </a:ext>
            </a:extLst>
          </p:cNvPr>
          <p:cNvSpPr txBox="1"/>
          <p:nvPr/>
        </p:nvSpPr>
        <p:spPr>
          <a:xfrm rot="16200000">
            <a:off x="-891671" y="5045557"/>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Credit Unions</a:t>
            </a:r>
          </a:p>
        </p:txBody>
      </p:sp>
      <p:sp>
        <p:nvSpPr>
          <p:cNvPr id="7" name="Footer Placeholder 4">
            <a:extLst>
              <a:ext uri="{FF2B5EF4-FFF2-40B4-BE49-F238E27FC236}">
                <a16:creationId xmlns:a16="http://schemas.microsoft.com/office/drawing/2014/main" id="{4FB55C79-F7BA-FDF9-965C-05E5F9667231}"/>
              </a:ext>
            </a:extLst>
          </p:cNvPr>
          <p:cNvSpPr txBox="1">
            <a:spLocks/>
          </p:cNvSpPr>
          <p:nvPr/>
        </p:nvSpPr>
        <p:spPr>
          <a:xfrm>
            <a:off x="398652" y="651412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pic>
        <p:nvPicPr>
          <p:cNvPr id="4" name="Picture 3">
            <a:extLst>
              <a:ext uri="{FF2B5EF4-FFF2-40B4-BE49-F238E27FC236}">
                <a16:creationId xmlns:a16="http://schemas.microsoft.com/office/drawing/2014/main" id="{3DFB5D05-0F6B-B209-CF2C-19292AA2AAEF}"/>
              </a:ext>
            </a:extLst>
          </p:cNvPr>
          <p:cNvPicPr>
            <a:picLocks noChangeAspect="1"/>
          </p:cNvPicPr>
          <p:nvPr/>
        </p:nvPicPr>
        <p:blipFill>
          <a:blip r:embed="rId3"/>
          <a:stretch>
            <a:fillRect/>
          </a:stretch>
        </p:blipFill>
        <p:spPr>
          <a:xfrm>
            <a:off x="6922849" y="1545591"/>
            <a:ext cx="4488180" cy="2249162"/>
          </a:xfrm>
          <a:prstGeom prst="rect">
            <a:avLst/>
          </a:prstGeom>
        </p:spPr>
      </p:pic>
      <p:pic>
        <p:nvPicPr>
          <p:cNvPr id="6" name="Picture 5">
            <a:extLst>
              <a:ext uri="{FF2B5EF4-FFF2-40B4-BE49-F238E27FC236}">
                <a16:creationId xmlns:a16="http://schemas.microsoft.com/office/drawing/2014/main" id="{269BE06C-C3CC-FDA1-CD66-6894766C2E47}"/>
              </a:ext>
            </a:extLst>
          </p:cNvPr>
          <p:cNvPicPr>
            <a:picLocks noChangeAspect="1"/>
          </p:cNvPicPr>
          <p:nvPr/>
        </p:nvPicPr>
        <p:blipFill>
          <a:blip r:embed="rId4"/>
          <a:stretch>
            <a:fillRect/>
          </a:stretch>
        </p:blipFill>
        <p:spPr>
          <a:xfrm>
            <a:off x="780970" y="1545591"/>
            <a:ext cx="4488180" cy="2275573"/>
          </a:xfrm>
          <a:prstGeom prst="rect">
            <a:avLst/>
          </a:prstGeom>
        </p:spPr>
      </p:pic>
      <p:pic>
        <p:nvPicPr>
          <p:cNvPr id="15" name="Picture 14">
            <a:extLst>
              <a:ext uri="{FF2B5EF4-FFF2-40B4-BE49-F238E27FC236}">
                <a16:creationId xmlns:a16="http://schemas.microsoft.com/office/drawing/2014/main" id="{65D532A6-1282-24C2-123E-A8CE4DF524FA}"/>
              </a:ext>
            </a:extLst>
          </p:cNvPr>
          <p:cNvPicPr>
            <a:picLocks noChangeAspect="1"/>
          </p:cNvPicPr>
          <p:nvPr/>
        </p:nvPicPr>
        <p:blipFill>
          <a:blip r:embed="rId5"/>
          <a:stretch>
            <a:fillRect/>
          </a:stretch>
        </p:blipFill>
        <p:spPr>
          <a:xfrm>
            <a:off x="780970" y="3983805"/>
            <a:ext cx="4488180" cy="2272663"/>
          </a:xfrm>
          <a:prstGeom prst="rect">
            <a:avLst/>
          </a:prstGeom>
        </p:spPr>
      </p:pic>
      <p:pic>
        <p:nvPicPr>
          <p:cNvPr id="17" name="Picture 16">
            <a:extLst>
              <a:ext uri="{FF2B5EF4-FFF2-40B4-BE49-F238E27FC236}">
                <a16:creationId xmlns:a16="http://schemas.microsoft.com/office/drawing/2014/main" id="{64C5142C-F009-B135-2B0A-F5524A358003}"/>
              </a:ext>
            </a:extLst>
          </p:cNvPr>
          <p:cNvPicPr>
            <a:picLocks noChangeAspect="1"/>
          </p:cNvPicPr>
          <p:nvPr/>
        </p:nvPicPr>
        <p:blipFill>
          <a:blip r:embed="rId6"/>
          <a:stretch>
            <a:fillRect/>
          </a:stretch>
        </p:blipFill>
        <p:spPr>
          <a:xfrm>
            <a:off x="6922849" y="3983055"/>
            <a:ext cx="4488180" cy="2277081"/>
          </a:xfrm>
          <a:prstGeom prst="rect">
            <a:avLst/>
          </a:prstGeom>
        </p:spPr>
      </p:pic>
    </p:spTree>
    <p:extLst>
      <p:ext uri="{BB962C8B-B14F-4D97-AF65-F5344CB8AC3E}">
        <p14:creationId xmlns:p14="http://schemas.microsoft.com/office/powerpoint/2010/main" val="1763660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839789" y="457200"/>
            <a:ext cx="3932237" cy="530226"/>
          </a:xfrm>
        </p:spPr>
        <p:txBody>
          <a:bodyPr anchor="b">
            <a:normAutofit/>
          </a:bodyPr>
          <a:lstStyle/>
          <a:p>
            <a:pPr lvl="0"/>
            <a:r>
              <a:rPr lang="en-US"/>
              <a:t>Poll Questions</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type="body" sz="half" idx="2"/>
          </p:nvPr>
        </p:nvSpPr>
        <p:spPr>
          <a:xfrm>
            <a:off x="839789" y="987426"/>
            <a:ext cx="3932237" cy="4881562"/>
          </a:xfrm>
        </p:spPr>
        <p:txBody>
          <a:bodyPr vert="horz" lIns="91440" tIns="45720" rIns="91440" bIns="45720" rtlCol="0">
            <a:normAutofit/>
          </a:bodyPr>
          <a:lstStyle/>
          <a:p>
            <a:pPr marL="0" indent="0">
              <a:buNone/>
            </a:pPr>
            <a:r>
              <a:rPr lang="en-US" sz="1800"/>
              <a:t>Loan growth projections for 2026?</a:t>
            </a:r>
          </a:p>
          <a:p>
            <a:pPr marL="457200" indent="-457200">
              <a:buAutoNum type="alphaLcPeriod"/>
            </a:pPr>
            <a:r>
              <a:rPr lang="en-US" sz="1800"/>
              <a:t>&gt; 5%</a:t>
            </a:r>
          </a:p>
          <a:p>
            <a:pPr marL="457200" indent="-457200">
              <a:buAutoNum type="alphaLcPeriod"/>
            </a:pPr>
            <a:r>
              <a:rPr lang="en-US" sz="1800"/>
              <a:t>3% – 5%</a:t>
            </a:r>
          </a:p>
          <a:p>
            <a:pPr marL="457200" indent="-457200">
              <a:buAutoNum type="alphaLcPeriod"/>
            </a:pPr>
            <a:r>
              <a:rPr lang="en-US" sz="1800"/>
              <a:t>0% – 2%</a:t>
            </a:r>
          </a:p>
          <a:p>
            <a:pPr marL="457200" indent="-457200">
              <a:buAutoNum type="alphaLcPeriod"/>
            </a:pPr>
            <a:r>
              <a:rPr lang="en-US" sz="1800"/>
              <a:t>&lt; 0%</a:t>
            </a:r>
          </a:p>
          <a:p>
            <a:pPr marL="457200" indent="-457200">
              <a:buAutoNum type="alphaLcPeriod"/>
            </a:pPr>
            <a:endParaRPr lang="en-US" sz="1800"/>
          </a:p>
          <a:p>
            <a:pPr marL="457200" indent="-457200">
              <a:buAutoNum type="alphaLcPeriod"/>
            </a:pPr>
            <a:endParaRPr lang="en-US" sz="1800"/>
          </a:p>
          <a:p>
            <a:r>
              <a:rPr lang="en-US" sz="1800"/>
              <a:t>Deposit growth projections for 2026?</a:t>
            </a:r>
          </a:p>
          <a:p>
            <a:pPr marL="457200" indent="-457200">
              <a:buAutoNum type="alphaLcPeriod"/>
            </a:pPr>
            <a:r>
              <a:rPr lang="en-US" sz="1800"/>
              <a:t>&gt; 5%</a:t>
            </a:r>
          </a:p>
          <a:p>
            <a:pPr marL="457200" indent="-457200">
              <a:buAutoNum type="alphaLcPeriod"/>
            </a:pPr>
            <a:r>
              <a:rPr lang="en-US" sz="1800"/>
              <a:t>3% – 5%</a:t>
            </a:r>
          </a:p>
          <a:p>
            <a:pPr marL="457200" indent="-457200">
              <a:buAutoNum type="alphaLcPeriod"/>
            </a:pPr>
            <a:r>
              <a:rPr lang="en-US" sz="1800"/>
              <a:t>0% – 2%</a:t>
            </a:r>
          </a:p>
          <a:p>
            <a:pPr marL="457200" indent="-457200">
              <a:buAutoNum type="alphaLcPeriod"/>
            </a:pPr>
            <a:r>
              <a:rPr lang="en-US" sz="1800"/>
              <a:t>&lt; 0%</a:t>
            </a:r>
          </a:p>
        </p:txBody>
      </p:sp>
      <p:sp>
        <p:nvSpPr>
          <p:cNvPr id="3" name="Content Placeholder 2">
            <a:extLst>
              <a:ext uri="{FF2B5EF4-FFF2-40B4-BE49-F238E27FC236}">
                <a16:creationId xmlns:a16="http://schemas.microsoft.com/office/drawing/2014/main" id="{E2B45688-DD5E-7FE9-BD4B-4309023956C5}"/>
              </a:ext>
            </a:extLst>
          </p:cNvPr>
          <p:cNvSpPr>
            <a:spLocks noGrp="1"/>
          </p:cNvSpPr>
          <p:nvPr>
            <p:ph idx="1"/>
          </p:nvPr>
        </p:nvSpPr>
        <p:spPr>
          <a:xfrm>
            <a:off x="5183188" y="905164"/>
            <a:ext cx="6169023" cy="4955887"/>
          </a:xfrm>
        </p:spPr>
        <p:txBody>
          <a:bodyPr>
            <a:normAutofit/>
          </a:bodyPr>
          <a:lstStyle/>
          <a:p>
            <a:pPr marL="0" indent="0" algn="ctr">
              <a:buNone/>
            </a:pPr>
            <a:r>
              <a:rPr lang="en-US" sz="1800" u="sng"/>
              <a:t>2025 Loan Growth Expectations:</a:t>
            </a:r>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lgn="ctr">
              <a:spcBef>
                <a:spcPts val="1200"/>
              </a:spcBef>
              <a:buNone/>
            </a:pPr>
            <a:r>
              <a:rPr lang="en-US" sz="1800" u="sng"/>
              <a:t>2025 Deposit Growth Expectations:</a:t>
            </a:r>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u="sng"/>
          </a:p>
          <a:p>
            <a:pPr marL="0" indent="0">
              <a:buNone/>
            </a:pPr>
            <a:endParaRPr lang="en-US" sz="2000"/>
          </a:p>
          <a:p>
            <a:pPr marL="0" indent="0">
              <a:buNone/>
            </a:pPr>
            <a:endParaRPr lang="en-US" sz="2000"/>
          </a:p>
        </p:txBody>
      </p:sp>
      <p:pic>
        <p:nvPicPr>
          <p:cNvPr id="23" name="Picture 22">
            <a:extLst>
              <a:ext uri="{FF2B5EF4-FFF2-40B4-BE49-F238E27FC236}">
                <a16:creationId xmlns:a16="http://schemas.microsoft.com/office/drawing/2014/main" id="{D3F18971-5EB1-80A9-6C05-A299EDDF4DC0}"/>
              </a:ext>
            </a:extLst>
          </p:cNvPr>
          <p:cNvPicPr>
            <a:picLocks noChangeAspect="1"/>
          </p:cNvPicPr>
          <p:nvPr/>
        </p:nvPicPr>
        <p:blipFill>
          <a:blip r:embed="rId3"/>
          <a:srcRect t="16676"/>
          <a:stretch/>
        </p:blipFill>
        <p:spPr>
          <a:xfrm>
            <a:off x="6127100" y="1252129"/>
            <a:ext cx="4322618" cy="2130540"/>
          </a:xfrm>
          <a:prstGeom prst="rect">
            <a:avLst/>
          </a:prstGeom>
        </p:spPr>
      </p:pic>
      <p:pic>
        <p:nvPicPr>
          <p:cNvPr id="27" name="Picture 26">
            <a:extLst>
              <a:ext uri="{FF2B5EF4-FFF2-40B4-BE49-F238E27FC236}">
                <a16:creationId xmlns:a16="http://schemas.microsoft.com/office/drawing/2014/main" id="{64A96190-0203-0BB2-0E41-CDB4D77CAF03}"/>
              </a:ext>
            </a:extLst>
          </p:cNvPr>
          <p:cNvPicPr>
            <a:picLocks noChangeAspect="1"/>
          </p:cNvPicPr>
          <p:nvPr/>
        </p:nvPicPr>
        <p:blipFill>
          <a:blip r:embed="rId4"/>
          <a:srcRect t="21769"/>
          <a:stretch/>
        </p:blipFill>
        <p:spPr>
          <a:xfrm>
            <a:off x="6127100" y="3860725"/>
            <a:ext cx="4322618" cy="2000326"/>
          </a:xfrm>
          <a:prstGeom prst="rect">
            <a:avLst/>
          </a:prstGeom>
        </p:spPr>
      </p:pic>
    </p:spTree>
    <p:extLst>
      <p:ext uri="{BB962C8B-B14F-4D97-AF65-F5344CB8AC3E}">
        <p14:creationId xmlns:p14="http://schemas.microsoft.com/office/powerpoint/2010/main" val="1543141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Increase in wholesale funding reliance while liquidity moves lower</a:t>
            </a:r>
            <a:br>
              <a:rPr lang="en-US"/>
            </a:br>
            <a:r>
              <a:rPr lang="en-US" sz="2200" b="0" i="1"/>
              <a:t>Bank member liquidity positions remain near cycle lows</a:t>
            </a:r>
            <a:endParaRPr lang="en-US" b="0">
              <a:latin typeface="Calibri"/>
              <a:cs typeface="Calibri"/>
            </a:endParaRPr>
          </a:p>
        </p:txBody>
      </p:sp>
      <p:sp>
        <p:nvSpPr>
          <p:cNvPr id="9" name="Rectangle 8">
            <a:extLst>
              <a:ext uri="{FF2B5EF4-FFF2-40B4-BE49-F238E27FC236}">
                <a16:creationId xmlns:a16="http://schemas.microsoft.com/office/drawing/2014/main" id="{1683A41F-3F71-EFDD-7CDD-A6D651266406}"/>
              </a:ext>
            </a:extLst>
          </p:cNvPr>
          <p:cNvSpPr/>
          <p:nvPr/>
        </p:nvSpPr>
        <p:spPr>
          <a:xfrm>
            <a:off x="729017" y="1285405"/>
            <a:ext cx="4864755"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Wholesale Funding vs. Liquidity [banks]</a:t>
            </a:r>
          </a:p>
        </p:txBody>
      </p:sp>
      <p:sp>
        <p:nvSpPr>
          <p:cNvPr id="14" name="Rectangle 13">
            <a:extLst>
              <a:ext uri="{FF2B5EF4-FFF2-40B4-BE49-F238E27FC236}">
                <a16:creationId xmlns:a16="http://schemas.microsoft.com/office/drawing/2014/main" id="{A1C5719E-D603-EE7A-A3EB-14D81899FD7C}"/>
              </a:ext>
            </a:extLst>
          </p:cNvPr>
          <p:cNvSpPr/>
          <p:nvPr/>
        </p:nvSpPr>
        <p:spPr>
          <a:xfrm>
            <a:off x="6598226" y="1285405"/>
            <a:ext cx="4864756"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lang="en-US" sz="1600">
                <a:solidFill>
                  <a:srgbClr val="FFFFFF"/>
                </a:solidFill>
              </a:rPr>
              <a:t>Wholesale Funding vs. Liquidity [credit unions]</a:t>
            </a:r>
          </a:p>
        </p:txBody>
      </p:sp>
      <p:sp>
        <p:nvSpPr>
          <p:cNvPr id="7" name="Footer Placeholder 4">
            <a:extLst>
              <a:ext uri="{FF2B5EF4-FFF2-40B4-BE49-F238E27FC236}">
                <a16:creationId xmlns:a16="http://schemas.microsoft.com/office/drawing/2014/main" id="{4FB55C79-F7BA-FDF9-965C-05E5F9667231}"/>
              </a:ext>
            </a:extLst>
          </p:cNvPr>
          <p:cNvSpPr txBox="1">
            <a:spLocks/>
          </p:cNvSpPr>
          <p:nvPr/>
        </p:nvSpPr>
        <p:spPr>
          <a:xfrm>
            <a:off x="398652" y="651412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pic>
        <p:nvPicPr>
          <p:cNvPr id="18" name="Picture 17">
            <a:extLst>
              <a:ext uri="{FF2B5EF4-FFF2-40B4-BE49-F238E27FC236}">
                <a16:creationId xmlns:a16="http://schemas.microsoft.com/office/drawing/2014/main" id="{1ABCE84C-0E74-52E4-4CE6-DD59D43A630E}"/>
              </a:ext>
            </a:extLst>
          </p:cNvPr>
          <p:cNvPicPr>
            <a:picLocks noChangeAspect="1"/>
          </p:cNvPicPr>
          <p:nvPr/>
        </p:nvPicPr>
        <p:blipFill>
          <a:blip r:embed="rId3"/>
          <a:stretch>
            <a:fillRect/>
          </a:stretch>
        </p:blipFill>
        <p:spPr>
          <a:xfrm>
            <a:off x="729016" y="1702640"/>
            <a:ext cx="4864755" cy="2902985"/>
          </a:xfrm>
          <a:prstGeom prst="rect">
            <a:avLst/>
          </a:prstGeom>
        </p:spPr>
      </p:pic>
      <p:pic>
        <p:nvPicPr>
          <p:cNvPr id="21" name="Picture 20">
            <a:extLst>
              <a:ext uri="{FF2B5EF4-FFF2-40B4-BE49-F238E27FC236}">
                <a16:creationId xmlns:a16="http://schemas.microsoft.com/office/drawing/2014/main" id="{FB85106B-5F67-DEEC-A059-23FF50EB1B5E}"/>
              </a:ext>
            </a:extLst>
          </p:cNvPr>
          <p:cNvPicPr>
            <a:picLocks noChangeAspect="1"/>
          </p:cNvPicPr>
          <p:nvPr/>
        </p:nvPicPr>
        <p:blipFill>
          <a:blip r:embed="rId4"/>
          <a:stretch>
            <a:fillRect/>
          </a:stretch>
        </p:blipFill>
        <p:spPr>
          <a:xfrm>
            <a:off x="6598225" y="1619008"/>
            <a:ext cx="4864754" cy="2905144"/>
          </a:xfrm>
          <a:prstGeom prst="rect">
            <a:avLst/>
          </a:prstGeom>
        </p:spPr>
      </p:pic>
      <p:sp>
        <p:nvSpPr>
          <p:cNvPr id="22" name="Footer Placeholder 4">
            <a:extLst>
              <a:ext uri="{FF2B5EF4-FFF2-40B4-BE49-F238E27FC236}">
                <a16:creationId xmlns:a16="http://schemas.microsoft.com/office/drawing/2014/main" id="{99EDF7AD-90E2-3E70-38EB-37A4F108B6E7}"/>
              </a:ext>
            </a:extLst>
          </p:cNvPr>
          <p:cNvSpPr txBox="1">
            <a:spLocks/>
          </p:cNvSpPr>
          <p:nvPr/>
        </p:nvSpPr>
        <p:spPr>
          <a:xfrm>
            <a:off x="398651" y="5723696"/>
            <a:ext cx="8373209"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Wholesale funding = (Total Borrowings + Brokered Deposits less Brokered Reciprocals/Nonmember Deposits  + Listing Service Deposits) / (Total Borrowings + Total Deposits)</a:t>
            </a:r>
          </a:p>
          <a:p>
            <a:r>
              <a:rPr lang="en-US">
                <a:solidFill>
                  <a:srgbClr val="808080"/>
                </a:solidFill>
              </a:rPr>
              <a:t>Liquid Assets / Assets [banks] = (Cash &amp; Balances Due + Securities + FedFundsSold + RevRepos + Trading Accounts – Pledged Securities) / Total Assets.</a:t>
            </a:r>
          </a:p>
          <a:p>
            <a:r>
              <a:rPr lang="en-US">
                <a:solidFill>
                  <a:srgbClr val="808080"/>
                </a:solidFill>
              </a:rPr>
              <a:t>Liquid Assets / Assets [credit unions] = (Cash on Hand + Cash on Deposit + Cash Equivalents + Investments Maturing &lt;= 1 year) / Assets.</a:t>
            </a:r>
          </a:p>
        </p:txBody>
      </p:sp>
    </p:spTree>
    <p:extLst>
      <p:ext uri="{BB962C8B-B14F-4D97-AF65-F5344CB8AC3E}">
        <p14:creationId xmlns:p14="http://schemas.microsoft.com/office/powerpoint/2010/main" val="3127970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Continued margin expansion driven by earning assets</a:t>
            </a:r>
            <a:br>
              <a:rPr lang="en-US"/>
            </a:br>
            <a:r>
              <a:rPr lang="en-US" sz="2200" b="0" i="1"/>
              <a:t>Share/deposit funding costs flat</a:t>
            </a:r>
            <a:endParaRPr lang="en-US" b="0">
              <a:latin typeface="Calibri"/>
              <a:cs typeface="Calibri"/>
            </a:endParaRPr>
          </a:p>
        </p:txBody>
      </p:sp>
      <p:sp>
        <p:nvSpPr>
          <p:cNvPr id="9" name="Rectangle 8">
            <a:extLst>
              <a:ext uri="{FF2B5EF4-FFF2-40B4-BE49-F238E27FC236}">
                <a16:creationId xmlns:a16="http://schemas.microsoft.com/office/drawing/2014/main" id="{1683A41F-3F71-EFDD-7CDD-A6D651266406}"/>
              </a:ext>
            </a:extLst>
          </p:cNvPr>
          <p:cNvSpPr/>
          <p:nvPr/>
        </p:nvSpPr>
        <p:spPr>
          <a:xfrm>
            <a:off x="780971"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NIM vs. </a:t>
            </a:r>
            <a:r>
              <a:rPr lang="en-US" sz="1600">
                <a:solidFill>
                  <a:srgbClr val="FFFFFF"/>
                </a:solidFill>
                <a:latin typeface="Calibri"/>
              </a:rPr>
              <a:t>Cost of Deposits</a:t>
            </a:r>
            <a:endParaRPr kumimoji="0" lang="en-US" sz="1600" b="0" i="0" u="none" strike="noStrike" kern="1200" cap="none" spc="0" normalizeH="0" baseline="0" noProof="0">
              <a:ln>
                <a:noFill/>
              </a:ln>
              <a:solidFill>
                <a:srgbClr val="FFFFFF"/>
              </a:solidFill>
              <a:effectLst/>
              <a:uLnTx/>
              <a:uFillTx/>
              <a:latin typeface="Calibri"/>
              <a:ea typeface="+mn-ea"/>
              <a:cs typeface="+mn-cs"/>
            </a:endParaRPr>
          </a:p>
        </p:txBody>
      </p:sp>
      <p:sp>
        <p:nvSpPr>
          <p:cNvPr id="16" name="Footer Placeholder 4">
            <a:extLst>
              <a:ext uri="{FF2B5EF4-FFF2-40B4-BE49-F238E27FC236}">
                <a16:creationId xmlns:a16="http://schemas.microsoft.com/office/drawing/2014/main" id="{73015EEA-CC48-D450-E8EE-C6A141D731FA}"/>
              </a:ext>
            </a:extLst>
          </p:cNvPr>
          <p:cNvSpPr txBox="1">
            <a:spLocks/>
          </p:cNvSpPr>
          <p:nvPr/>
        </p:nvSpPr>
        <p:spPr>
          <a:xfrm>
            <a:off x="398652" y="6544412"/>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sp>
        <p:nvSpPr>
          <p:cNvPr id="38" name="TextBox 37">
            <a:extLst>
              <a:ext uri="{FF2B5EF4-FFF2-40B4-BE49-F238E27FC236}">
                <a16:creationId xmlns:a16="http://schemas.microsoft.com/office/drawing/2014/main" id="{E3E0AFC6-5DEF-F54B-ABF2-B1CC6232AA13}"/>
              </a:ext>
            </a:extLst>
          </p:cNvPr>
          <p:cNvSpPr txBox="1"/>
          <p:nvPr/>
        </p:nvSpPr>
        <p:spPr>
          <a:xfrm rot="16200000">
            <a:off x="-891671" y="2573439"/>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Banks</a:t>
            </a:r>
          </a:p>
        </p:txBody>
      </p:sp>
      <p:sp>
        <p:nvSpPr>
          <p:cNvPr id="39" name="TextBox 38">
            <a:extLst>
              <a:ext uri="{FF2B5EF4-FFF2-40B4-BE49-F238E27FC236}">
                <a16:creationId xmlns:a16="http://schemas.microsoft.com/office/drawing/2014/main" id="{B328FC05-709B-16A3-4043-8ABAA40B243E}"/>
              </a:ext>
            </a:extLst>
          </p:cNvPr>
          <p:cNvSpPr txBox="1"/>
          <p:nvPr/>
        </p:nvSpPr>
        <p:spPr>
          <a:xfrm rot="16200000">
            <a:off x="-891671" y="5045557"/>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Credit Unions</a:t>
            </a:r>
          </a:p>
        </p:txBody>
      </p:sp>
      <p:sp>
        <p:nvSpPr>
          <p:cNvPr id="6" name="Rectangle 5">
            <a:extLst>
              <a:ext uri="{FF2B5EF4-FFF2-40B4-BE49-F238E27FC236}">
                <a16:creationId xmlns:a16="http://schemas.microsoft.com/office/drawing/2014/main" id="{F5087E6A-2AC4-A124-6E24-BD11C6C1B103}"/>
              </a:ext>
            </a:extLst>
          </p:cNvPr>
          <p:cNvSpPr/>
          <p:nvPr/>
        </p:nvSpPr>
        <p:spPr>
          <a:xfrm>
            <a:off x="6922851" y="1242731"/>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Change in Yields/Costs vs. Fed Funds Rate</a:t>
            </a:r>
          </a:p>
        </p:txBody>
      </p:sp>
      <p:pic>
        <p:nvPicPr>
          <p:cNvPr id="13" name="Picture 12">
            <a:extLst>
              <a:ext uri="{FF2B5EF4-FFF2-40B4-BE49-F238E27FC236}">
                <a16:creationId xmlns:a16="http://schemas.microsoft.com/office/drawing/2014/main" id="{7443288B-E5DF-3556-F9C5-4232DB10EFDD}"/>
              </a:ext>
            </a:extLst>
          </p:cNvPr>
          <p:cNvPicPr>
            <a:picLocks noChangeAspect="1"/>
          </p:cNvPicPr>
          <p:nvPr/>
        </p:nvPicPr>
        <p:blipFill>
          <a:blip r:embed="rId3"/>
          <a:stretch>
            <a:fillRect/>
          </a:stretch>
        </p:blipFill>
        <p:spPr>
          <a:xfrm>
            <a:off x="6922851" y="1576334"/>
            <a:ext cx="4488180" cy="2252799"/>
          </a:xfrm>
          <a:prstGeom prst="rect">
            <a:avLst/>
          </a:prstGeom>
        </p:spPr>
      </p:pic>
      <p:pic>
        <p:nvPicPr>
          <p:cNvPr id="15" name="Picture 14">
            <a:extLst>
              <a:ext uri="{FF2B5EF4-FFF2-40B4-BE49-F238E27FC236}">
                <a16:creationId xmlns:a16="http://schemas.microsoft.com/office/drawing/2014/main" id="{CC74DEE9-7EF5-2A33-7472-52690EE0E7F5}"/>
              </a:ext>
            </a:extLst>
          </p:cNvPr>
          <p:cNvPicPr>
            <a:picLocks noChangeAspect="1"/>
          </p:cNvPicPr>
          <p:nvPr/>
        </p:nvPicPr>
        <p:blipFill>
          <a:blip r:embed="rId4"/>
          <a:stretch>
            <a:fillRect/>
          </a:stretch>
        </p:blipFill>
        <p:spPr>
          <a:xfrm>
            <a:off x="780969" y="1576334"/>
            <a:ext cx="4488180" cy="2281528"/>
          </a:xfrm>
          <a:prstGeom prst="rect">
            <a:avLst/>
          </a:prstGeom>
        </p:spPr>
      </p:pic>
      <p:pic>
        <p:nvPicPr>
          <p:cNvPr id="22" name="Picture 21">
            <a:extLst>
              <a:ext uri="{FF2B5EF4-FFF2-40B4-BE49-F238E27FC236}">
                <a16:creationId xmlns:a16="http://schemas.microsoft.com/office/drawing/2014/main" id="{27E50C0A-E997-D867-D5A4-AB94CEE30AD1}"/>
              </a:ext>
            </a:extLst>
          </p:cNvPr>
          <p:cNvPicPr>
            <a:picLocks noChangeAspect="1"/>
          </p:cNvPicPr>
          <p:nvPr/>
        </p:nvPicPr>
        <p:blipFill>
          <a:blip r:embed="rId5"/>
          <a:stretch>
            <a:fillRect/>
          </a:stretch>
        </p:blipFill>
        <p:spPr>
          <a:xfrm>
            <a:off x="6922851" y="3945362"/>
            <a:ext cx="4488180" cy="2280084"/>
          </a:xfrm>
          <a:prstGeom prst="rect">
            <a:avLst/>
          </a:prstGeom>
        </p:spPr>
      </p:pic>
      <p:pic>
        <p:nvPicPr>
          <p:cNvPr id="24" name="Picture 23">
            <a:extLst>
              <a:ext uri="{FF2B5EF4-FFF2-40B4-BE49-F238E27FC236}">
                <a16:creationId xmlns:a16="http://schemas.microsoft.com/office/drawing/2014/main" id="{3CD2CA2A-7C3B-7383-2EC4-742BD5C48395}"/>
              </a:ext>
            </a:extLst>
          </p:cNvPr>
          <p:cNvPicPr>
            <a:picLocks noChangeAspect="1"/>
          </p:cNvPicPr>
          <p:nvPr/>
        </p:nvPicPr>
        <p:blipFill>
          <a:blip r:embed="rId6"/>
          <a:stretch>
            <a:fillRect/>
          </a:stretch>
        </p:blipFill>
        <p:spPr>
          <a:xfrm>
            <a:off x="780969" y="3945339"/>
            <a:ext cx="4488180" cy="2280107"/>
          </a:xfrm>
          <a:prstGeom prst="rect">
            <a:avLst/>
          </a:prstGeom>
        </p:spPr>
      </p:pic>
    </p:spTree>
    <p:extLst>
      <p:ext uri="{BB962C8B-B14F-4D97-AF65-F5344CB8AC3E}">
        <p14:creationId xmlns:p14="http://schemas.microsoft.com/office/powerpoint/2010/main" val="40454513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21957-DC39-BD57-8961-6E9E56128D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467E7E-6701-A9EE-17ED-36061E9DBA4E}"/>
              </a:ext>
            </a:extLst>
          </p:cNvPr>
          <p:cNvSpPr>
            <a:spLocks noGrp="1"/>
          </p:cNvSpPr>
          <p:nvPr>
            <p:ph type="title"/>
          </p:nvPr>
        </p:nvSpPr>
        <p:spPr>
          <a:xfrm>
            <a:off x="402772" y="202490"/>
            <a:ext cx="11789228" cy="900335"/>
          </a:xfrm>
        </p:spPr>
        <p:txBody>
          <a:bodyPr>
            <a:normAutofit/>
          </a:bodyPr>
          <a:lstStyle/>
          <a:p>
            <a:r>
              <a:rPr lang="en-US"/>
              <a:t>Year-over-year earnings growth driven by rate changes</a:t>
            </a:r>
            <a:br>
              <a:rPr lang="en-US"/>
            </a:br>
            <a:r>
              <a:rPr lang="en-US" sz="2200" b="0" i="1"/>
              <a:t>Lower funding costs largest contributor to increase in net interest income</a:t>
            </a:r>
            <a:endParaRPr lang="en-US" b="0">
              <a:latin typeface="Calibri"/>
              <a:cs typeface="Calibri"/>
            </a:endParaRPr>
          </a:p>
        </p:txBody>
      </p:sp>
      <p:sp>
        <p:nvSpPr>
          <p:cNvPr id="9" name="Rectangle 8">
            <a:extLst>
              <a:ext uri="{FF2B5EF4-FFF2-40B4-BE49-F238E27FC236}">
                <a16:creationId xmlns:a16="http://schemas.microsoft.com/office/drawing/2014/main" id="{EFC4670B-A88C-CD53-D0D3-74D783108C63}"/>
              </a:ext>
            </a:extLst>
          </p:cNvPr>
          <p:cNvSpPr/>
          <p:nvPr/>
        </p:nvSpPr>
        <p:spPr>
          <a:xfrm>
            <a:off x="398652" y="1247865"/>
            <a:ext cx="6474278" cy="473509"/>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Calibri"/>
                <a:ea typeface="+mn-ea"/>
                <a:cs typeface="+mn-cs"/>
              </a:rPr>
              <a:t>Rate Volume Analysis | 3Q-2024 vs. 3Q2025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solidFill>
                  <a:srgbClr val="FFFFFF"/>
                </a:solidFill>
                <a:latin typeface="Calibri"/>
              </a:rPr>
              <a:t>[bank member aggregate]</a:t>
            </a:r>
            <a:endParaRPr kumimoji="0" lang="en-US" sz="1600" b="0" i="0" u="none" strike="noStrike" kern="1200" cap="none" spc="0" normalizeH="0" baseline="0" noProof="0">
              <a:ln>
                <a:noFill/>
              </a:ln>
              <a:solidFill>
                <a:srgbClr val="FFFFFF"/>
              </a:solidFill>
              <a:effectLst/>
              <a:uLnTx/>
              <a:uFillTx/>
              <a:latin typeface="Calibri"/>
              <a:ea typeface="+mn-ea"/>
              <a:cs typeface="+mn-cs"/>
            </a:endParaRPr>
          </a:p>
        </p:txBody>
      </p:sp>
      <p:sp>
        <p:nvSpPr>
          <p:cNvPr id="16" name="Footer Placeholder 4">
            <a:extLst>
              <a:ext uri="{FF2B5EF4-FFF2-40B4-BE49-F238E27FC236}">
                <a16:creationId xmlns:a16="http://schemas.microsoft.com/office/drawing/2014/main" id="{3C73AFBC-7557-9D46-6EAB-EE432F8B4A8C}"/>
              </a:ext>
            </a:extLst>
          </p:cNvPr>
          <p:cNvSpPr txBox="1">
            <a:spLocks/>
          </p:cNvSpPr>
          <p:nvPr/>
        </p:nvSpPr>
        <p:spPr>
          <a:xfrm>
            <a:off x="398652" y="6544412"/>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sp>
        <p:nvSpPr>
          <p:cNvPr id="6" name="Rectangle 5">
            <a:extLst>
              <a:ext uri="{FF2B5EF4-FFF2-40B4-BE49-F238E27FC236}">
                <a16:creationId xmlns:a16="http://schemas.microsoft.com/office/drawing/2014/main" id="{AAE07B4A-2D73-4EF3-10FF-74D4C85EA8CF}"/>
              </a:ext>
            </a:extLst>
          </p:cNvPr>
          <p:cNvSpPr/>
          <p:nvPr/>
        </p:nvSpPr>
        <p:spPr>
          <a:xfrm>
            <a:off x="7551616" y="1247865"/>
            <a:ext cx="4241732" cy="473509"/>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lang="en-US" sz="1600">
                <a:solidFill>
                  <a:srgbClr val="FFFFFF"/>
                </a:solidFill>
              </a:rPr>
              <a:t>Rate Volume Analysis | 3Q-2024 vs. 3Q2025</a:t>
            </a:r>
          </a:p>
          <a:p>
            <a:pPr lvl="0" algn="ctr" defTabSz="914400">
              <a:defRPr/>
            </a:pPr>
            <a:r>
              <a:rPr lang="en-US" sz="1600">
                <a:solidFill>
                  <a:srgbClr val="FFFFFF"/>
                </a:solidFill>
              </a:rPr>
              <a:t>[credit union member aggregate]</a:t>
            </a:r>
          </a:p>
        </p:txBody>
      </p:sp>
      <p:pic>
        <p:nvPicPr>
          <p:cNvPr id="8" name="Picture 7">
            <a:extLst>
              <a:ext uri="{FF2B5EF4-FFF2-40B4-BE49-F238E27FC236}">
                <a16:creationId xmlns:a16="http://schemas.microsoft.com/office/drawing/2014/main" id="{EE330057-DF57-ED6B-6E18-1520D7235196}"/>
              </a:ext>
            </a:extLst>
          </p:cNvPr>
          <p:cNvPicPr>
            <a:picLocks noChangeAspect="1"/>
          </p:cNvPicPr>
          <p:nvPr/>
        </p:nvPicPr>
        <p:blipFill>
          <a:blip r:embed="rId3"/>
          <a:stretch>
            <a:fillRect/>
          </a:stretch>
        </p:blipFill>
        <p:spPr>
          <a:xfrm>
            <a:off x="398652" y="1721374"/>
            <a:ext cx="6508181" cy="3370279"/>
          </a:xfrm>
          <a:prstGeom prst="rect">
            <a:avLst/>
          </a:prstGeom>
        </p:spPr>
      </p:pic>
      <p:pic>
        <p:nvPicPr>
          <p:cNvPr id="11" name="Picture 10">
            <a:extLst>
              <a:ext uri="{FF2B5EF4-FFF2-40B4-BE49-F238E27FC236}">
                <a16:creationId xmlns:a16="http://schemas.microsoft.com/office/drawing/2014/main" id="{68862EAA-9FDD-F615-5F55-B97F3A39A787}"/>
              </a:ext>
            </a:extLst>
          </p:cNvPr>
          <p:cNvPicPr>
            <a:picLocks noChangeAspect="1"/>
          </p:cNvPicPr>
          <p:nvPr/>
        </p:nvPicPr>
        <p:blipFill>
          <a:blip r:embed="rId4"/>
          <a:stretch>
            <a:fillRect/>
          </a:stretch>
        </p:blipFill>
        <p:spPr>
          <a:xfrm>
            <a:off x="7817430" y="1817370"/>
            <a:ext cx="3813048" cy="3223260"/>
          </a:xfrm>
          <a:prstGeom prst="rect">
            <a:avLst/>
          </a:prstGeom>
        </p:spPr>
      </p:pic>
    </p:spTree>
    <p:extLst>
      <p:ext uri="{BB962C8B-B14F-4D97-AF65-F5344CB8AC3E}">
        <p14:creationId xmlns:p14="http://schemas.microsoft.com/office/powerpoint/2010/main" val="34848974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C8EF6E-DD5D-AF9F-4EE5-8772FADFDEF8}"/>
              </a:ext>
            </a:extLst>
          </p:cNvPr>
          <p:cNvPicPr>
            <a:picLocks noChangeAspect="1"/>
          </p:cNvPicPr>
          <p:nvPr/>
        </p:nvPicPr>
        <p:blipFill>
          <a:blip r:embed="rId3"/>
          <a:stretch>
            <a:fillRect/>
          </a:stretch>
        </p:blipFill>
        <p:spPr>
          <a:xfrm>
            <a:off x="779447" y="1576334"/>
            <a:ext cx="4488180" cy="2501126"/>
          </a:xfrm>
          <a:prstGeom prst="rect">
            <a:avLst/>
          </a:prstGeom>
        </p:spPr>
      </p:pic>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Delinquencies inch higher, consumer debt remains elevated</a:t>
            </a:r>
            <a:br>
              <a:rPr lang="en-US"/>
            </a:br>
            <a:r>
              <a:rPr lang="en-US" sz="2200" b="0" i="1"/>
              <a:t>Asset quality metrics remain stable</a:t>
            </a:r>
            <a:endParaRPr lang="en-US" b="0">
              <a:latin typeface="Calibri"/>
              <a:cs typeface="Calibri"/>
            </a:endParaRPr>
          </a:p>
        </p:txBody>
      </p:sp>
      <p:sp>
        <p:nvSpPr>
          <p:cNvPr id="11" name="Footer Placeholder 4">
            <a:extLst>
              <a:ext uri="{FF2B5EF4-FFF2-40B4-BE49-F238E27FC236}">
                <a16:creationId xmlns:a16="http://schemas.microsoft.com/office/drawing/2014/main" id="{355AD216-A69C-4052-3E87-6F8ABC2666DC}"/>
              </a:ext>
            </a:extLst>
          </p:cNvPr>
          <p:cNvSpPr txBox="1">
            <a:spLocks/>
          </p:cNvSpPr>
          <p:nvPr/>
        </p:nvSpPr>
        <p:spPr>
          <a:xfrm>
            <a:off x="398652" y="6493042"/>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solidFill>
                  <a:srgbClr val="808080"/>
                </a:solidFill>
              </a:rPr>
              <a:t>Source: S&amp;P Global Market Intelligence.</a:t>
            </a:r>
          </a:p>
        </p:txBody>
      </p:sp>
      <p:sp>
        <p:nvSpPr>
          <p:cNvPr id="23" name="TextBox 22">
            <a:extLst>
              <a:ext uri="{FF2B5EF4-FFF2-40B4-BE49-F238E27FC236}">
                <a16:creationId xmlns:a16="http://schemas.microsoft.com/office/drawing/2014/main" id="{9FDE3DA7-E39F-0474-290A-E43E7C42C49D}"/>
              </a:ext>
            </a:extLst>
          </p:cNvPr>
          <p:cNvSpPr txBox="1"/>
          <p:nvPr/>
        </p:nvSpPr>
        <p:spPr>
          <a:xfrm rot="16200000">
            <a:off x="-891671" y="2573439"/>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Banks</a:t>
            </a:r>
          </a:p>
        </p:txBody>
      </p:sp>
      <p:sp>
        <p:nvSpPr>
          <p:cNvPr id="24" name="TextBox 23">
            <a:extLst>
              <a:ext uri="{FF2B5EF4-FFF2-40B4-BE49-F238E27FC236}">
                <a16:creationId xmlns:a16="http://schemas.microsoft.com/office/drawing/2014/main" id="{87E2A631-EC41-0A36-C529-8D294C411D5F}"/>
              </a:ext>
            </a:extLst>
          </p:cNvPr>
          <p:cNvSpPr txBox="1"/>
          <p:nvPr/>
        </p:nvSpPr>
        <p:spPr>
          <a:xfrm rot="16200000">
            <a:off x="-891671" y="5045557"/>
            <a:ext cx="2301987" cy="307777"/>
          </a:xfrm>
          <a:prstGeom prst="rect">
            <a:avLst/>
          </a:prstGeom>
          <a:noFill/>
          <a:ln>
            <a:solidFill>
              <a:schemeClr val="accent4"/>
            </a:solidFill>
          </a:ln>
        </p:spPr>
        <p:txBody>
          <a:bodyPr wrap="square" rtlCol="0">
            <a:spAutoFit/>
          </a:bodyPr>
          <a:lstStyle/>
          <a:p>
            <a:pPr algn="ctr"/>
            <a:r>
              <a:rPr lang="en-US" sz="1400">
                <a:solidFill>
                  <a:srgbClr val="000000"/>
                </a:solidFill>
              </a:rPr>
              <a:t>Credit Unions</a:t>
            </a:r>
          </a:p>
        </p:txBody>
      </p:sp>
      <p:sp>
        <p:nvSpPr>
          <p:cNvPr id="7" name="Rectangle 6">
            <a:extLst>
              <a:ext uri="{FF2B5EF4-FFF2-40B4-BE49-F238E27FC236}">
                <a16:creationId xmlns:a16="http://schemas.microsoft.com/office/drawing/2014/main" id="{3CEB9E97-97B1-9716-61A1-8AF591ABE36B}"/>
              </a:ext>
            </a:extLst>
          </p:cNvPr>
          <p:cNvSpPr/>
          <p:nvPr/>
        </p:nvSpPr>
        <p:spPr>
          <a:xfrm>
            <a:off x="6922849"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lang="en-US" sz="1600">
                <a:solidFill>
                  <a:srgbClr val="FFFFFF"/>
                </a:solidFill>
              </a:rPr>
              <a:t>Capital Ratios</a:t>
            </a:r>
          </a:p>
        </p:txBody>
      </p:sp>
      <p:sp>
        <p:nvSpPr>
          <p:cNvPr id="13" name="Rectangle 12">
            <a:extLst>
              <a:ext uri="{FF2B5EF4-FFF2-40B4-BE49-F238E27FC236}">
                <a16:creationId xmlns:a16="http://schemas.microsoft.com/office/drawing/2014/main" id="{8C8C3681-27E0-04B3-5F65-6D0841194F95}"/>
              </a:ext>
            </a:extLst>
          </p:cNvPr>
          <p:cNvSpPr/>
          <p:nvPr/>
        </p:nvSpPr>
        <p:spPr>
          <a:xfrm>
            <a:off x="780971" y="1247865"/>
            <a:ext cx="4488180" cy="333603"/>
          </a:xfrm>
          <a:prstGeom prst="rect">
            <a:avLst/>
          </a:prstGeom>
          <a:solidFill>
            <a:srgbClr val="8080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defRPr/>
            </a:pPr>
            <a:r>
              <a:rPr lang="en-US" sz="1600">
                <a:solidFill>
                  <a:srgbClr val="FFFFFF"/>
                </a:solidFill>
              </a:rPr>
              <a:t>Adjusted Nonaccrual &amp; Delinquent Loans</a:t>
            </a:r>
          </a:p>
        </p:txBody>
      </p:sp>
      <p:pic>
        <p:nvPicPr>
          <p:cNvPr id="9" name="Picture 8">
            <a:extLst>
              <a:ext uri="{FF2B5EF4-FFF2-40B4-BE49-F238E27FC236}">
                <a16:creationId xmlns:a16="http://schemas.microsoft.com/office/drawing/2014/main" id="{B6EFD3E0-272D-8209-92E7-D494452E557E}"/>
              </a:ext>
            </a:extLst>
          </p:cNvPr>
          <p:cNvPicPr>
            <a:picLocks noChangeAspect="1"/>
          </p:cNvPicPr>
          <p:nvPr/>
        </p:nvPicPr>
        <p:blipFill>
          <a:blip r:embed="rId4"/>
          <a:stretch>
            <a:fillRect/>
          </a:stretch>
        </p:blipFill>
        <p:spPr>
          <a:xfrm>
            <a:off x="6922849" y="1576334"/>
            <a:ext cx="4488180" cy="2498833"/>
          </a:xfrm>
          <a:prstGeom prst="rect">
            <a:avLst/>
          </a:prstGeom>
        </p:spPr>
      </p:pic>
      <p:pic>
        <p:nvPicPr>
          <p:cNvPr id="20" name="Picture 19">
            <a:extLst>
              <a:ext uri="{FF2B5EF4-FFF2-40B4-BE49-F238E27FC236}">
                <a16:creationId xmlns:a16="http://schemas.microsoft.com/office/drawing/2014/main" id="{F1D3A4C2-4BB0-2025-E870-86414E58CA27}"/>
              </a:ext>
            </a:extLst>
          </p:cNvPr>
          <p:cNvPicPr>
            <a:picLocks noChangeAspect="1"/>
          </p:cNvPicPr>
          <p:nvPr/>
        </p:nvPicPr>
        <p:blipFill>
          <a:blip r:embed="rId5"/>
          <a:stretch>
            <a:fillRect/>
          </a:stretch>
        </p:blipFill>
        <p:spPr>
          <a:xfrm>
            <a:off x="779447" y="4048452"/>
            <a:ext cx="4488180" cy="2500157"/>
          </a:xfrm>
          <a:prstGeom prst="rect">
            <a:avLst/>
          </a:prstGeom>
        </p:spPr>
      </p:pic>
      <p:pic>
        <p:nvPicPr>
          <p:cNvPr id="22" name="Picture 21">
            <a:extLst>
              <a:ext uri="{FF2B5EF4-FFF2-40B4-BE49-F238E27FC236}">
                <a16:creationId xmlns:a16="http://schemas.microsoft.com/office/drawing/2014/main" id="{EF751180-AAA9-7C5F-F439-E7A831C2ECFD}"/>
              </a:ext>
            </a:extLst>
          </p:cNvPr>
          <p:cNvPicPr>
            <a:picLocks noChangeAspect="1"/>
          </p:cNvPicPr>
          <p:nvPr/>
        </p:nvPicPr>
        <p:blipFill>
          <a:blip r:embed="rId6"/>
          <a:stretch>
            <a:fillRect/>
          </a:stretch>
        </p:blipFill>
        <p:spPr>
          <a:xfrm>
            <a:off x="6922849" y="4054283"/>
            <a:ext cx="4488180" cy="2503591"/>
          </a:xfrm>
          <a:prstGeom prst="rect">
            <a:avLst/>
          </a:prstGeom>
        </p:spPr>
      </p:pic>
    </p:spTree>
    <p:extLst>
      <p:ext uri="{BB962C8B-B14F-4D97-AF65-F5344CB8AC3E}">
        <p14:creationId xmlns:p14="http://schemas.microsoft.com/office/powerpoint/2010/main" val="21436144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6073D-0636-2F78-92F9-8B5E38C75144}"/>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8FD3ED7-0258-D5B0-3C6E-8F85954B49F5}"/>
              </a:ext>
            </a:extLst>
          </p:cNvPr>
          <p:cNvSpPr>
            <a:spLocks noGrp="1"/>
          </p:cNvSpPr>
          <p:nvPr>
            <p:ph idx="1"/>
          </p:nvPr>
        </p:nvSpPr>
        <p:spPr>
          <a:xfrm>
            <a:off x="5183187" y="987426"/>
            <a:ext cx="6787139" cy="4873625"/>
          </a:xfrm>
        </p:spPr>
        <p:txBody>
          <a:bodyPr>
            <a:normAutofit/>
          </a:bodyPr>
          <a:lstStyle/>
          <a:p>
            <a:pPr marL="0" indent="0">
              <a:buNone/>
            </a:pPr>
            <a:r>
              <a:rPr lang="en-US" sz="2000"/>
              <a:t>The Baker Group | FHLBank Oklahoma Regional Meeting</a:t>
            </a:r>
          </a:p>
          <a:p>
            <a:pPr marL="0" indent="0">
              <a:buNone/>
            </a:pPr>
            <a:r>
              <a:rPr lang="en-US" sz="2000"/>
              <a:t>In one word, what is your greatest challenge in banking today?</a:t>
            </a:r>
          </a:p>
        </p:txBody>
      </p:sp>
      <p:sp>
        <p:nvSpPr>
          <p:cNvPr id="2" name="Title 1">
            <a:extLst>
              <a:ext uri="{FF2B5EF4-FFF2-40B4-BE49-F238E27FC236}">
                <a16:creationId xmlns:a16="http://schemas.microsoft.com/office/drawing/2014/main" id="{4CF46EC8-6F0A-2C72-2F5E-7DA2755F31D8}"/>
              </a:ext>
            </a:extLst>
          </p:cNvPr>
          <p:cNvSpPr>
            <a:spLocks noGrp="1"/>
          </p:cNvSpPr>
          <p:nvPr>
            <p:ph type="title"/>
          </p:nvPr>
        </p:nvSpPr>
        <p:spPr>
          <a:xfrm>
            <a:off x="706583" y="457200"/>
            <a:ext cx="4065444" cy="530226"/>
          </a:xfrm>
        </p:spPr>
        <p:txBody>
          <a:bodyPr anchor="b">
            <a:normAutofit/>
          </a:bodyPr>
          <a:lstStyle/>
          <a:p>
            <a:pPr lvl="0"/>
            <a:r>
              <a:rPr lang="en-US"/>
              <a:t>Poll Question Recap</a:t>
            </a:r>
          </a:p>
        </p:txBody>
      </p:sp>
      <p:sp>
        <p:nvSpPr>
          <p:cNvPr id="7" name="Content Placeholder 6">
            <a:extLst>
              <a:ext uri="{FF2B5EF4-FFF2-40B4-BE49-F238E27FC236}">
                <a16:creationId xmlns:a16="http://schemas.microsoft.com/office/drawing/2014/main" id="{36E5054B-42E2-5231-236D-F0F9179F8382}"/>
              </a:ext>
            </a:extLst>
          </p:cNvPr>
          <p:cNvSpPr>
            <a:spLocks noGrp="1"/>
          </p:cNvSpPr>
          <p:nvPr>
            <p:ph type="body" sz="half" idx="2"/>
          </p:nvPr>
        </p:nvSpPr>
        <p:spPr>
          <a:xfrm>
            <a:off x="706583" y="987426"/>
            <a:ext cx="4065444" cy="4881562"/>
          </a:xfrm>
        </p:spPr>
        <p:txBody>
          <a:bodyPr vert="horz" lIns="91440" tIns="45720" rIns="91440" bIns="45720" rtlCol="0">
            <a:normAutofit/>
          </a:bodyPr>
          <a:lstStyle/>
          <a:p>
            <a:r>
              <a:rPr lang="en-US" sz="1800"/>
              <a:t>Top financial concerns </a:t>
            </a:r>
            <a:r>
              <a:rPr lang="en-US" sz="1800" i="1"/>
              <a:t>(top 3 responses):</a:t>
            </a:r>
            <a:endParaRPr lang="en-US" sz="1800"/>
          </a:p>
          <a:p>
            <a:pPr marL="457200" indent="-457200">
              <a:buAutoNum type="alphaLcPeriod"/>
            </a:pPr>
            <a:r>
              <a:rPr lang="en-US" sz="1800"/>
              <a:t>Cost of funds</a:t>
            </a:r>
          </a:p>
          <a:p>
            <a:pPr marL="457200" indent="-457200">
              <a:buAutoNum type="alphaLcPeriod"/>
            </a:pPr>
            <a:r>
              <a:rPr lang="en-US" sz="1800"/>
              <a:t>Liquidity</a:t>
            </a:r>
          </a:p>
          <a:p>
            <a:pPr marL="457200" indent="-457200">
              <a:buAutoNum type="alphaLcPeriod"/>
            </a:pPr>
            <a:r>
              <a:rPr lang="en-US" sz="1800"/>
              <a:t>Deposit growth</a:t>
            </a:r>
          </a:p>
          <a:p>
            <a:pPr marL="457200" indent="-457200">
              <a:buAutoNum type="alphaLcPeriod"/>
            </a:pPr>
            <a:endParaRPr lang="en-US" sz="1800"/>
          </a:p>
          <a:p>
            <a:pPr marL="457200" indent="-457200">
              <a:buAutoNum type="alphaLcPeriod"/>
            </a:pPr>
            <a:endParaRPr lang="en-US" sz="1800"/>
          </a:p>
          <a:p>
            <a:r>
              <a:rPr lang="en-US" sz="1800"/>
              <a:t>Top challenges </a:t>
            </a:r>
            <a:r>
              <a:rPr lang="en-US" sz="1800" i="1"/>
              <a:t>(top 3 responses):</a:t>
            </a:r>
            <a:endParaRPr lang="en-US" sz="1800"/>
          </a:p>
          <a:p>
            <a:pPr marL="457200" indent="-457200">
              <a:buFont typeface="Wingdings" panose="05000000000000000000" pitchFamily="2" charset="2"/>
              <a:buAutoNum type="alphaLcPeriod"/>
            </a:pPr>
            <a:r>
              <a:rPr lang="en-US" sz="1800"/>
              <a:t>Technology &amp; speed of change</a:t>
            </a:r>
          </a:p>
          <a:p>
            <a:pPr marL="457200" indent="-457200">
              <a:buFont typeface="Wingdings" panose="05000000000000000000" pitchFamily="2" charset="2"/>
              <a:buAutoNum type="alphaLcPeriod"/>
            </a:pPr>
            <a:r>
              <a:rPr lang="en-US" sz="1800"/>
              <a:t>Cybersecurity/fraud</a:t>
            </a:r>
          </a:p>
          <a:p>
            <a:pPr marL="457200" indent="-457200">
              <a:buFont typeface="Wingdings" panose="05000000000000000000" pitchFamily="2" charset="2"/>
              <a:buAutoNum type="alphaLcPeriod"/>
            </a:pPr>
            <a:r>
              <a:rPr lang="en-US" sz="1800"/>
              <a:t>Talent acquisition/retention</a:t>
            </a:r>
          </a:p>
          <a:p>
            <a:pPr marL="457200" indent="-457200">
              <a:buAutoNum type="alphaLcPeriod"/>
            </a:pPr>
            <a:endParaRPr lang="en-US" sz="1800"/>
          </a:p>
        </p:txBody>
      </p:sp>
      <p:pic>
        <p:nvPicPr>
          <p:cNvPr id="8" name="Picture 7">
            <a:extLst>
              <a:ext uri="{FF2B5EF4-FFF2-40B4-BE49-F238E27FC236}">
                <a16:creationId xmlns:a16="http://schemas.microsoft.com/office/drawing/2014/main" id="{96A6CC0D-C163-221E-4E94-A735BB94845D}"/>
              </a:ext>
            </a:extLst>
          </p:cNvPr>
          <p:cNvPicPr>
            <a:picLocks noChangeAspect="1"/>
          </p:cNvPicPr>
          <p:nvPr/>
        </p:nvPicPr>
        <p:blipFill>
          <a:blip r:embed="rId3"/>
          <a:stretch>
            <a:fillRect/>
          </a:stretch>
        </p:blipFill>
        <p:spPr>
          <a:xfrm>
            <a:off x="5169333" y="1923961"/>
            <a:ext cx="6680543" cy="3467278"/>
          </a:xfrm>
          <a:prstGeom prst="rect">
            <a:avLst/>
          </a:prstGeom>
        </p:spPr>
      </p:pic>
    </p:spTree>
    <p:extLst>
      <p:ext uri="{BB962C8B-B14F-4D97-AF65-F5344CB8AC3E}">
        <p14:creationId xmlns:p14="http://schemas.microsoft.com/office/powerpoint/2010/main" val="758895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a:t>Looking ahead to close out 2025 and turn into 2026</a:t>
            </a:r>
            <a:endParaRPr lang="en-US"/>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p:txBody>
          <a:bodyPr/>
          <a:lstStyle/>
          <a:p>
            <a:r>
              <a:rPr lang="en-US" sz="2400"/>
              <a:t>Earnings/margin management</a:t>
            </a:r>
          </a:p>
          <a:p>
            <a:r>
              <a:rPr lang="en-US" sz="2400"/>
              <a:t>Deposit funding environment</a:t>
            </a:r>
          </a:p>
          <a:p>
            <a:r>
              <a:rPr lang="en-US" sz="2400"/>
              <a:t>Interest rate policy</a:t>
            </a:r>
          </a:p>
          <a:p>
            <a:r>
              <a:rPr lang="en-US" sz="2400"/>
              <a:t>Economic outlook</a:t>
            </a:r>
          </a:p>
          <a:p>
            <a:r>
              <a:rPr lang="en-US" sz="2400"/>
              <a:t>Credit concerns</a:t>
            </a:r>
          </a:p>
          <a:p>
            <a:r>
              <a:rPr lang="en-US" sz="2400" b="1">
                <a:solidFill>
                  <a:schemeClr val="accent2"/>
                </a:solidFill>
              </a:rPr>
              <a:t>LIQUIDITY!</a:t>
            </a:r>
            <a:endParaRPr lang="en-US">
              <a:solidFill>
                <a:schemeClr val="accent2"/>
              </a:solidFill>
            </a:endParaRPr>
          </a:p>
        </p:txBody>
      </p:sp>
      <p:sp>
        <p:nvSpPr>
          <p:cNvPr id="3" name="Content Placeholder 2">
            <a:extLst>
              <a:ext uri="{FF2B5EF4-FFF2-40B4-BE49-F238E27FC236}">
                <a16:creationId xmlns:a16="http://schemas.microsoft.com/office/drawing/2014/main" id="{F7BA66D7-7424-AD77-DFC5-197758C2646F}"/>
              </a:ext>
            </a:extLst>
          </p:cNvPr>
          <p:cNvSpPr txBox="1">
            <a:spLocks/>
          </p:cNvSpPr>
          <p:nvPr/>
        </p:nvSpPr>
        <p:spPr>
          <a:xfrm>
            <a:off x="6689889" y="1284547"/>
            <a:ext cx="5173412" cy="3974676"/>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US" sz="2400">
                <a:solidFill>
                  <a:schemeClr val="accent4"/>
                </a:solidFill>
              </a:rPr>
              <a:t>Cautiously optimistic</a:t>
            </a:r>
          </a:p>
          <a:p>
            <a:pPr marL="0" indent="0">
              <a:buNone/>
            </a:pPr>
            <a:r>
              <a:rPr lang="en-US" sz="2400">
                <a:solidFill>
                  <a:schemeClr val="accent4"/>
                </a:solidFill>
              </a:rPr>
              <a:t>Persistent headwinds, top of mind</a:t>
            </a:r>
          </a:p>
          <a:p>
            <a:pPr marL="0" indent="0">
              <a:buNone/>
            </a:pPr>
            <a:r>
              <a:rPr lang="en-US" sz="2400">
                <a:solidFill>
                  <a:schemeClr val="accent4"/>
                </a:solidFill>
              </a:rPr>
              <a:t>Outlook complicated</a:t>
            </a:r>
          </a:p>
          <a:p>
            <a:pPr marL="0" indent="0">
              <a:buNone/>
            </a:pPr>
            <a:r>
              <a:rPr lang="en-US" sz="2400">
                <a:solidFill>
                  <a:schemeClr val="accent4"/>
                </a:solidFill>
              </a:rPr>
              <a:t>Confused, teetering, stable, fine, eh? </a:t>
            </a:r>
          </a:p>
          <a:p>
            <a:pPr marL="0" indent="0">
              <a:buNone/>
            </a:pPr>
            <a:r>
              <a:rPr lang="en-US" sz="2400">
                <a:solidFill>
                  <a:schemeClr val="accent4"/>
                </a:solidFill>
              </a:rPr>
              <a:t>Fading? </a:t>
            </a:r>
          </a:p>
          <a:p>
            <a:pPr marL="0" indent="0">
              <a:buNone/>
            </a:pPr>
            <a:r>
              <a:rPr lang="en-US" sz="2400">
                <a:solidFill>
                  <a:schemeClr val="accent4"/>
                </a:solidFill>
              </a:rPr>
              <a:t>Regulator emphasis on access and stress scenario analysis</a:t>
            </a:r>
          </a:p>
        </p:txBody>
      </p:sp>
      <p:cxnSp>
        <p:nvCxnSpPr>
          <p:cNvPr id="6" name="Straight Arrow Connector 5">
            <a:extLst>
              <a:ext uri="{FF2B5EF4-FFF2-40B4-BE49-F238E27FC236}">
                <a16:creationId xmlns:a16="http://schemas.microsoft.com/office/drawing/2014/main" id="{01D9FDCD-0BA7-CC4E-46A4-8B8A4C8E68D9}"/>
              </a:ext>
            </a:extLst>
          </p:cNvPr>
          <p:cNvCxnSpPr/>
          <p:nvPr/>
        </p:nvCxnSpPr>
        <p:spPr>
          <a:xfrm>
            <a:off x="5333908" y="1453521"/>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2F7309D0-61AC-E33C-D3BF-22C8B0BD9C2E}"/>
              </a:ext>
            </a:extLst>
          </p:cNvPr>
          <p:cNvCxnSpPr/>
          <p:nvPr/>
        </p:nvCxnSpPr>
        <p:spPr>
          <a:xfrm>
            <a:off x="5329620" y="1959927"/>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96B6D565-342E-6ED4-31D3-DBA9BCDA6A81}"/>
              </a:ext>
            </a:extLst>
          </p:cNvPr>
          <p:cNvCxnSpPr/>
          <p:nvPr/>
        </p:nvCxnSpPr>
        <p:spPr>
          <a:xfrm>
            <a:off x="5329620" y="2400807"/>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836CCDB-BAF0-17A1-50D1-E14192E0CD03}"/>
              </a:ext>
            </a:extLst>
          </p:cNvPr>
          <p:cNvCxnSpPr/>
          <p:nvPr/>
        </p:nvCxnSpPr>
        <p:spPr>
          <a:xfrm>
            <a:off x="5329620" y="2860143"/>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7857469-4DFE-CC6D-99BC-EA43CD4E4F7D}"/>
              </a:ext>
            </a:extLst>
          </p:cNvPr>
          <p:cNvCxnSpPr/>
          <p:nvPr/>
        </p:nvCxnSpPr>
        <p:spPr>
          <a:xfrm>
            <a:off x="5329620" y="3299595"/>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F0AA62A-8D4F-E67C-BEC4-5A6A2E1E3B9D}"/>
              </a:ext>
            </a:extLst>
          </p:cNvPr>
          <p:cNvCxnSpPr/>
          <p:nvPr/>
        </p:nvCxnSpPr>
        <p:spPr>
          <a:xfrm>
            <a:off x="5329620" y="3749632"/>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9601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a:latin typeface="Calibri"/>
                <a:cs typeface="Calibri"/>
              </a:rPr>
              <a:t> </a:t>
            </a:r>
            <a:br>
              <a:rPr lang="en-US" sz="3600"/>
            </a:br>
            <a:r>
              <a:rPr lang="en-US" sz="3600"/>
              <a:t>Liquidity and </a:t>
            </a:r>
            <a:r>
              <a:rPr lang="en-US" sz="3600">
                <a:latin typeface="Calibri"/>
                <a:cs typeface="Calibri"/>
              </a:rPr>
              <a:t>Funding Strategies</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312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F443D-F9BB-5E18-CD2E-AE11AF0B6E40}"/>
              </a:ext>
            </a:extLst>
          </p:cNvPr>
          <p:cNvSpPr>
            <a:spLocks noGrp="1"/>
          </p:cNvSpPr>
          <p:nvPr>
            <p:ph type="title"/>
          </p:nvPr>
        </p:nvSpPr>
        <p:spPr>
          <a:xfrm>
            <a:off x="402771" y="202490"/>
            <a:ext cx="11892201" cy="900335"/>
          </a:xfrm>
        </p:spPr>
        <p:txBody>
          <a:bodyPr>
            <a:normAutofit/>
          </a:bodyPr>
          <a:lstStyle/>
          <a:p>
            <a:r>
              <a:rPr lang="en-US"/>
              <a:t>Collateral Management – a key element of your liquidity framework</a:t>
            </a:r>
            <a:br>
              <a:rPr lang="en-US"/>
            </a:br>
            <a:r>
              <a:rPr lang="en-US" sz="2400" b="0" i="1"/>
              <a:t>Optimize pledged collateral to FHLBank</a:t>
            </a:r>
            <a:endParaRPr lang="en-US" sz="2400" i="1"/>
          </a:p>
        </p:txBody>
      </p:sp>
      <p:sp>
        <p:nvSpPr>
          <p:cNvPr id="3" name="Content Placeholder 2">
            <a:extLst>
              <a:ext uri="{FF2B5EF4-FFF2-40B4-BE49-F238E27FC236}">
                <a16:creationId xmlns:a16="http://schemas.microsoft.com/office/drawing/2014/main" id="{FE679944-EF12-7DF7-E27C-EE1D19F4C5F3}"/>
              </a:ext>
            </a:extLst>
          </p:cNvPr>
          <p:cNvSpPr>
            <a:spLocks noGrp="1"/>
          </p:cNvSpPr>
          <p:nvPr>
            <p:ph sz="half" idx="2"/>
          </p:nvPr>
        </p:nvSpPr>
        <p:spPr>
          <a:xfrm>
            <a:off x="402772" y="1285388"/>
            <a:ext cx="11430000" cy="3768393"/>
          </a:xfrm>
        </p:spPr>
        <p:txBody>
          <a:bodyPr>
            <a:normAutofit/>
          </a:bodyPr>
          <a:lstStyle/>
          <a:p>
            <a:r>
              <a:rPr lang="en-US" sz="1800">
                <a:latin typeface="Calibri" panose="020F0502020204030204" pitchFamily="34" charset="0"/>
                <a:ea typeface="Calibri" panose="020F0502020204030204" pitchFamily="34" charset="0"/>
                <a:cs typeface="Times New Roman" panose="02020603050405020304" pitchFamily="18" charset="0"/>
              </a:rPr>
              <a:t>Liquidity = ability to raise money </a:t>
            </a:r>
            <a:r>
              <a:rPr lang="en-US" sz="1800" b="1">
                <a:solidFill>
                  <a:schemeClr val="accent2"/>
                </a:solidFill>
                <a:latin typeface="Calibri" panose="020F0502020204030204" pitchFamily="34" charset="0"/>
                <a:ea typeface="Calibri" panose="020F0502020204030204" pitchFamily="34" charset="0"/>
                <a:cs typeface="Times New Roman" panose="02020603050405020304" pitchFamily="18" charset="0"/>
              </a:rPr>
              <a:t>quickly</a:t>
            </a:r>
            <a:r>
              <a:rPr lang="en-US" sz="1800">
                <a:latin typeface="Calibri" panose="020F0502020204030204" pitchFamily="34" charset="0"/>
                <a:ea typeface="Calibri" panose="020F0502020204030204" pitchFamily="34" charset="0"/>
                <a:cs typeface="Times New Roman" panose="02020603050405020304" pitchFamily="18" charset="0"/>
              </a:rPr>
              <a:t>, at a </a:t>
            </a:r>
            <a:r>
              <a:rPr lang="en-US" sz="1800" b="1">
                <a:solidFill>
                  <a:schemeClr val="accent2"/>
                </a:solidFill>
                <a:latin typeface="Calibri" panose="020F0502020204030204" pitchFamily="34" charset="0"/>
                <a:ea typeface="Calibri" panose="020F0502020204030204" pitchFamily="34" charset="0"/>
                <a:cs typeface="Times New Roman" panose="02020603050405020304" pitchFamily="18" charset="0"/>
              </a:rPr>
              <a:t>reasonable cost</a:t>
            </a:r>
            <a:r>
              <a:rPr lang="en-US" sz="1800">
                <a:latin typeface="Calibri" panose="020F0502020204030204" pitchFamily="34" charset="0"/>
                <a:ea typeface="Calibri" panose="020F0502020204030204" pitchFamily="34" charset="0"/>
                <a:cs typeface="Times New Roman" panose="02020603050405020304" pitchFamily="18" charset="0"/>
              </a:rPr>
              <a:t>, </a:t>
            </a:r>
            <a:r>
              <a:rPr lang="en-US" sz="1800" b="1">
                <a:solidFill>
                  <a:schemeClr val="accent2"/>
                </a:solidFill>
                <a:latin typeface="Calibri" panose="020F0502020204030204" pitchFamily="34" charset="0"/>
                <a:ea typeface="Calibri" panose="020F0502020204030204" pitchFamily="34" charset="0"/>
                <a:cs typeface="Times New Roman" panose="02020603050405020304" pitchFamily="18" charset="0"/>
              </a:rPr>
              <a:t>without loss</a:t>
            </a:r>
            <a:r>
              <a:rPr lang="en-US" sz="1800">
                <a:latin typeface="Calibri" panose="020F0502020204030204" pitchFamily="34" charset="0"/>
                <a:ea typeface="Calibri" panose="020F0502020204030204" pitchFamily="34" charset="0"/>
                <a:cs typeface="Times New Roman" panose="02020603050405020304" pitchFamily="18" charset="0"/>
              </a:rPr>
              <a:t> of principal </a:t>
            </a:r>
          </a:p>
          <a:p>
            <a:r>
              <a:rPr lang="en-US" sz="1800"/>
              <a:t>Pledging more loans will allow you to convert non-saleable loans to liquidity and will prevent idle non-productive cash from sitting on balance sheet</a:t>
            </a:r>
          </a:p>
          <a:p>
            <a:r>
              <a:rPr lang="en-US" sz="1800"/>
              <a:t>Enhanced liquidity base provides operating flexibility and strengthens contingency plans</a:t>
            </a:r>
          </a:p>
          <a:p>
            <a:r>
              <a:rPr lang="en-US" sz="1800" i="1" u="sng"/>
              <a:t>“Examiners and other supervisory staff should not discourage or prohibit firms from taking into account liquidity available from the Federal Home Loan Banks (FHLBs) in managing their liquidity or performing their internal liquidity stress tests</a:t>
            </a:r>
            <a:r>
              <a:rPr lang="en-US" sz="1800" i="1"/>
              <a:t>. Similarly, they should not require firms to preposition assets at the discount window as a condition to future discount window secured borrowings.” </a:t>
            </a:r>
            <a:r>
              <a:rPr lang="en-US" sz="1800"/>
              <a:t>– FRB Statement of Supervisory Operating Principles issued on October 29, 2025</a:t>
            </a:r>
          </a:p>
        </p:txBody>
      </p:sp>
      <p:sp>
        <p:nvSpPr>
          <p:cNvPr id="4" name="Slide Number Placeholder 3">
            <a:extLst>
              <a:ext uri="{FF2B5EF4-FFF2-40B4-BE49-F238E27FC236}">
                <a16:creationId xmlns:a16="http://schemas.microsoft.com/office/drawing/2014/main" id="{CE574E5C-0B95-65BD-EBDA-54919EFCCAE0}"/>
              </a:ext>
            </a:extLst>
          </p:cNvPr>
          <p:cNvSpPr>
            <a:spLocks noGrp="1"/>
          </p:cNvSpPr>
          <p:nvPr>
            <p:ph type="sldNum" sz="quarter" idx="4"/>
          </p:nvPr>
        </p:nvSpPr>
        <p:spPr/>
        <p:txBody>
          <a:bodyPr/>
          <a:lstStyle/>
          <a:p>
            <a:fld id="{4518C116-A7B6-49FA-B2BC-FBE835E63735}" type="slidenum">
              <a:rPr lang="en-US" smtClean="0"/>
              <a:pPr/>
              <a:t>37</a:t>
            </a:fld>
            <a:endParaRPr lang="en-US"/>
          </a:p>
        </p:txBody>
      </p:sp>
      <p:sp>
        <p:nvSpPr>
          <p:cNvPr id="5" name="Footer Placeholder 4">
            <a:extLst>
              <a:ext uri="{FF2B5EF4-FFF2-40B4-BE49-F238E27FC236}">
                <a16:creationId xmlns:a16="http://schemas.microsoft.com/office/drawing/2014/main" id="{563C0831-8012-B9FC-BA06-0CC82F9606E8}"/>
              </a:ext>
            </a:extLst>
          </p:cNvPr>
          <p:cNvSpPr>
            <a:spLocks noGrp="1"/>
          </p:cNvSpPr>
          <p:nvPr>
            <p:ph type="ftr" sz="quarter" idx="3"/>
          </p:nvPr>
        </p:nvSpPr>
        <p:spPr/>
        <p:txBody>
          <a:bodyPr/>
          <a:lstStyle/>
          <a:p>
            <a:endParaRPr lang="en-US"/>
          </a:p>
        </p:txBody>
      </p:sp>
      <p:sp>
        <p:nvSpPr>
          <p:cNvPr id="6" name="Freeform: Shape 5">
            <a:extLst>
              <a:ext uri="{FF2B5EF4-FFF2-40B4-BE49-F238E27FC236}">
                <a16:creationId xmlns:a16="http://schemas.microsoft.com/office/drawing/2014/main" id="{FCEE4CFB-D529-54F6-FC43-8574478DDD23}"/>
              </a:ext>
            </a:extLst>
          </p:cNvPr>
          <p:cNvSpPr/>
          <p:nvPr/>
        </p:nvSpPr>
        <p:spPr>
          <a:xfrm>
            <a:off x="1730827" y="4671624"/>
            <a:ext cx="1551535" cy="912667"/>
          </a:xfrm>
          <a:custGeom>
            <a:avLst/>
            <a:gdLst>
              <a:gd name="connsiteX0" fmla="*/ 0 w 1551535"/>
              <a:gd name="connsiteY0" fmla="*/ 91267 h 912667"/>
              <a:gd name="connsiteX1" fmla="*/ 91267 w 1551535"/>
              <a:gd name="connsiteY1" fmla="*/ 0 h 912667"/>
              <a:gd name="connsiteX2" fmla="*/ 1460268 w 1551535"/>
              <a:gd name="connsiteY2" fmla="*/ 0 h 912667"/>
              <a:gd name="connsiteX3" fmla="*/ 1551535 w 1551535"/>
              <a:gd name="connsiteY3" fmla="*/ 91267 h 912667"/>
              <a:gd name="connsiteX4" fmla="*/ 1551535 w 1551535"/>
              <a:gd name="connsiteY4" fmla="*/ 821400 h 912667"/>
              <a:gd name="connsiteX5" fmla="*/ 1460268 w 1551535"/>
              <a:gd name="connsiteY5" fmla="*/ 912667 h 912667"/>
              <a:gd name="connsiteX6" fmla="*/ 91267 w 1551535"/>
              <a:gd name="connsiteY6" fmla="*/ 912667 h 912667"/>
              <a:gd name="connsiteX7" fmla="*/ 0 w 1551535"/>
              <a:gd name="connsiteY7" fmla="*/ 821400 h 912667"/>
              <a:gd name="connsiteX8" fmla="*/ 0 w 1551535"/>
              <a:gd name="connsiteY8" fmla="*/ 91267 h 9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1535" h="912667">
                <a:moveTo>
                  <a:pt x="0" y="91267"/>
                </a:moveTo>
                <a:cubicBezTo>
                  <a:pt x="0" y="40862"/>
                  <a:pt x="40862" y="0"/>
                  <a:pt x="91267" y="0"/>
                </a:cubicBezTo>
                <a:lnTo>
                  <a:pt x="1460268" y="0"/>
                </a:lnTo>
                <a:cubicBezTo>
                  <a:pt x="1510673" y="0"/>
                  <a:pt x="1551535" y="40862"/>
                  <a:pt x="1551535" y="91267"/>
                </a:cubicBezTo>
                <a:lnTo>
                  <a:pt x="1551535" y="821400"/>
                </a:lnTo>
                <a:cubicBezTo>
                  <a:pt x="1551535" y="871805"/>
                  <a:pt x="1510673" y="912667"/>
                  <a:pt x="1460268" y="912667"/>
                </a:cubicBezTo>
                <a:lnTo>
                  <a:pt x="91267" y="912667"/>
                </a:lnTo>
                <a:cubicBezTo>
                  <a:pt x="40862" y="912667"/>
                  <a:pt x="0" y="871805"/>
                  <a:pt x="0" y="821400"/>
                </a:cubicBezTo>
                <a:lnTo>
                  <a:pt x="0" y="91267"/>
                </a:lnTo>
                <a:close/>
              </a:path>
            </a:pathLst>
          </a:custGeom>
          <a:solidFill>
            <a:schemeClr val="accent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931" tIns="102931" rIns="102931" bIns="102931" numCol="1" spcCol="1270" anchor="ctr" anchorCtr="0">
            <a:noAutofit/>
          </a:bodyPr>
          <a:lstStyle/>
          <a:p>
            <a:pPr marL="0" lvl="0" indent="0" algn="ctr" defTabSz="889000">
              <a:lnSpc>
                <a:spcPct val="90000"/>
              </a:lnSpc>
              <a:spcBef>
                <a:spcPct val="0"/>
              </a:spcBef>
              <a:spcAft>
                <a:spcPct val="35000"/>
              </a:spcAft>
              <a:buNone/>
            </a:pPr>
            <a:r>
              <a:rPr lang="en-US" sz="2000" kern="1200"/>
              <a:t>FHLBank</a:t>
            </a:r>
            <a:endParaRPr lang="en-US" sz="2400" kern="1200"/>
          </a:p>
        </p:txBody>
      </p:sp>
      <p:sp>
        <p:nvSpPr>
          <p:cNvPr id="7" name="Freeform: Shape 6">
            <a:extLst>
              <a:ext uri="{FF2B5EF4-FFF2-40B4-BE49-F238E27FC236}">
                <a16:creationId xmlns:a16="http://schemas.microsoft.com/office/drawing/2014/main" id="{D14DC2CC-C98E-C00E-90DA-223D9DC495BD}"/>
              </a:ext>
            </a:extLst>
          </p:cNvPr>
          <p:cNvSpPr/>
          <p:nvPr/>
        </p:nvSpPr>
        <p:spPr>
          <a:xfrm rot="11837">
            <a:off x="3381751" y="4691375"/>
            <a:ext cx="1892808" cy="434628"/>
          </a:xfrm>
          <a:custGeom>
            <a:avLst/>
            <a:gdLst>
              <a:gd name="connsiteX0" fmla="*/ 0 w 1432388"/>
              <a:gd name="connsiteY0" fmla="*/ 86926 h 434628"/>
              <a:gd name="connsiteX1" fmla="*/ 1215074 w 1432388"/>
              <a:gd name="connsiteY1" fmla="*/ 86926 h 434628"/>
              <a:gd name="connsiteX2" fmla="*/ 1215074 w 1432388"/>
              <a:gd name="connsiteY2" fmla="*/ 0 h 434628"/>
              <a:gd name="connsiteX3" fmla="*/ 1432388 w 1432388"/>
              <a:gd name="connsiteY3" fmla="*/ 217314 h 434628"/>
              <a:gd name="connsiteX4" fmla="*/ 1215074 w 1432388"/>
              <a:gd name="connsiteY4" fmla="*/ 434628 h 434628"/>
              <a:gd name="connsiteX5" fmla="*/ 1215074 w 1432388"/>
              <a:gd name="connsiteY5" fmla="*/ 347702 h 434628"/>
              <a:gd name="connsiteX6" fmla="*/ 0 w 1432388"/>
              <a:gd name="connsiteY6" fmla="*/ 347702 h 434628"/>
              <a:gd name="connsiteX7" fmla="*/ 0 w 1432388"/>
              <a:gd name="connsiteY7" fmla="*/ 86926 h 434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2388" h="434628">
                <a:moveTo>
                  <a:pt x="0" y="86926"/>
                </a:moveTo>
                <a:lnTo>
                  <a:pt x="1215074" y="86926"/>
                </a:lnTo>
                <a:lnTo>
                  <a:pt x="1215074" y="0"/>
                </a:lnTo>
                <a:lnTo>
                  <a:pt x="1432388" y="217314"/>
                </a:lnTo>
                <a:lnTo>
                  <a:pt x="1215074" y="434628"/>
                </a:lnTo>
                <a:lnTo>
                  <a:pt x="1215074" y="347702"/>
                </a:lnTo>
                <a:lnTo>
                  <a:pt x="0" y="347702"/>
                </a:lnTo>
                <a:lnTo>
                  <a:pt x="0" y="86926"/>
                </a:lnTo>
                <a:close/>
              </a:path>
            </a:pathLst>
          </a:custGeom>
          <a:solidFill>
            <a:schemeClr val="accent6">
              <a:lumMod val="75000"/>
            </a:schemeClr>
          </a:solidFill>
          <a:ln>
            <a:noFill/>
          </a:ln>
          <a:effectLst/>
        </p:spPr>
        <p:style>
          <a:lnRef idx="0">
            <a:scrgbClr r="0" g="0" b="0"/>
          </a:lnRef>
          <a:fillRef idx="1">
            <a:scrgbClr r="0" g="0" b="0"/>
          </a:fillRef>
          <a:effectRef idx="0">
            <a:scrgbClr r="0" g="0" b="0"/>
          </a:effectRef>
          <a:fontRef idx="minor">
            <a:schemeClr val="lt1"/>
          </a:fontRef>
        </p:style>
        <p:txBody>
          <a:bodyPr rot="0" spcFirstLastPara="0" vertOverflow="overflow" horzOverflow="overflow" vert="horz" wrap="square" lIns="-1" tIns="86926" rIns="130388" bIns="86925" numCol="1" spcCol="1270" rtlCol="0" fromWordArt="0" anchor="ctr" anchorCtr="0" forceAA="0" compatLnSpc="1">
            <a:prstTxWarp prst="textNoShape">
              <a:avLst/>
            </a:prstTxWarp>
            <a:noAutofit/>
          </a:bodyPr>
          <a:lstStyle/>
          <a:p>
            <a:pPr marL="0" lvl="0" indent="0" algn="ctr" defTabSz="622300">
              <a:lnSpc>
                <a:spcPct val="90000"/>
              </a:lnSpc>
              <a:spcBef>
                <a:spcPct val="0"/>
              </a:spcBef>
              <a:spcAft>
                <a:spcPct val="35000"/>
              </a:spcAft>
              <a:buNone/>
            </a:pPr>
            <a:r>
              <a:rPr lang="en-US" sz="1400" kern="1200">
                <a:solidFill>
                  <a:schemeClr val="bg1"/>
                </a:solidFill>
                <a:latin typeface="+mn-lt"/>
                <a:ea typeface="+mn-ea"/>
                <a:cs typeface="+mn-cs"/>
              </a:rPr>
              <a:t>Advances</a:t>
            </a:r>
          </a:p>
        </p:txBody>
      </p:sp>
      <p:sp>
        <p:nvSpPr>
          <p:cNvPr id="8" name="Freeform: Shape 7">
            <a:extLst>
              <a:ext uri="{FF2B5EF4-FFF2-40B4-BE49-F238E27FC236}">
                <a16:creationId xmlns:a16="http://schemas.microsoft.com/office/drawing/2014/main" id="{28E6D703-8270-387B-97D0-90A641B75F01}"/>
              </a:ext>
            </a:extLst>
          </p:cNvPr>
          <p:cNvSpPr/>
          <p:nvPr/>
        </p:nvSpPr>
        <p:spPr>
          <a:xfrm>
            <a:off x="5318752" y="4671624"/>
            <a:ext cx="1554496" cy="912667"/>
          </a:xfrm>
          <a:custGeom>
            <a:avLst/>
            <a:gdLst>
              <a:gd name="connsiteX0" fmla="*/ 0 w 1554496"/>
              <a:gd name="connsiteY0" fmla="*/ 91267 h 912667"/>
              <a:gd name="connsiteX1" fmla="*/ 91267 w 1554496"/>
              <a:gd name="connsiteY1" fmla="*/ 0 h 912667"/>
              <a:gd name="connsiteX2" fmla="*/ 1463229 w 1554496"/>
              <a:gd name="connsiteY2" fmla="*/ 0 h 912667"/>
              <a:gd name="connsiteX3" fmla="*/ 1554496 w 1554496"/>
              <a:gd name="connsiteY3" fmla="*/ 91267 h 912667"/>
              <a:gd name="connsiteX4" fmla="*/ 1554496 w 1554496"/>
              <a:gd name="connsiteY4" fmla="*/ 821400 h 912667"/>
              <a:gd name="connsiteX5" fmla="*/ 1463229 w 1554496"/>
              <a:gd name="connsiteY5" fmla="*/ 912667 h 912667"/>
              <a:gd name="connsiteX6" fmla="*/ 91267 w 1554496"/>
              <a:gd name="connsiteY6" fmla="*/ 912667 h 912667"/>
              <a:gd name="connsiteX7" fmla="*/ 0 w 1554496"/>
              <a:gd name="connsiteY7" fmla="*/ 821400 h 912667"/>
              <a:gd name="connsiteX8" fmla="*/ 0 w 1554496"/>
              <a:gd name="connsiteY8" fmla="*/ 91267 h 9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96" h="912667">
                <a:moveTo>
                  <a:pt x="0" y="91267"/>
                </a:moveTo>
                <a:cubicBezTo>
                  <a:pt x="0" y="40862"/>
                  <a:pt x="40862" y="0"/>
                  <a:pt x="91267" y="0"/>
                </a:cubicBezTo>
                <a:lnTo>
                  <a:pt x="1463229" y="0"/>
                </a:lnTo>
                <a:cubicBezTo>
                  <a:pt x="1513634" y="0"/>
                  <a:pt x="1554496" y="40862"/>
                  <a:pt x="1554496" y="91267"/>
                </a:cubicBezTo>
                <a:lnTo>
                  <a:pt x="1554496" y="821400"/>
                </a:lnTo>
                <a:cubicBezTo>
                  <a:pt x="1554496" y="871805"/>
                  <a:pt x="1513634" y="912667"/>
                  <a:pt x="1463229" y="912667"/>
                </a:cubicBezTo>
                <a:lnTo>
                  <a:pt x="91267" y="912667"/>
                </a:lnTo>
                <a:cubicBezTo>
                  <a:pt x="40862" y="912667"/>
                  <a:pt x="0" y="871805"/>
                  <a:pt x="0" y="821400"/>
                </a:cubicBezTo>
                <a:lnTo>
                  <a:pt x="0" y="91267"/>
                </a:lnTo>
                <a:close/>
              </a:path>
            </a:pathLst>
          </a:custGeom>
          <a:solidFill>
            <a:schemeClr val="accent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931" tIns="102931" rIns="102931" bIns="102931" numCol="1" spcCol="1270" anchor="ctr" anchorCtr="0">
            <a:noAutofit/>
          </a:bodyPr>
          <a:lstStyle/>
          <a:p>
            <a:pPr marL="0" lvl="0" indent="0" algn="ctr" defTabSz="889000">
              <a:lnSpc>
                <a:spcPct val="90000"/>
              </a:lnSpc>
              <a:spcBef>
                <a:spcPct val="0"/>
              </a:spcBef>
              <a:spcAft>
                <a:spcPct val="35000"/>
              </a:spcAft>
              <a:buNone/>
            </a:pPr>
            <a:r>
              <a:rPr lang="en-US" sz="2000" kern="1200"/>
              <a:t>Member</a:t>
            </a:r>
            <a:endParaRPr lang="en-US" sz="2400" kern="1200"/>
          </a:p>
        </p:txBody>
      </p:sp>
      <p:sp>
        <p:nvSpPr>
          <p:cNvPr id="9" name="Freeform: Shape 8">
            <a:extLst>
              <a:ext uri="{FF2B5EF4-FFF2-40B4-BE49-F238E27FC236}">
                <a16:creationId xmlns:a16="http://schemas.microsoft.com/office/drawing/2014/main" id="{D6A89C26-F654-AF40-0E79-CA6777B37A11}"/>
              </a:ext>
            </a:extLst>
          </p:cNvPr>
          <p:cNvSpPr/>
          <p:nvPr/>
        </p:nvSpPr>
        <p:spPr>
          <a:xfrm rot="7113">
            <a:off x="6960595" y="4910643"/>
            <a:ext cx="1888268" cy="434628"/>
          </a:xfrm>
          <a:custGeom>
            <a:avLst/>
            <a:gdLst>
              <a:gd name="connsiteX0" fmla="*/ 0 w 1402132"/>
              <a:gd name="connsiteY0" fmla="*/ 86926 h 434628"/>
              <a:gd name="connsiteX1" fmla="*/ 1184818 w 1402132"/>
              <a:gd name="connsiteY1" fmla="*/ 86926 h 434628"/>
              <a:gd name="connsiteX2" fmla="*/ 1184818 w 1402132"/>
              <a:gd name="connsiteY2" fmla="*/ 0 h 434628"/>
              <a:gd name="connsiteX3" fmla="*/ 1402132 w 1402132"/>
              <a:gd name="connsiteY3" fmla="*/ 217314 h 434628"/>
              <a:gd name="connsiteX4" fmla="*/ 1184818 w 1402132"/>
              <a:gd name="connsiteY4" fmla="*/ 434628 h 434628"/>
              <a:gd name="connsiteX5" fmla="*/ 1184818 w 1402132"/>
              <a:gd name="connsiteY5" fmla="*/ 347702 h 434628"/>
              <a:gd name="connsiteX6" fmla="*/ 0 w 1402132"/>
              <a:gd name="connsiteY6" fmla="*/ 347702 h 434628"/>
              <a:gd name="connsiteX7" fmla="*/ 0 w 1402132"/>
              <a:gd name="connsiteY7" fmla="*/ 86926 h 434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02132" h="434628">
                <a:moveTo>
                  <a:pt x="0" y="86926"/>
                </a:moveTo>
                <a:lnTo>
                  <a:pt x="1184818" y="86926"/>
                </a:lnTo>
                <a:lnTo>
                  <a:pt x="1184818" y="0"/>
                </a:lnTo>
                <a:lnTo>
                  <a:pt x="1402132" y="217314"/>
                </a:lnTo>
                <a:lnTo>
                  <a:pt x="1184818" y="434628"/>
                </a:lnTo>
                <a:lnTo>
                  <a:pt x="1184818" y="347702"/>
                </a:lnTo>
                <a:lnTo>
                  <a:pt x="0" y="347702"/>
                </a:lnTo>
                <a:lnTo>
                  <a:pt x="0" y="86926"/>
                </a:lnTo>
                <a:close/>
              </a:path>
            </a:pathLst>
          </a:custGeom>
          <a:solidFill>
            <a:schemeClr val="accent6">
              <a:lumMod val="75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txBody>
          <a:bodyPr spcFirstLastPara="0" vert="horz" wrap="square" lIns="-1" tIns="86925" rIns="130388" bIns="86926" numCol="1" spcCol="1270" anchor="ctr" anchorCtr="0">
            <a:noAutofit/>
          </a:bodyPr>
          <a:lstStyle/>
          <a:p>
            <a:pPr marL="0" lvl="0" indent="0" algn="ctr" defTabSz="622300">
              <a:lnSpc>
                <a:spcPct val="90000"/>
              </a:lnSpc>
              <a:spcBef>
                <a:spcPct val="0"/>
              </a:spcBef>
              <a:spcAft>
                <a:spcPct val="35000"/>
              </a:spcAft>
              <a:buNone/>
            </a:pPr>
            <a:r>
              <a:rPr lang="en-US" sz="1400" kern="1200"/>
              <a:t>Reliable Liquidity</a:t>
            </a:r>
          </a:p>
        </p:txBody>
      </p:sp>
      <p:sp>
        <p:nvSpPr>
          <p:cNvPr id="10" name="Freeform: Shape 9">
            <a:extLst>
              <a:ext uri="{FF2B5EF4-FFF2-40B4-BE49-F238E27FC236}">
                <a16:creationId xmlns:a16="http://schemas.microsoft.com/office/drawing/2014/main" id="{3ED48742-09BF-A210-CDCD-AD0864B07081}"/>
              </a:ext>
            </a:extLst>
          </p:cNvPr>
          <p:cNvSpPr/>
          <p:nvPr/>
        </p:nvSpPr>
        <p:spPr>
          <a:xfrm>
            <a:off x="8919577" y="4666846"/>
            <a:ext cx="1541596" cy="922222"/>
          </a:xfrm>
          <a:custGeom>
            <a:avLst/>
            <a:gdLst>
              <a:gd name="connsiteX0" fmla="*/ 0 w 1541596"/>
              <a:gd name="connsiteY0" fmla="*/ 92222 h 922222"/>
              <a:gd name="connsiteX1" fmla="*/ 92222 w 1541596"/>
              <a:gd name="connsiteY1" fmla="*/ 0 h 922222"/>
              <a:gd name="connsiteX2" fmla="*/ 1449374 w 1541596"/>
              <a:gd name="connsiteY2" fmla="*/ 0 h 922222"/>
              <a:gd name="connsiteX3" fmla="*/ 1541596 w 1541596"/>
              <a:gd name="connsiteY3" fmla="*/ 92222 h 922222"/>
              <a:gd name="connsiteX4" fmla="*/ 1541596 w 1541596"/>
              <a:gd name="connsiteY4" fmla="*/ 830000 h 922222"/>
              <a:gd name="connsiteX5" fmla="*/ 1449374 w 1541596"/>
              <a:gd name="connsiteY5" fmla="*/ 922222 h 922222"/>
              <a:gd name="connsiteX6" fmla="*/ 92222 w 1541596"/>
              <a:gd name="connsiteY6" fmla="*/ 922222 h 922222"/>
              <a:gd name="connsiteX7" fmla="*/ 0 w 1541596"/>
              <a:gd name="connsiteY7" fmla="*/ 830000 h 922222"/>
              <a:gd name="connsiteX8" fmla="*/ 0 w 1541596"/>
              <a:gd name="connsiteY8" fmla="*/ 92222 h 922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1596" h="922222">
                <a:moveTo>
                  <a:pt x="0" y="92222"/>
                </a:moveTo>
                <a:cubicBezTo>
                  <a:pt x="0" y="41289"/>
                  <a:pt x="41289" y="0"/>
                  <a:pt x="92222" y="0"/>
                </a:cubicBezTo>
                <a:lnTo>
                  <a:pt x="1449374" y="0"/>
                </a:lnTo>
                <a:cubicBezTo>
                  <a:pt x="1500307" y="0"/>
                  <a:pt x="1541596" y="41289"/>
                  <a:pt x="1541596" y="92222"/>
                </a:cubicBezTo>
                <a:lnTo>
                  <a:pt x="1541596" y="830000"/>
                </a:lnTo>
                <a:cubicBezTo>
                  <a:pt x="1541596" y="880933"/>
                  <a:pt x="1500307" y="922222"/>
                  <a:pt x="1449374" y="922222"/>
                </a:cubicBezTo>
                <a:lnTo>
                  <a:pt x="92222" y="922222"/>
                </a:lnTo>
                <a:cubicBezTo>
                  <a:pt x="41289" y="922222"/>
                  <a:pt x="0" y="880933"/>
                  <a:pt x="0" y="830000"/>
                </a:cubicBezTo>
                <a:lnTo>
                  <a:pt x="0" y="92222"/>
                </a:lnTo>
                <a:close/>
              </a:path>
            </a:pathLst>
          </a:custGeom>
          <a:solidFill>
            <a:schemeClr val="accent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91781" tIns="91781" rIns="91781" bIns="91781" numCol="1" spcCol="1270" anchor="ctr" anchorCtr="0">
            <a:noAutofit/>
          </a:bodyPr>
          <a:lstStyle/>
          <a:p>
            <a:pPr marL="0" lvl="0" indent="0" algn="ctr" defTabSz="755650">
              <a:lnSpc>
                <a:spcPct val="90000"/>
              </a:lnSpc>
              <a:spcBef>
                <a:spcPct val="0"/>
              </a:spcBef>
              <a:spcAft>
                <a:spcPct val="35000"/>
              </a:spcAft>
              <a:buNone/>
            </a:pPr>
            <a:r>
              <a:rPr lang="en-US" sz="1700" kern="1200"/>
              <a:t>Improved liquidity risk management </a:t>
            </a:r>
          </a:p>
        </p:txBody>
      </p:sp>
      <p:sp>
        <p:nvSpPr>
          <p:cNvPr id="11" name="Arrow: Left 10">
            <a:extLst>
              <a:ext uri="{FF2B5EF4-FFF2-40B4-BE49-F238E27FC236}">
                <a16:creationId xmlns:a16="http://schemas.microsoft.com/office/drawing/2014/main" id="{A9C84B54-8C6E-1328-BBC9-10DF78052BA2}"/>
              </a:ext>
            </a:extLst>
          </p:cNvPr>
          <p:cNvSpPr/>
          <p:nvPr/>
        </p:nvSpPr>
        <p:spPr>
          <a:xfrm>
            <a:off x="3325812" y="5111900"/>
            <a:ext cx="1892808" cy="438912"/>
          </a:xfrm>
          <a:prstGeom prst="leftArrow">
            <a:avLst/>
          </a:prstGeom>
          <a:solidFill>
            <a:schemeClr val="accent6">
              <a:lumMod val="75000"/>
            </a:schemeClr>
          </a:solidFill>
          <a:ln>
            <a:noFill/>
          </a:ln>
          <a:effectLst/>
        </p:spPr>
        <p:txBody>
          <a:bodyPr spcFirstLastPara="0" vert="horz" wrap="square" lIns="0" tIns="0" rIns="0" bIns="0" numCol="1" spcCol="1270" anchor="ctr" anchorCtr="0">
            <a:noAutofit/>
          </a:bodyPr>
          <a:lstStyle/>
          <a:p>
            <a:pPr algn="ctr"/>
            <a:r>
              <a:rPr lang="en-US" sz="1400">
                <a:solidFill>
                  <a:schemeClr val="bg1"/>
                </a:solidFill>
              </a:rPr>
              <a:t>Capacity</a:t>
            </a:r>
          </a:p>
        </p:txBody>
      </p:sp>
    </p:spTree>
    <p:extLst>
      <p:ext uri="{BB962C8B-B14F-4D97-AF65-F5344CB8AC3E}">
        <p14:creationId xmlns:p14="http://schemas.microsoft.com/office/powerpoint/2010/main" val="38597437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7944C-B217-74B8-A8ED-735319C36BE3}"/>
              </a:ext>
            </a:extLst>
          </p:cNvPr>
          <p:cNvSpPr>
            <a:spLocks noGrp="1"/>
          </p:cNvSpPr>
          <p:nvPr>
            <p:ph type="title"/>
          </p:nvPr>
        </p:nvSpPr>
        <p:spPr/>
        <p:txBody>
          <a:bodyPr>
            <a:normAutofit/>
          </a:bodyPr>
          <a:lstStyle/>
          <a:p>
            <a:r>
              <a:rPr lang="en-US"/>
              <a:t>Liquidity Exercise – Planning for a Stress Event</a:t>
            </a:r>
            <a:br>
              <a:rPr lang="en-US"/>
            </a:br>
            <a:r>
              <a:rPr lang="en-US" sz="2400" b="0" i="1"/>
              <a:t>FHLBank Liquidity Stress Analysis available to bank and credit union members</a:t>
            </a:r>
            <a:endParaRPr lang="en-US" sz="2400" b="0"/>
          </a:p>
        </p:txBody>
      </p:sp>
      <p:sp>
        <p:nvSpPr>
          <p:cNvPr id="3" name="Content Placeholder 2">
            <a:extLst>
              <a:ext uri="{FF2B5EF4-FFF2-40B4-BE49-F238E27FC236}">
                <a16:creationId xmlns:a16="http://schemas.microsoft.com/office/drawing/2014/main" id="{7D78E02C-9325-B5D6-6EF6-58F7FAF02059}"/>
              </a:ext>
            </a:extLst>
          </p:cNvPr>
          <p:cNvSpPr>
            <a:spLocks noGrp="1"/>
          </p:cNvSpPr>
          <p:nvPr>
            <p:ph sz="half" idx="2"/>
          </p:nvPr>
        </p:nvSpPr>
        <p:spPr>
          <a:xfrm>
            <a:off x="8364682" y="1285388"/>
            <a:ext cx="3468089" cy="4266327"/>
          </a:xfrm>
        </p:spPr>
        <p:txBody>
          <a:bodyPr>
            <a:normAutofit/>
          </a:bodyPr>
          <a:lstStyle/>
          <a:p>
            <a:r>
              <a:rPr lang="en-US"/>
              <a:t>Identify potential events</a:t>
            </a:r>
          </a:p>
          <a:p>
            <a:r>
              <a:rPr lang="en-US"/>
              <a:t>Evaluate probability and impact</a:t>
            </a:r>
          </a:p>
          <a:p>
            <a:r>
              <a:rPr lang="en-US"/>
              <a:t>Document stress scenarios and assessment</a:t>
            </a:r>
          </a:p>
          <a:p>
            <a:pPr>
              <a:lnSpc>
                <a:spcPct val="100000"/>
              </a:lnSpc>
            </a:pPr>
            <a:r>
              <a:rPr lang="en-US"/>
              <a:t>Review and make necessary changes to policies to increase flexibility</a:t>
            </a:r>
          </a:p>
        </p:txBody>
      </p:sp>
      <p:sp>
        <p:nvSpPr>
          <p:cNvPr id="4" name="Slide Number Placeholder 3">
            <a:extLst>
              <a:ext uri="{FF2B5EF4-FFF2-40B4-BE49-F238E27FC236}">
                <a16:creationId xmlns:a16="http://schemas.microsoft.com/office/drawing/2014/main" id="{4516AD8D-0C94-2D8C-67BA-93BDD9D7B417}"/>
              </a:ext>
            </a:extLst>
          </p:cNvPr>
          <p:cNvSpPr>
            <a:spLocks noGrp="1"/>
          </p:cNvSpPr>
          <p:nvPr>
            <p:ph type="sldNum" sz="quarter" idx="4"/>
          </p:nvPr>
        </p:nvSpPr>
        <p:spPr/>
        <p:txBody>
          <a:bodyPr/>
          <a:lstStyle/>
          <a:p>
            <a:fld id="{4518C116-A7B6-49FA-B2BC-FBE835E63735}" type="slidenum">
              <a:rPr lang="en-US" smtClean="0"/>
              <a:pPr/>
              <a:t>38</a:t>
            </a:fld>
            <a:endParaRPr lang="en-US"/>
          </a:p>
        </p:txBody>
      </p:sp>
      <p:sp>
        <p:nvSpPr>
          <p:cNvPr id="5" name="Footer Placeholder 4">
            <a:extLst>
              <a:ext uri="{FF2B5EF4-FFF2-40B4-BE49-F238E27FC236}">
                <a16:creationId xmlns:a16="http://schemas.microsoft.com/office/drawing/2014/main" id="{7F134D38-B2AF-C071-063F-8E463562A381}"/>
              </a:ext>
            </a:extLst>
          </p:cNvPr>
          <p:cNvSpPr>
            <a:spLocks noGrp="1"/>
          </p:cNvSpPr>
          <p:nvPr>
            <p:ph type="ftr" sz="quarter" idx="3"/>
          </p:nvPr>
        </p:nvSpPr>
        <p:spPr/>
        <p:txBody>
          <a:bodyPr/>
          <a:lstStyle/>
          <a:p>
            <a:endParaRPr lang="en-US"/>
          </a:p>
        </p:txBody>
      </p:sp>
      <p:pic>
        <p:nvPicPr>
          <p:cNvPr id="12" name="Picture 11">
            <a:extLst>
              <a:ext uri="{FF2B5EF4-FFF2-40B4-BE49-F238E27FC236}">
                <a16:creationId xmlns:a16="http://schemas.microsoft.com/office/drawing/2014/main" id="{1BD1CF88-4106-45C8-1457-A1682786D679}"/>
              </a:ext>
            </a:extLst>
          </p:cNvPr>
          <p:cNvPicPr>
            <a:picLocks noChangeAspect="1"/>
          </p:cNvPicPr>
          <p:nvPr/>
        </p:nvPicPr>
        <p:blipFill>
          <a:blip r:embed="rId3"/>
          <a:stretch>
            <a:fillRect/>
          </a:stretch>
        </p:blipFill>
        <p:spPr>
          <a:xfrm>
            <a:off x="141513" y="1306285"/>
            <a:ext cx="7602743" cy="5210414"/>
          </a:xfrm>
          <a:prstGeom prst="rect">
            <a:avLst/>
          </a:prstGeom>
        </p:spPr>
      </p:pic>
    </p:spTree>
    <p:extLst>
      <p:ext uri="{BB962C8B-B14F-4D97-AF65-F5344CB8AC3E}">
        <p14:creationId xmlns:p14="http://schemas.microsoft.com/office/powerpoint/2010/main" val="2509440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F72AC-BC82-1BF5-F437-9DE8B693A9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7EA889-7EA5-0415-A92E-174E31FAB27F}"/>
              </a:ext>
            </a:extLst>
          </p:cNvPr>
          <p:cNvSpPr>
            <a:spLocks noGrp="1"/>
          </p:cNvSpPr>
          <p:nvPr>
            <p:ph type="title"/>
          </p:nvPr>
        </p:nvSpPr>
        <p:spPr>
          <a:xfrm>
            <a:off x="839789" y="457200"/>
            <a:ext cx="3932237" cy="1600200"/>
          </a:xfrm>
        </p:spPr>
        <p:txBody>
          <a:bodyPr anchor="b">
            <a:normAutofit/>
          </a:bodyPr>
          <a:lstStyle/>
          <a:p>
            <a:pPr lvl="0"/>
            <a:r>
              <a:rPr lang="en-US"/>
              <a:t>Poll Questions</a:t>
            </a:r>
          </a:p>
        </p:txBody>
      </p:sp>
      <p:sp>
        <p:nvSpPr>
          <p:cNvPr id="7" name="Content Placeholder 6">
            <a:extLst>
              <a:ext uri="{FF2B5EF4-FFF2-40B4-BE49-F238E27FC236}">
                <a16:creationId xmlns:a16="http://schemas.microsoft.com/office/drawing/2014/main" id="{7B4D1E82-1630-99C6-C035-C9803534A582}"/>
              </a:ext>
            </a:extLst>
          </p:cNvPr>
          <p:cNvSpPr>
            <a:spLocks noGrp="1"/>
          </p:cNvSpPr>
          <p:nvPr>
            <p:ph type="body" sz="half" idx="2"/>
          </p:nvPr>
        </p:nvSpPr>
        <p:spPr>
          <a:xfrm>
            <a:off x="839789" y="2057400"/>
            <a:ext cx="3932237" cy="3811588"/>
          </a:xfrm>
        </p:spPr>
        <p:txBody>
          <a:bodyPr vert="horz" lIns="91440" tIns="45720" rIns="91440" bIns="45720" rtlCol="0">
            <a:normAutofit/>
          </a:bodyPr>
          <a:lstStyle/>
          <a:p>
            <a:pPr marL="0" indent="0">
              <a:buNone/>
            </a:pPr>
            <a:r>
              <a:rPr lang="en-US" sz="1800"/>
              <a:t>Where are you concentrating your funding needs?</a:t>
            </a:r>
          </a:p>
          <a:p>
            <a:pPr marL="457200" indent="-457200">
              <a:buAutoNum type="alphaLcPeriod"/>
            </a:pPr>
            <a:r>
              <a:rPr lang="en-US" sz="1800"/>
              <a:t>Short, less than 12 months</a:t>
            </a:r>
          </a:p>
          <a:p>
            <a:pPr marL="457200" indent="-457200">
              <a:buAutoNum type="alphaLcPeriod"/>
            </a:pPr>
            <a:r>
              <a:rPr lang="en-US" sz="1800"/>
              <a:t>Medium term, 12-60 months</a:t>
            </a:r>
          </a:p>
          <a:p>
            <a:pPr marL="457200" indent="-457200">
              <a:buAutoNum type="alphaLcPeriod"/>
            </a:pPr>
            <a:r>
              <a:rPr lang="en-US" sz="1800"/>
              <a:t>Longer-term, &gt; 60 months</a:t>
            </a:r>
          </a:p>
          <a:p>
            <a:pPr marL="457200" indent="-457200">
              <a:buAutoNum type="alphaLcPeriod"/>
            </a:pPr>
            <a:r>
              <a:rPr lang="en-US" sz="1800"/>
              <a:t>Blend of terms</a:t>
            </a:r>
          </a:p>
          <a:p>
            <a:pPr marL="457200" indent="-457200">
              <a:buAutoNum type="alphaLcPeriod"/>
            </a:pPr>
            <a:r>
              <a:rPr lang="en-US" sz="1800"/>
              <a:t>Not borrowing</a:t>
            </a:r>
          </a:p>
          <a:p>
            <a:pPr marL="457200" indent="-457200">
              <a:buAutoNum type="alphaLcPeriod"/>
            </a:pPr>
            <a:endParaRPr lang="en-US" sz="1800"/>
          </a:p>
          <a:p>
            <a:pPr marL="457200" indent="-457200">
              <a:buAutoNum type="alphaLcPeriod"/>
            </a:pPr>
            <a:endParaRPr lang="en-US" sz="1800"/>
          </a:p>
          <a:p>
            <a:endParaRPr lang="en-US"/>
          </a:p>
          <a:p>
            <a:pPr marL="457200" indent="-457200">
              <a:buAutoNum type="alphaLcPeriod"/>
            </a:pPr>
            <a:endParaRPr lang="en-US"/>
          </a:p>
        </p:txBody>
      </p:sp>
      <p:sp>
        <p:nvSpPr>
          <p:cNvPr id="3" name="Content Placeholder 2">
            <a:extLst>
              <a:ext uri="{FF2B5EF4-FFF2-40B4-BE49-F238E27FC236}">
                <a16:creationId xmlns:a16="http://schemas.microsoft.com/office/drawing/2014/main" id="{BE61E1B8-9A2B-2F83-ACC0-40CB73611C0C}"/>
              </a:ext>
            </a:extLst>
          </p:cNvPr>
          <p:cNvSpPr>
            <a:spLocks noGrp="1"/>
          </p:cNvSpPr>
          <p:nvPr>
            <p:ph idx="1"/>
          </p:nvPr>
        </p:nvSpPr>
        <p:spPr>
          <a:xfrm>
            <a:off x="5183188" y="987426"/>
            <a:ext cx="6418262" cy="4873625"/>
          </a:xfrm>
        </p:spPr>
        <p:txBody>
          <a:bodyPr>
            <a:normAutofit/>
          </a:bodyPr>
          <a:lstStyle/>
          <a:p>
            <a:pPr marL="0" indent="0">
              <a:buNone/>
            </a:pPr>
            <a:r>
              <a:rPr lang="en-US" sz="2000"/>
              <a:t>Recent FHLBank advance activity:</a:t>
            </a:r>
          </a:p>
          <a:p>
            <a:pPr>
              <a:spcBef>
                <a:spcPts val="1000"/>
              </a:spcBef>
            </a:pPr>
            <a:r>
              <a:rPr lang="en-US" sz="2000"/>
              <a:t>Generally staying short in anticipation of further rate cuts by utilizing OLOC, short-term SOFR adjustable-rate advances and short-term fixed rate bullets</a:t>
            </a:r>
          </a:p>
          <a:p>
            <a:pPr>
              <a:spcBef>
                <a:spcPts val="1000"/>
              </a:spcBef>
            </a:pPr>
            <a:r>
              <a:rPr lang="en-US" sz="2000"/>
              <a:t>Mixed activity by members with maturing advances (pay down, renew, replace)</a:t>
            </a:r>
          </a:p>
          <a:p>
            <a:pPr>
              <a:spcBef>
                <a:spcPts val="1000"/>
              </a:spcBef>
            </a:pPr>
            <a:r>
              <a:rPr lang="en-US" sz="2000"/>
              <a:t>Elevated advance use continued in the third quarter – particularly at smaller members – but OLOC balances have trended down since peaking mid-year</a:t>
            </a:r>
          </a:p>
        </p:txBody>
      </p:sp>
    </p:spTree>
    <p:extLst>
      <p:ext uri="{BB962C8B-B14F-4D97-AF65-F5344CB8AC3E}">
        <p14:creationId xmlns:p14="http://schemas.microsoft.com/office/powerpoint/2010/main" val="820869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a:t>Alternative FHLBank funding strategies to consider</a:t>
            </a:r>
            <a:br>
              <a:rPr lang="en-US"/>
            </a:br>
            <a:r>
              <a:rPr lang="en-US" sz="2400" b="0" i="1"/>
              <a:t>Balancing act of managing interest-rate risk, liquidity risk and margin performance</a:t>
            </a:r>
            <a:endParaRPr lang="en-US" sz="2400" b="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lstStyle/>
          <a:p>
            <a:pPr marL="0" indent="0">
              <a:buNone/>
            </a:pPr>
            <a:endParaRPr lang="en-US"/>
          </a:p>
        </p:txBody>
      </p:sp>
      <p:grpSp>
        <p:nvGrpSpPr>
          <p:cNvPr id="3" name="Group 2">
            <a:extLst>
              <a:ext uri="{FF2B5EF4-FFF2-40B4-BE49-F238E27FC236}">
                <a16:creationId xmlns:a16="http://schemas.microsoft.com/office/drawing/2014/main" id="{3CEE3B18-D21A-A488-8EA1-A7ACDE7577D6}"/>
              </a:ext>
            </a:extLst>
          </p:cNvPr>
          <p:cNvGrpSpPr/>
          <p:nvPr/>
        </p:nvGrpSpPr>
        <p:grpSpPr>
          <a:xfrm>
            <a:off x="1259113" y="1180445"/>
            <a:ext cx="9673773" cy="4392167"/>
            <a:chOff x="1418770" y="2070472"/>
            <a:chExt cx="9673773" cy="4392167"/>
          </a:xfrm>
        </p:grpSpPr>
        <p:graphicFrame>
          <p:nvGraphicFramePr>
            <p:cNvPr id="6" name="Diagram 5">
              <a:extLst>
                <a:ext uri="{FF2B5EF4-FFF2-40B4-BE49-F238E27FC236}">
                  <a16:creationId xmlns:a16="http://schemas.microsoft.com/office/drawing/2014/main" id="{0E3953C4-A821-8F1E-1C15-EA9F818B59A2}"/>
                </a:ext>
              </a:extLst>
            </p:cNvPr>
            <p:cNvGraphicFramePr/>
            <p:nvPr>
              <p:extLst>
                <p:ext uri="{D42A27DB-BD31-4B8C-83A1-F6EECF244321}">
                  <p14:modId xmlns:p14="http://schemas.microsoft.com/office/powerpoint/2010/main" val="3084925855"/>
                </p:ext>
              </p:extLst>
            </p:nvPr>
          </p:nvGraphicFramePr>
          <p:xfrm>
            <a:off x="1513113" y="2070472"/>
            <a:ext cx="9579430" cy="4392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19A4FA55-81D2-8E14-417C-FE002C8C4F2C}"/>
                </a:ext>
              </a:extLst>
            </p:cNvPr>
            <p:cNvSpPr txBox="1"/>
            <p:nvPr/>
          </p:nvSpPr>
          <p:spPr>
            <a:xfrm>
              <a:off x="1602014" y="2744910"/>
              <a:ext cx="1070427" cy="400110"/>
            </a:xfrm>
            <a:prstGeom prst="rect">
              <a:avLst/>
            </a:prstGeom>
            <a:noFill/>
          </p:spPr>
          <p:txBody>
            <a:bodyPr wrap="square" rtlCol="0">
              <a:spAutoFit/>
            </a:bodyPr>
            <a:lstStyle/>
            <a:p>
              <a:pPr algn="ctr"/>
              <a:r>
                <a:rPr lang="en-US" sz="2000" b="1">
                  <a:solidFill>
                    <a:schemeClr val="accent4"/>
                  </a:solidFill>
                </a:rPr>
                <a:t>Bullet</a:t>
              </a:r>
            </a:p>
          </p:txBody>
        </p:sp>
        <p:sp>
          <p:nvSpPr>
            <p:cNvPr id="11" name="TextBox 10">
              <a:extLst>
                <a:ext uri="{FF2B5EF4-FFF2-40B4-BE49-F238E27FC236}">
                  <a16:creationId xmlns:a16="http://schemas.microsoft.com/office/drawing/2014/main" id="{828A882F-CD24-D811-AF69-85B36E8A37CC}"/>
                </a:ext>
              </a:extLst>
            </p:cNvPr>
            <p:cNvSpPr txBox="1"/>
            <p:nvPr/>
          </p:nvSpPr>
          <p:spPr>
            <a:xfrm>
              <a:off x="1787433" y="3912612"/>
              <a:ext cx="1436916" cy="707886"/>
            </a:xfrm>
            <a:prstGeom prst="rect">
              <a:avLst/>
            </a:prstGeom>
            <a:noFill/>
          </p:spPr>
          <p:txBody>
            <a:bodyPr wrap="square" rtlCol="0">
              <a:spAutoFit/>
            </a:bodyPr>
            <a:lstStyle/>
            <a:p>
              <a:pPr algn="ctr"/>
              <a:r>
                <a:rPr lang="en-US" sz="2000" b="1">
                  <a:solidFill>
                    <a:schemeClr val="accent4"/>
                  </a:solidFill>
                </a:rPr>
                <a:t>SOFR</a:t>
              </a:r>
            </a:p>
            <a:p>
              <a:pPr algn="ctr"/>
              <a:r>
                <a:rPr lang="en-US" sz="2000" b="1">
                  <a:solidFill>
                    <a:schemeClr val="accent4"/>
                  </a:solidFill>
                </a:rPr>
                <a:t>Adjustable</a:t>
              </a:r>
            </a:p>
          </p:txBody>
        </p:sp>
        <p:sp>
          <p:nvSpPr>
            <p:cNvPr id="14" name="TextBox 13">
              <a:extLst>
                <a:ext uri="{FF2B5EF4-FFF2-40B4-BE49-F238E27FC236}">
                  <a16:creationId xmlns:a16="http://schemas.microsoft.com/office/drawing/2014/main" id="{37A34362-8221-CE7F-C70B-4221A41660A1}"/>
                </a:ext>
              </a:extLst>
            </p:cNvPr>
            <p:cNvSpPr txBox="1"/>
            <p:nvPr/>
          </p:nvSpPr>
          <p:spPr>
            <a:xfrm>
              <a:off x="1418770" y="5376772"/>
              <a:ext cx="1436916" cy="400110"/>
            </a:xfrm>
            <a:prstGeom prst="rect">
              <a:avLst/>
            </a:prstGeom>
            <a:noFill/>
          </p:spPr>
          <p:txBody>
            <a:bodyPr wrap="square" rtlCol="0">
              <a:spAutoFit/>
            </a:bodyPr>
            <a:lstStyle/>
            <a:p>
              <a:pPr algn="ctr"/>
              <a:r>
                <a:rPr lang="en-US" sz="2000" b="1">
                  <a:solidFill>
                    <a:schemeClr val="accent4"/>
                  </a:solidFill>
                </a:rPr>
                <a:t>Putable</a:t>
              </a:r>
            </a:p>
          </p:txBody>
        </p:sp>
      </p:grpSp>
    </p:spTree>
    <p:extLst>
      <p:ext uri="{BB962C8B-B14F-4D97-AF65-F5344CB8AC3E}">
        <p14:creationId xmlns:p14="http://schemas.microsoft.com/office/powerpoint/2010/main" val="20222398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636E6-EDFE-3797-77F2-C1B885FF04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440A97-AF19-9D3B-1E78-18DE8DC59EA7}"/>
              </a:ext>
            </a:extLst>
          </p:cNvPr>
          <p:cNvSpPr>
            <a:spLocks noGrp="1"/>
          </p:cNvSpPr>
          <p:nvPr>
            <p:ph type="title"/>
          </p:nvPr>
        </p:nvSpPr>
        <p:spPr>
          <a:xfrm>
            <a:off x="402771" y="202490"/>
            <a:ext cx="11892201" cy="900335"/>
          </a:xfrm>
        </p:spPr>
        <p:txBody>
          <a:bodyPr>
            <a:normAutofit/>
          </a:bodyPr>
          <a:lstStyle/>
          <a:p>
            <a:r>
              <a:rPr lang="en-US"/>
              <a:t>Exposure to falling rates? </a:t>
            </a:r>
            <a:br>
              <a:rPr lang="en-US"/>
            </a:br>
            <a:r>
              <a:rPr lang="en-US" sz="2400" b="0" i="1"/>
              <a:t>Anchor in yield and duration with bonds through leverage strategy with FHLBank advances</a:t>
            </a:r>
            <a:endParaRPr lang="en-US" sz="2400" i="1"/>
          </a:p>
        </p:txBody>
      </p:sp>
      <p:sp>
        <p:nvSpPr>
          <p:cNvPr id="3" name="Content Placeholder 2">
            <a:extLst>
              <a:ext uri="{FF2B5EF4-FFF2-40B4-BE49-F238E27FC236}">
                <a16:creationId xmlns:a16="http://schemas.microsoft.com/office/drawing/2014/main" id="{A90FA11D-967F-2582-B005-EB8D934E37CD}"/>
              </a:ext>
            </a:extLst>
          </p:cNvPr>
          <p:cNvSpPr>
            <a:spLocks noGrp="1"/>
          </p:cNvSpPr>
          <p:nvPr>
            <p:ph sz="half" idx="2"/>
          </p:nvPr>
        </p:nvSpPr>
        <p:spPr/>
        <p:txBody>
          <a:bodyPr>
            <a:normAutofit/>
          </a:bodyPr>
          <a:lstStyle/>
          <a:p>
            <a:r>
              <a:rPr lang="en-US" sz="2000">
                <a:latin typeface="Calibri" panose="020F0502020204030204" pitchFamily="34" charset="0"/>
                <a:ea typeface="Calibri" panose="020F0502020204030204" pitchFamily="34" charset="0"/>
                <a:cs typeface="Times New Roman" panose="02020603050405020304" pitchFamily="18" charset="0"/>
              </a:rPr>
              <a:t>May be attractive for members with capital and liquidity capacity</a:t>
            </a:r>
          </a:p>
          <a:p>
            <a:pPr lvl="1"/>
            <a:r>
              <a:rPr lang="en-US" sz="1600">
                <a:latin typeface="Calibri" panose="020F0502020204030204" pitchFamily="34" charset="0"/>
                <a:ea typeface="Calibri" panose="020F0502020204030204" pitchFamily="34" charset="0"/>
                <a:cs typeface="Times New Roman" panose="02020603050405020304" pitchFamily="18" charset="0"/>
              </a:rPr>
              <a:t>Hedge slowing loan activity, falling rates </a:t>
            </a:r>
          </a:p>
          <a:p>
            <a:r>
              <a:rPr lang="en-US" sz="2000">
                <a:latin typeface="Calibri" panose="020F0502020204030204" pitchFamily="34" charset="0"/>
                <a:ea typeface="Calibri" panose="020F0502020204030204" pitchFamily="34" charset="0"/>
                <a:cs typeface="Times New Roman" panose="02020603050405020304" pitchFamily="18" charset="0"/>
              </a:rPr>
              <a:t>Pre-investment: borrow against future maturities (usually short-term) to buy bonds at current yields then use maturing low-yield bonds to repay borrowings</a:t>
            </a:r>
          </a:p>
          <a:p>
            <a:r>
              <a:rPr lang="en-US" sz="2000">
                <a:latin typeface="Calibri" panose="020F0502020204030204" pitchFamily="34" charset="0"/>
                <a:ea typeface="Calibri" panose="020F0502020204030204" pitchFamily="34" charset="0"/>
                <a:cs typeface="Times New Roman" panose="02020603050405020304" pitchFamily="18" charset="0"/>
              </a:rPr>
              <a:t>Avoid strategy bias of not buying at top of rate cycle</a:t>
            </a:r>
          </a:p>
          <a:p>
            <a:r>
              <a:rPr lang="en-US" sz="2000">
                <a:latin typeface="Calibri" panose="020F0502020204030204" pitchFamily="34" charset="0"/>
                <a:ea typeface="Calibri" panose="020F0502020204030204" pitchFamily="34" charset="0"/>
                <a:cs typeface="Times New Roman" panose="02020603050405020304" pitchFamily="18" charset="0"/>
              </a:rPr>
              <a:t>Reduce reinvestment risk</a:t>
            </a:r>
          </a:p>
          <a:p>
            <a:r>
              <a:rPr lang="en-US" sz="2000">
                <a:latin typeface="Calibri" panose="020F0502020204030204" pitchFamily="34" charset="0"/>
                <a:ea typeface="Calibri" panose="020F0502020204030204" pitchFamily="34" charset="0"/>
                <a:cs typeface="Times New Roman" panose="02020603050405020304" pitchFamily="18" charset="0"/>
              </a:rPr>
              <a:t>Example: $10 million pre-fund strategy</a:t>
            </a:r>
          </a:p>
        </p:txBody>
      </p:sp>
      <p:sp>
        <p:nvSpPr>
          <p:cNvPr id="4" name="Slide Number Placeholder 3">
            <a:extLst>
              <a:ext uri="{FF2B5EF4-FFF2-40B4-BE49-F238E27FC236}">
                <a16:creationId xmlns:a16="http://schemas.microsoft.com/office/drawing/2014/main" id="{FED7D294-FCCD-EAD0-69B0-02A46AA70356}"/>
              </a:ext>
            </a:extLst>
          </p:cNvPr>
          <p:cNvSpPr>
            <a:spLocks noGrp="1"/>
          </p:cNvSpPr>
          <p:nvPr>
            <p:ph type="sldNum" sz="quarter" idx="4"/>
          </p:nvPr>
        </p:nvSpPr>
        <p:spPr/>
        <p:txBody>
          <a:bodyPr/>
          <a:lstStyle/>
          <a:p>
            <a:fld id="{4518C116-A7B6-49FA-B2BC-FBE835E63735}" type="slidenum">
              <a:rPr lang="en-US" smtClean="0"/>
              <a:pPr/>
              <a:t>41</a:t>
            </a:fld>
            <a:endParaRPr lang="en-US"/>
          </a:p>
        </p:txBody>
      </p:sp>
      <p:sp>
        <p:nvSpPr>
          <p:cNvPr id="5" name="Footer Placeholder 4">
            <a:extLst>
              <a:ext uri="{FF2B5EF4-FFF2-40B4-BE49-F238E27FC236}">
                <a16:creationId xmlns:a16="http://schemas.microsoft.com/office/drawing/2014/main" id="{55FA8CA7-C19E-2E04-CE82-608AFBF2E555}"/>
              </a:ext>
            </a:extLst>
          </p:cNvPr>
          <p:cNvSpPr>
            <a:spLocks noGrp="1"/>
          </p:cNvSpPr>
          <p:nvPr>
            <p:ph type="ftr" sz="quarter" idx="3"/>
          </p:nvPr>
        </p:nvSpPr>
        <p:spPr/>
        <p:txBody>
          <a:bodyPr/>
          <a:lstStyle/>
          <a:p>
            <a:endParaRPr lang="en-US"/>
          </a:p>
        </p:txBody>
      </p:sp>
      <p:pic>
        <p:nvPicPr>
          <p:cNvPr id="13" name="Picture 12">
            <a:extLst>
              <a:ext uri="{FF2B5EF4-FFF2-40B4-BE49-F238E27FC236}">
                <a16:creationId xmlns:a16="http://schemas.microsoft.com/office/drawing/2014/main" id="{82172FF0-984A-6572-75D8-35F0CA964126}"/>
              </a:ext>
            </a:extLst>
          </p:cNvPr>
          <p:cNvPicPr>
            <a:picLocks noChangeAspect="1"/>
          </p:cNvPicPr>
          <p:nvPr/>
        </p:nvPicPr>
        <p:blipFill>
          <a:blip r:embed="rId3"/>
          <a:stretch>
            <a:fillRect/>
          </a:stretch>
        </p:blipFill>
        <p:spPr>
          <a:xfrm>
            <a:off x="2208587" y="3813340"/>
            <a:ext cx="8904515" cy="2279283"/>
          </a:xfrm>
          <a:prstGeom prst="rect">
            <a:avLst/>
          </a:prstGeom>
        </p:spPr>
      </p:pic>
      <p:sp>
        <p:nvSpPr>
          <p:cNvPr id="15" name="Oval 14">
            <a:extLst>
              <a:ext uri="{FF2B5EF4-FFF2-40B4-BE49-F238E27FC236}">
                <a16:creationId xmlns:a16="http://schemas.microsoft.com/office/drawing/2014/main" id="{0C0979E1-0E5A-16BD-6A74-CE414EFC82FE}"/>
              </a:ext>
            </a:extLst>
          </p:cNvPr>
          <p:cNvSpPr/>
          <p:nvPr/>
        </p:nvSpPr>
        <p:spPr>
          <a:xfrm>
            <a:off x="8304904" y="5787611"/>
            <a:ext cx="2259105" cy="365125"/>
          </a:xfrm>
          <a:prstGeom prst="ellipse">
            <a:avLst/>
          </a:prstGeom>
          <a:noFill/>
          <a:ln w="28575">
            <a:solidFill>
              <a:srgbClr val="5A8E2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81937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a:t>Funding Strategies – Planning Ahead</a:t>
            </a:r>
            <a:endParaRPr lang="en-US"/>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p:txBody>
          <a:bodyPr>
            <a:normAutofit/>
          </a:bodyPr>
          <a:lstStyle/>
          <a:p>
            <a:pPr>
              <a:spcBef>
                <a:spcPts val="1800"/>
              </a:spcBef>
            </a:pPr>
            <a:r>
              <a:rPr lang="en-US"/>
              <a:t>Fixed or floating?</a:t>
            </a:r>
          </a:p>
          <a:p>
            <a:pPr>
              <a:spcBef>
                <a:spcPts val="1800"/>
              </a:spcBef>
            </a:pPr>
            <a:r>
              <a:rPr lang="en-US"/>
              <a:t>Scenario and breakeven analysis: when comparing funding strategies, look at the tradeoff between what the cost savings may be initially – in the shorter-term – and how much rates may have to move in order for one strategy to look better than another </a:t>
            </a:r>
          </a:p>
          <a:p>
            <a:pPr lvl="1"/>
            <a:r>
              <a:rPr lang="en-US" b="1">
                <a:solidFill>
                  <a:schemeClr val="accent2"/>
                </a:solidFill>
              </a:rPr>
              <a:t>Contact your account manager to utilize our Funding Strategy Illustrations tool</a:t>
            </a:r>
          </a:p>
          <a:p>
            <a:pPr>
              <a:spcBef>
                <a:spcPts val="1800"/>
              </a:spcBef>
            </a:pPr>
            <a:r>
              <a:rPr lang="en-US"/>
              <a:t>Advance restructure opportunities</a:t>
            </a:r>
          </a:p>
          <a:p>
            <a:pPr>
              <a:spcBef>
                <a:spcPts val="1800"/>
              </a:spcBef>
            </a:pPr>
            <a:r>
              <a:rPr lang="en-US"/>
              <a:t>Improve earnings with liability side of the balance sheet</a:t>
            </a:r>
          </a:p>
          <a:p>
            <a:pPr lvl="1"/>
            <a:r>
              <a:rPr lang="en-US"/>
              <a:t>Blended funding strategies</a:t>
            </a:r>
          </a:p>
          <a:p>
            <a:pPr lvl="1"/>
            <a:r>
              <a:rPr lang="en-US"/>
              <a:t>Consider staying invested to support earnings in near-term (leverage or pre-fund)</a:t>
            </a:r>
          </a:p>
          <a:p>
            <a:pPr lvl="1"/>
            <a:r>
              <a:rPr lang="en-US"/>
              <a:t>Advance products can provide a strong alternative to brokered deposits and alternative funding sources</a:t>
            </a:r>
          </a:p>
          <a:p>
            <a:endParaRPr lang="en-US"/>
          </a:p>
        </p:txBody>
      </p:sp>
    </p:spTree>
    <p:extLst>
      <p:ext uri="{BB962C8B-B14F-4D97-AF65-F5344CB8AC3E}">
        <p14:creationId xmlns:p14="http://schemas.microsoft.com/office/powerpoint/2010/main" val="13120526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23F80-53BC-2291-BA57-C38DDB8D8010}"/>
              </a:ext>
            </a:extLst>
          </p:cNvPr>
          <p:cNvSpPr>
            <a:spLocks noGrp="1"/>
          </p:cNvSpPr>
          <p:nvPr>
            <p:ph type="title"/>
          </p:nvPr>
        </p:nvSpPr>
        <p:spPr/>
        <p:txBody>
          <a:bodyPr/>
          <a:lstStyle/>
          <a:p>
            <a:r>
              <a:rPr lang="en-US"/>
              <a:t>Study released on value of FHLBank System</a:t>
            </a:r>
          </a:p>
        </p:txBody>
      </p:sp>
      <p:sp>
        <p:nvSpPr>
          <p:cNvPr id="3" name="Content Placeholder 2">
            <a:extLst>
              <a:ext uri="{FF2B5EF4-FFF2-40B4-BE49-F238E27FC236}">
                <a16:creationId xmlns:a16="http://schemas.microsoft.com/office/drawing/2014/main" id="{78A29DAF-2656-1161-075C-C4CDAA8CC9F3}"/>
              </a:ext>
            </a:extLst>
          </p:cNvPr>
          <p:cNvSpPr>
            <a:spLocks noGrp="1"/>
          </p:cNvSpPr>
          <p:nvPr>
            <p:ph sz="half" idx="2"/>
          </p:nvPr>
        </p:nvSpPr>
        <p:spPr/>
        <p:txBody>
          <a:bodyPr/>
          <a:lstStyle/>
          <a:p>
            <a:r>
              <a:rPr lang="en-US"/>
              <a:t>Last week, the Urban Institute, a nationally respected, nonpartisan think tank based in Washington, D.C., released a study outlining the critical role the FHLBank System plays in supporting communities and stabilizing the U.S. financial system.</a:t>
            </a:r>
          </a:p>
          <a:p>
            <a:r>
              <a:rPr lang="en-US" b="1"/>
              <a:t>Research Highlights:</a:t>
            </a:r>
          </a:p>
          <a:p>
            <a:pPr lvl="1"/>
            <a:r>
              <a:rPr lang="en-US">
                <a:solidFill>
                  <a:schemeClr val="accent2"/>
                </a:solidFill>
              </a:rPr>
              <a:t>The research estimates the System delivers $13.2 to $21.4 billion in annual economic value by reducing bank failure risk and strengthening financial stability. </a:t>
            </a:r>
          </a:p>
          <a:p>
            <a:pPr lvl="1"/>
            <a:r>
              <a:rPr lang="en-US">
                <a:solidFill>
                  <a:schemeClr val="accent2"/>
                </a:solidFill>
              </a:rPr>
              <a:t>Membership reduces bank failure rate by ~10%, yielding annual savings of $950 million to the insurance system.</a:t>
            </a:r>
          </a:p>
          <a:p>
            <a:pPr lvl="1"/>
            <a:r>
              <a:rPr lang="en-US">
                <a:solidFill>
                  <a:schemeClr val="accent2"/>
                </a:solidFill>
              </a:rPr>
              <a:t>FHLBank’s save U.S. homeowners $3.8 billion annually in lower cost mortgages.</a:t>
            </a:r>
          </a:p>
          <a:p>
            <a:r>
              <a:rPr lang="en-US"/>
              <a:t>This is the first independent effort to assign a measurable dollar value to the FHLBanks’ liquidity and stability functions. </a:t>
            </a:r>
            <a:r>
              <a:rPr lang="en-US" u="sng">
                <a:solidFill>
                  <a:srgbClr val="5A8E22"/>
                </a:solidFill>
                <a:hlinkClick r:id="rId2">
                  <a:extLst>
                    <a:ext uri="{A12FA001-AC4F-418D-AE19-62706E023703}">
                      <ahyp:hlinkClr xmlns:ahyp="http://schemas.microsoft.com/office/drawing/2018/hyperlinkcolor" val="tx"/>
                    </a:ext>
                  </a:extLst>
                </a:hlinkClick>
              </a:rPr>
              <a:t>Read the study</a:t>
            </a:r>
            <a:r>
              <a:rPr lang="en-US">
                <a:solidFill>
                  <a:srgbClr val="5A8E22"/>
                </a:solidFill>
              </a:rPr>
              <a:t>.</a:t>
            </a:r>
          </a:p>
          <a:p>
            <a:pPr lvl="1"/>
            <a:r>
              <a:rPr lang="en-US"/>
              <a:t>First of three studies to quantify economic value of FHLBanks</a:t>
            </a:r>
          </a:p>
          <a:p>
            <a:endParaRPr lang="en-US">
              <a:solidFill>
                <a:srgbClr val="5A8E22"/>
              </a:solidFill>
            </a:endParaRPr>
          </a:p>
        </p:txBody>
      </p:sp>
      <p:sp>
        <p:nvSpPr>
          <p:cNvPr id="4" name="Slide Number Placeholder 3">
            <a:extLst>
              <a:ext uri="{FF2B5EF4-FFF2-40B4-BE49-F238E27FC236}">
                <a16:creationId xmlns:a16="http://schemas.microsoft.com/office/drawing/2014/main" id="{86000B99-E5C1-AFFA-EC19-01A21FC224FE}"/>
              </a:ext>
            </a:extLst>
          </p:cNvPr>
          <p:cNvSpPr>
            <a:spLocks noGrp="1"/>
          </p:cNvSpPr>
          <p:nvPr>
            <p:ph type="sldNum" sz="quarter" idx="4"/>
          </p:nvPr>
        </p:nvSpPr>
        <p:spPr/>
        <p:txBody>
          <a:bodyPr/>
          <a:lstStyle/>
          <a:p>
            <a:fld id="{4518C116-A7B6-49FA-B2BC-FBE835E63735}" type="slidenum">
              <a:rPr lang="en-US" smtClean="0"/>
              <a:pPr/>
              <a:t>43</a:t>
            </a:fld>
            <a:endParaRPr lang="en-US"/>
          </a:p>
        </p:txBody>
      </p:sp>
      <p:sp>
        <p:nvSpPr>
          <p:cNvPr id="5" name="Footer Placeholder 4">
            <a:extLst>
              <a:ext uri="{FF2B5EF4-FFF2-40B4-BE49-F238E27FC236}">
                <a16:creationId xmlns:a16="http://schemas.microsoft.com/office/drawing/2014/main" id="{C7CB51DF-B086-D088-DCCB-E6A488FAA343}"/>
              </a:ext>
            </a:extLst>
          </p:cNvPr>
          <p:cNvSpPr>
            <a:spLocks noGrp="1"/>
          </p:cNvSpPr>
          <p:nvPr>
            <p:ph type="ftr" sz="quarter" idx="3"/>
          </p:nvPr>
        </p:nvSpPr>
        <p:spPr/>
        <p:txBody>
          <a:bodyPr/>
          <a:lstStyle/>
          <a:p>
            <a:endParaRPr lang="en-US"/>
          </a:p>
        </p:txBody>
      </p:sp>
    </p:spTree>
    <p:extLst>
      <p:ext uri="{BB962C8B-B14F-4D97-AF65-F5344CB8AC3E}">
        <p14:creationId xmlns:p14="http://schemas.microsoft.com/office/powerpoint/2010/main" val="16782795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a:latin typeface="Calibri"/>
                <a:cs typeface="Calibri"/>
              </a:rPr>
              <a:t>FHLBank is Here to Help</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17550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E8EBC02E-3BEE-4B0B-54DB-DA62D955BCF3}"/>
              </a:ext>
            </a:extLst>
          </p:cNvPr>
          <p:cNvSpPr>
            <a:spLocks noGrp="1"/>
          </p:cNvSpPr>
          <p:nvPr>
            <p:ph sz="half" idx="2"/>
          </p:nvPr>
        </p:nvSpPr>
        <p:spPr/>
        <p:txBody>
          <a:bodyPr vert="horz" lIns="91440" tIns="45720" rIns="91440" bIns="45720" rtlCol="0" anchor="t">
            <a:normAutofit/>
          </a:bodyPr>
          <a:lstStyle/>
          <a:p>
            <a:r>
              <a:rPr lang="en-US" sz="2000"/>
              <a:t>Native American Housing Initiatives (NAHI) Grants Awarded</a:t>
            </a:r>
          </a:p>
          <a:p>
            <a:pPr marL="0" indent="0">
              <a:buNone/>
            </a:pPr>
            <a:r>
              <a:rPr lang="en-US" sz="2000">
                <a:solidFill>
                  <a:schemeClr val="tx2"/>
                </a:solidFill>
              </a:rPr>
              <a:t>	</a:t>
            </a:r>
            <a:r>
              <a:rPr lang="en-US" sz="2000">
                <a:solidFill>
                  <a:srgbClr val="808080"/>
                </a:solidFill>
              </a:rPr>
              <a:t>Applications opened in June with a planned $3.6 million available. We chose to expanded NAHI 	contributions to $5 million and award 16 projects. Link to announcement and list of award recipients:</a:t>
            </a:r>
          </a:p>
          <a:p>
            <a:pPr marL="0" indent="0">
              <a:buNone/>
            </a:pPr>
            <a:r>
              <a:rPr lang="en-US" sz="2000">
                <a:solidFill>
                  <a:schemeClr val="tx2"/>
                </a:solidFill>
              </a:rPr>
              <a:t>	</a:t>
            </a:r>
            <a:r>
              <a:rPr lang="en-US" sz="2000" b="1">
                <a:solidFill>
                  <a:schemeClr val="accent2"/>
                </a:solidFill>
                <a:hlinkClick r:id="rId3">
                  <a:extLst>
                    <a:ext uri="{A12FA001-AC4F-418D-AE19-62706E023703}">
                      <ahyp:hlinkClr xmlns:ahyp="http://schemas.microsoft.com/office/drawing/2018/hyperlinkcolor" val="tx"/>
                    </a:ext>
                  </a:extLst>
                </a:hlinkClick>
              </a:rPr>
              <a:t>News - Announcing our 2025 Native American Housing Initiative Grants Program Recipients - Federal </a:t>
            </a:r>
            <a:r>
              <a:rPr lang="en-US" sz="2000" b="1">
                <a:solidFill>
                  <a:schemeClr val="accent2"/>
                </a:solidFill>
              </a:rPr>
              <a:t>	</a:t>
            </a:r>
            <a:r>
              <a:rPr lang="en-US" sz="2000" b="1">
                <a:solidFill>
                  <a:schemeClr val="accent2"/>
                </a:solidFill>
                <a:hlinkClick r:id="rId3">
                  <a:extLst>
                    <a:ext uri="{A12FA001-AC4F-418D-AE19-62706E023703}">
                      <ahyp:hlinkClr xmlns:ahyp="http://schemas.microsoft.com/office/drawing/2018/hyperlinkcolor" val="tx"/>
                    </a:ext>
                  </a:extLst>
                </a:hlinkClick>
              </a:rPr>
              <a:t>Home Loan Bank Topeka</a:t>
            </a:r>
            <a:endParaRPr lang="en-US" sz="2000" b="1">
              <a:solidFill>
                <a:schemeClr val="accent2"/>
              </a:solidFill>
            </a:endParaRPr>
          </a:p>
          <a:p>
            <a:pPr marL="0" indent="0">
              <a:buNone/>
            </a:pPr>
            <a:r>
              <a:rPr lang="en-US" sz="2000" b="1" kern="0">
                <a:solidFill>
                  <a:schemeClr val="tx2"/>
                </a:solidFill>
                <a:latin typeface="Calibri"/>
                <a:cs typeface="Calibri"/>
              </a:rPr>
              <a:t>	</a:t>
            </a:r>
          </a:p>
          <a:p>
            <a:r>
              <a:rPr lang="en-US" sz="2000" kern="0">
                <a:latin typeface="Calibri"/>
                <a:cs typeface="Calibri"/>
              </a:rPr>
              <a:t>AHP awards will be announced by December 31, 2025</a:t>
            </a:r>
          </a:p>
          <a:p>
            <a:pPr marL="0" indent="0">
              <a:buNone/>
            </a:pPr>
            <a:endParaRPr lang="en-US" sz="2000" b="1" kern="0">
              <a:latin typeface="Calibri"/>
              <a:cs typeface="Calibri"/>
            </a:endParaRPr>
          </a:p>
          <a:p>
            <a:r>
              <a:rPr lang="en-US" sz="2000" kern="0">
                <a:latin typeface="Calibri"/>
                <a:cs typeface="Calibri"/>
              </a:rPr>
              <a:t>CARE requests for 2025 will close November 30</a:t>
            </a:r>
            <a:r>
              <a:rPr lang="en-US" sz="2000" kern="0" baseline="30000">
                <a:latin typeface="Calibri"/>
                <a:cs typeface="Calibri"/>
              </a:rPr>
              <a:t>th   </a:t>
            </a:r>
            <a:endParaRPr lang="en-US" sz="2000" kern="0">
              <a:latin typeface="Calibri"/>
              <a:cs typeface="Calibri"/>
            </a:endParaRPr>
          </a:p>
          <a:p>
            <a:endParaRPr lang="en-US" sz="2000" kern="0">
              <a:latin typeface="Calibri"/>
              <a:cs typeface="Calibri"/>
            </a:endParaRPr>
          </a:p>
          <a:p>
            <a:r>
              <a:rPr lang="en-US" sz="2000" kern="0">
                <a:latin typeface="Calibri"/>
                <a:cs typeface="Calibri"/>
              </a:rPr>
              <a:t>2026 HCD programs will be announced in Q1</a:t>
            </a:r>
          </a:p>
        </p:txBody>
      </p:sp>
      <p:sp>
        <p:nvSpPr>
          <p:cNvPr id="6" name="Title 5">
            <a:extLst>
              <a:ext uri="{FF2B5EF4-FFF2-40B4-BE49-F238E27FC236}">
                <a16:creationId xmlns:a16="http://schemas.microsoft.com/office/drawing/2014/main" id="{F5E38F98-C8D4-A97B-C9B3-02A5E23ED38F}"/>
              </a:ext>
            </a:extLst>
          </p:cNvPr>
          <p:cNvSpPr>
            <a:spLocks noGrp="1"/>
          </p:cNvSpPr>
          <p:nvPr>
            <p:ph type="title"/>
          </p:nvPr>
        </p:nvSpPr>
        <p:spPr/>
        <p:txBody>
          <a:bodyPr/>
          <a:lstStyle/>
          <a:p>
            <a:r>
              <a:rPr lang="en-US"/>
              <a:t>Housing and Community Development (HCD) Updates</a:t>
            </a:r>
          </a:p>
        </p:txBody>
      </p:sp>
    </p:spTree>
    <p:extLst>
      <p:ext uri="{BB962C8B-B14F-4D97-AF65-F5344CB8AC3E}">
        <p14:creationId xmlns:p14="http://schemas.microsoft.com/office/powerpoint/2010/main" val="33044468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AD1FB-80A6-0351-DEBE-3FDFEBC20E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2236-DFC3-E69E-265C-D89E9A58E2A9}"/>
              </a:ext>
            </a:extLst>
          </p:cNvPr>
          <p:cNvSpPr>
            <a:spLocks noGrp="1"/>
          </p:cNvSpPr>
          <p:nvPr>
            <p:ph type="title"/>
          </p:nvPr>
        </p:nvSpPr>
        <p:spPr>
          <a:xfrm>
            <a:off x="402772" y="202490"/>
            <a:ext cx="11430000" cy="900335"/>
          </a:xfrm>
        </p:spPr>
        <p:txBody>
          <a:bodyPr anchor="ctr">
            <a:normAutofit/>
          </a:bodyPr>
          <a:lstStyle/>
          <a:p>
            <a:r>
              <a:rPr lang="en-US" sz="2700"/>
              <a:t>INTRODUCING: Wires on Demand</a:t>
            </a:r>
            <a:br>
              <a:rPr lang="en-US" sz="2700"/>
            </a:br>
            <a:r>
              <a:rPr lang="en-US" sz="2700" b="0" i="1"/>
              <a:t>Live Wednesday, November 19</a:t>
            </a:r>
            <a:r>
              <a:rPr lang="en-US" sz="2700" b="0" i="1" baseline="30000"/>
              <a:t>th</a:t>
            </a:r>
            <a:r>
              <a:rPr lang="en-US" sz="2700" b="0" i="1"/>
              <a:t>, in the Member Portal</a:t>
            </a:r>
            <a:endParaRPr lang="en-US" sz="2700" i="1"/>
          </a:p>
        </p:txBody>
      </p:sp>
      <p:sp>
        <p:nvSpPr>
          <p:cNvPr id="3" name="Content Placeholder 2">
            <a:extLst>
              <a:ext uri="{FF2B5EF4-FFF2-40B4-BE49-F238E27FC236}">
                <a16:creationId xmlns:a16="http://schemas.microsoft.com/office/drawing/2014/main" id="{8962E393-A634-338A-F982-A095D2E6A4B8}"/>
              </a:ext>
            </a:extLst>
          </p:cNvPr>
          <p:cNvSpPr>
            <a:spLocks noGrp="1"/>
          </p:cNvSpPr>
          <p:nvPr>
            <p:ph sz="half" idx="2"/>
          </p:nvPr>
        </p:nvSpPr>
        <p:spPr>
          <a:xfrm>
            <a:off x="402772" y="1285388"/>
            <a:ext cx="5619750" cy="4266327"/>
          </a:xfrm>
        </p:spPr>
        <p:txBody>
          <a:bodyPr>
            <a:normAutofit lnSpcReduction="10000"/>
          </a:bodyPr>
          <a:lstStyle/>
          <a:p>
            <a:pPr marL="0" indent="0">
              <a:buNone/>
            </a:pPr>
            <a:r>
              <a:rPr lang="en-US"/>
              <a:t>Simplify your lending tasks – no phone call needed!</a:t>
            </a:r>
          </a:p>
          <a:p>
            <a:pPr marL="0" indent="0">
              <a:buNone/>
            </a:pPr>
            <a:endParaRPr lang="en-US"/>
          </a:p>
          <a:p>
            <a:pPr marL="0" indent="0">
              <a:buNone/>
            </a:pPr>
            <a:r>
              <a:rPr lang="en-US"/>
              <a:t>Learn how to:</a:t>
            </a:r>
          </a:p>
          <a:p>
            <a:pPr marL="457200" indent="-457200">
              <a:buAutoNum type="arabicPeriod"/>
            </a:pPr>
            <a:r>
              <a:rPr lang="en-US"/>
              <a:t>Enroll in two factor authentication</a:t>
            </a:r>
          </a:p>
          <a:p>
            <a:pPr marL="457200" indent="-457200">
              <a:buAutoNum type="arabicPeriod"/>
            </a:pPr>
            <a:r>
              <a:rPr lang="en-US"/>
              <a:t>Initiate a wire request</a:t>
            </a:r>
          </a:p>
          <a:p>
            <a:pPr marL="457200" indent="-457200">
              <a:buAutoNum type="arabicPeriod"/>
            </a:pPr>
            <a:r>
              <a:rPr lang="en-US"/>
              <a:t>Approve a wire request</a:t>
            </a:r>
          </a:p>
          <a:p>
            <a:pPr marL="457200" indent="-457200">
              <a:buAutoNum type="arabicPeriod"/>
            </a:pPr>
            <a:r>
              <a:rPr lang="en-US"/>
              <a:t>Cancel a wire request</a:t>
            </a:r>
          </a:p>
          <a:p>
            <a:pPr marL="457200" indent="-457200">
              <a:buAutoNum type="arabicPeriod"/>
            </a:pPr>
            <a:endParaRPr lang="en-US"/>
          </a:p>
          <a:p>
            <a:pPr marL="0" indent="0">
              <a:buNone/>
            </a:pPr>
            <a:r>
              <a:rPr lang="en-US"/>
              <a:t>Questions? Contact Wire Services at 800.934.9473</a:t>
            </a:r>
          </a:p>
        </p:txBody>
      </p:sp>
      <p:sp>
        <p:nvSpPr>
          <p:cNvPr id="4" name="Slide Number Placeholder 3">
            <a:extLst>
              <a:ext uri="{FF2B5EF4-FFF2-40B4-BE49-F238E27FC236}">
                <a16:creationId xmlns:a16="http://schemas.microsoft.com/office/drawing/2014/main" id="{9432D3AF-6820-6A28-051A-42491FC14F16}"/>
              </a:ext>
            </a:extLst>
          </p:cNvPr>
          <p:cNvSpPr>
            <a:spLocks noGrp="1"/>
          </p:cNvSpPr>
          <p:nvPr>
            <p:ph type="sldNum" sz="quarter" idx="4"/>
          </p:nvPr>
        </p:nvSpPr>
        <p:spPr>
          <a:xfrm>
            <a:off x="141513" y="6104014"/>
            <a:ext cx="2743200" cy="365125"/>
          </a:xfrm>
        </p:spPr>
        <p:txBody>
          <a:bodyPr anchor="ctr">
            <a:normAutofit/>
          </a:bodyPr>
          <a:lstStyle/>
          <a:p>
            <a:pPr>
              <a:spcAft>
                <a:spcPts val="600"/>
              </a:spcAft>
            </a:pPr>
            <a:fld id="{4518C116-A7B6-49FA-B2BC-FBE835E63735}" type="slidenum">
              <a:rPr lang="en-US" smtClean="0"/>
              <a:pPr>
                <a:spcAft>
                  <a:spcPts val="600"/>
                </a:spcAft>
              </a:pPr>
              <a:t>46</a:t>
            </a:fld>
            <a:endParaRPr lang="en-US"/>
          </a:p>
        </p:txBody>
      </p:sp>
      <p:sp>
        <p:nvSpPr>
          <p:cNvPr id="12" name="Footer Placeholder 4">
            <a:extLst>
              <a:ext uri="{FF2B5EF4-FFF2-40B4-BE49-F238E27FC236}">
                <a16:creationId xmlns:a16="http://schemas.microsoft.com/office/drawing/2014/main" id="{1264260E-B06F-C22B-5A5D-4428886BE4C7}"/>
              </a:ext>
            </a:extLst>
          </p:cNvPr>
          <p:cNvSpPr>
            <a:spLocks noGrp="1"/>
          </p:cNvSpPr>
          <p:nvPr>
            <p:ph type="ftr" sz="quarter" idx="3"/>
          </p:nvPr>
        </p:nvSpPr>
        <p:spPr>
          <a:xfrm>
            <a:off x="402772" y="6104013"/>
            <a:ext cx="8632371" cy="365125"/>
          </a:xfrm>
        </p:spPr>
        <p:txBody>
          <a:bodyPr/>
          <a:lstStyle/>
          <a:p>
            <a:endParaRPr lang="en-US"/>
          </a:p>
        </p:txBody>
      </p:sp>
      <p:pic>
        <p:nvPicPr>
          <p:cNvPr id="7" name="Picture 6">
            <a:hlinkClick r:id="rId3"/>
            <a:extLst>
              <a:ext uri="{FF2B5EF4-FFF2-40B4-BE49-F238E27FC236}">
                <a16:creationId xmlns:a16="http://schemas.microsoft.com/office/drawing/2014/main" id="{C23C6570-AFAF-1DB5-5796-6EF03CC7B47D}"/>
              </a:ext>
            </a:extLst>
          </p:cNvPr>
          <p:cNvPicPr>
            <a:picLocks noChangeAspect="1"/>
          </p:cNvPicPr>
          <p:nvPr/>
        </p:nvPicPr>
        <p:blipFill>
          <a:blip r:embed="rId4"/>
          <a:srcRect t="943" r="1" b="7030"/>
          <a:stretch>
            <a:fillRect/>
          </a:stretch>
        </p:blipFill>
        <p:spPr>
          <a:xfrm>
            <a:off x="6213022" y="1285388"/>
            <a:ext cx="5619750" cy="4266327"/>
          </a:xfrm>
          <a:prstGeom prst="rect">
            <a:avLst/>
          </a:prstGeom>
          <a:noFill/>
        </p:spPr>
      </p:pic>
    </p:spTree>
    <p:extLst>
      <p:ext uri="{BB962C8B-B14F-4D97-AF65-F5344CB8AC3E}">
        <p14:creationId xmlns:p14="http://schemas.microsoft.com/office/powerpoint/2010/main" val="40664754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hart, line chart&#10;&#10;Description automatically generated">
            <a:extLst>
              <a:ext uri="{FF2B5EF4-FFF2-40B4-BE49-F238E27FC236}">
                <a16:creationId xmlns:a16="http://schemas.microsoft.com/office/drawing/2014/main" id="{08166C21-D5F8-5960-5C95-C879632DF9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294" y="1082275"/>
            <a:ext cx="8340137" cy="4665844"/>
          </a:xfrm>
          <a:prstGeom prst="rect">
            <a:avLst/>
          </a:prstGeom>
        </p:spPr>
      </p:pic>
      <p:sp>
        <p:nvSpPr>
          <p:cNvPr id="2" name="Title 1">
            <a:extLst>
              <a:ext uri="{FF2B5EF4-FFF2-40B4-BE49-F238E27FC236}">
                <a16:creationId xmlns:a16="http://schemas.microsoft.com/office/drawing/2014/main" id="{45B7D8D2-2588-F594-EB55-E492020A8845}"/>
              </a:ext>
            </a:extLst>
          </p:cNvPr>
          <p:cNvSpPr>
            <a:spLocks noGrp="1"/>
          </p:cNvSpPr>
          <p:nvPr>
            <p:ph type="title"/>
          </p:nvPr>
        </p:nvSpPr>
        <p:spPr/>
        <p:txBody>
          <a:bodyPr/>
          <a:lstStyle/>
          <a:p>
            <a:r>
              <a:rPr lang="en-US"/>
              <a:t>Visit our Resource Center!</a:t>
            </a:r>
          </a:p>
        </p:txBody>
      </p:sp>
      <p:sp>
        <p:nvSpPr>
          <p:cNvPr id="8" name="Content Placeholder 7">
            <a:extLst>
              <a:ext uri="{FF2B5EF4-FFF2-40B4-BE49-F238E27FC236}">
                <a16:creationId xmlns:a16="http://schemas.microsoft.com/office/drawing/2014/main" id="{04D5CCAA-B262-86B9-62C6-5F9B70C177AB}"/>
              </a:ext>
            </a:extLst>
          </p:cNvPr>
          <p:cNvSpPr>
            <a:spLocks noGrp="1"/>
          </p:cNvSpPr>
          <p:nvPr>
            <p:ph sz="half" idx="2"/>
          </p:nvPr>
        </p:nvSpPr>
        <p:spPr/>
        <p:txBody>
          <a:bodyPr/>
          <a:lstStyle/>
          <a:p>
            <a:endParaRPr lang="en-US"/>
          </a:p>
        </p:txBody>
      </p:sp>
      <p:sp>
        <p:nvSpPr>
          <p:cNvPr id="5" name="Footer Placeholder 4">
            <a:extLst>
              <a:ext uri="{FF2B5EF4-FFF2-40B4-BE49-F238E27FC236}">
                <a16:creationId xmlns:a16="http://schemas.microsoft.com/office/drawing/2014/main" id="{7EBA1182-D059-6F77-FCDA-0AB864F2E247}"/>
              </a:ext>
            </a:extLst>
          </p:cNvPr>
          <p:cNvSpPr>
            <a:spLocks noGrp="1"/>
          </p:cNvSpPr>
          <p:nvPr>
            <p:ph type="ftr" sz="quarter" idx="3"/>
          </p:nvPr>
        </p:nvSpPr>
        <p:spPr/>
        <p:txBody>
          <a:bodyPr/>
          <a:lstStyle/>
          <a:p>
            <a:endParaRPr lang="en-US"/>
          </a:p>
        </p:txBody>
      </p:sp>
      <p:pic>
        <p:nvPicPr>
          <p:cNvPr id="6" name="Picture 5">
            <a:extLst>
              <a:ext uri="{FF2B5EF4-FFF2-40B4-BE49-F238E27FC236}">
                <a16:creationId xmlns:a16="http://schemas.microsoft.com/office/drawing/2014/main" id="{746480C3-A2F6-D80C-5147-E8F15BB2E326}"/>
              </a:ext>
            </a:extLst>
          </p:cNvPr>
          <p:cNvPicPr>
            <a:picLocks noChangeAspect="1"/>
          </p:cNvPicPr>
          <p:nvPr/>
        </p:nvPicPr>
        <p:blipFill>
          <a:blip r:embed="rId4"/>
          <a:stretch>
            <a:fillRect/>
          </a:stretch>
        </p:blipFill>
        <p:spPr>
          <a:xfrm>
            <a:off x="734294" y="1109881"/>
            <a:ext cx="9537048" cy="4661880"/>
          </a:xfrm>
          <a:prstGeom prst="rect">
            <a:avLst/>
          </a:prstGeom>
          <a:effectLst>
            <a:outerShdw blurRad="63500" sx="102000" sy="102000" algn="ctr" rotWithShape="0">
              <a:prstClr val="black">
                <a:alpha val="40000"/>
              </a:prstClr>
            </a:outerShdw>
          </a:effectLst>
        </p:spPr>
      </p:pic>
      <p:sp>
        <p:nvSpPr>
          <p:cNvPr id="9" name="Rectangle: Rounded Corners 8">
            <a:extLst>
              <a:ext uri="{FF2B5EF4-FFF2-40B4-BE49-F238E27FC236}">
                <a16:creationId xmlns:a16="http://schemas.microsoft.com/office/drawing/2014/main" id="{E8AFE16D-F796-4F05-AE50-B07B02EF9C52}"/>
              </a:ext>
            </a:extLst>
          </p:cNvPr>
          <p:cNvSpPr/>
          <p:nvPr/>
        </p:nvSpPr>
        <p:spPr>
          <a:xfrm>
            <a:off x="734294" y="5923626"/>
            <a:ext cx="8084128" cy="464165"/>
          </a:xfrm>
          <a:prstGeom prst="roundRect">
            <a:avLst/>
          </a:prstGeom>
          <a:gradFill>
            <a:gsLst>
              <a:gs pos="0">
                <a:schemeClr val="accent6">
                  <a:lumMod val="110000"/>
                  <a:satMod val="105000"/>
                  <a:tint val="67000"/>
                </a:schemeClr>
              </a:gs>
              <a:gs pos="50000">
                <a:schemeClr val="accent6"/>
              </a:gs>
              <a:gs pos="100000">
                <a:schemeClr val="accent6">
                  <a:lumMod val="105000"/>
                  <a:satMod val="109000"/>
                  <a:tint val="81000"/>
                </a:schemeClr>
              </a:gs>
            </a:gsLst>
          </a:gradFill>
          <a:ln>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000" b="1">
                <a:solidFill>
                  <a:schemeClr val="tx1"/>
                </a:solidFill>
                <a:hlinkClick r:id="rId5">
                  <a:extLst>
                    <a:ext uri="{A12FA001-AC4F-418D-AE19-62706E023703}">
                      <ahyp:hlinkClr xmlns:ahyp="http://schemas.microsoft.com/office/drawing/2018/hyperlinkcolor" val="tx"/>
                    </a:ext>
                  </a:extLst>
                </a:hlinkClick>
              </a:rPr>
              <a:t>Resource Center - Federal Home Loan Bank Topeka (fhlbtopeka.com</a:t>
            </a:r>
            <a:r>
              <a:rPr lang="en-US" sz="2000" b="1" u="sng">
                <a:solidFill>
                  <a:schemeClr val="tx1"/>
                </a:solidFill>
                <a:hlinkClick r:id="rId5">
                  <a:extLst>
                    <a:ext uri="{A12FA001-AC4F-418D-AE19-62706E023703}">
                      <ahyp:hlinkClr xmlns:ahyp="http://schemas.microsoft.com/office/drawing/2018/hyperlinkcolor" val="tx"/>
                    </a:ext>
                  </a:extLst>
                </a:hlinkClick>
              </a:rPr>
              <a:t>)</a:t>
            </a:r>
            <a:r>
              <a:rPr lang="en-US" sz="2000" b="1">
                <a:solidFill>
                  <a:schemeClr val="tx1"/>
                </a:solidFill>
              </a:rPr>
              <a:t> </a:t>
            </a:r>
            <a:r>
              <a:rPr lang="en-US" sz="1200" b="1">
                <a:solidFill>
                  <a:schemeClr val="tx1"/>
                </a:solidFill>
              </a:rPr>
              <a:t>[link]</a:t>
            </a:r>
            <a:endParaRPr lang="en-US" sz="2000" b="1">
              <a:solidFill>
                <a:schemeClr val="tx1"/>
              </a:solidFill>
            </a:endParaRPr>
          </a:p>
        </p:txBody>
      </p:sp>
      <p:sp>
        <p:nvSpPr>
          <p:cNvPr id="3" name="Oval 2">
            <a:extLst>
              <a:ext uri="{FF2B5EF4-FFF2-40B4-BE49-F238E27FC236}">
                <a16:creationId xmlns:a16="http://schemas.microsoft.com/office/drawing/2014/main" id="{97342913-F2C8-219C-F044-395163F9C6A2}"/>
              </a:ext>
            </a:extLst>
          </p:cNvPr>
          <p:cNvSpPr/>
          <p:nvPr/>
        </p:nvSpPr>
        <p:spPr>
          <a:xfrm>
            <a:off x="3906981" y="1932545"/>
            <a:ext cx="2857500" cy="1714500"/>
          </a:xfrm>
          <a:prstGeom prst="ellipse">
            <a:avLst/>
          </a:prstGeom>
          <a:noFill/>
          <a:ln w="317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88759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73B25191-6DB1-4501-1A66-5B030489A8A2}"/>
              </a:ext>
            </a:extLst>
          </p:cNvPr>
          <p:cNvPicPr>
            <a:picLocks noChangeAspect="1"/>
          </p:cNvPicPr>
          <p:nvPr/>
        </p:nvPicPr>
        <p:blipFill>
          <a:blip r:embed="rId3"/>
          <a:srcRect l="43320"/>
          <a:stretch/>
        </p:blipFill>
        <p:spPr>
          <a:xfrm>
            <a:off x="0" y="1376383"/>
            <a:ext cx="609600" cy="1633944"/>
          </a:xfrm>
          <a:prstGeom prst="rect">
            <a:avLst/>
          </a:prstGeom>
        </p:spPr>
      </p:pic>
      <p:sp>
        <p:nvSpPr>
          <p:cNvPr id="16" name="Content Placeholder 15">
            <a:extLst>
              <a:ext uri="{FF2B5EF4-FFF2-40B4-BE49-F238E27FC236}">
                <a16:creationId xmlns:a16="http://schemas.microsoft.com/office/drawing/2014/main" id="{3AD50CDB-101F-3FF2-0DD2-034C79BA7EA3}"/>
              </a:ext>
            </a:extLst>
          </p:cNvPr>
          <p:cNvSpPr>
            <a:spLocks noGrp="1"/>
          </p:cNvSpPr>
          <p:nvPr>
            <p:ph sz="half" idx="2"/>
          </p:nvPr>
        </p:nvSpPr>
        <p:spPr/>
        <p:txBody>
          <a:bodyPr/>
          <a:lstStyle/>
          <a:p>
            <a:endParaRPr lang="en-US"/>
          </a:p>
        </p:txBody>
      </p:sp>
      <p:sp>
        <p:nvSpPr>
          <p:cNvPr id="8" name="Title 7">
            <a:extLst>
              <a:ext uri="{FF2B5EF4-FFF2-40B4-BE49-F238E27FC236}">
                <a16:creationId xmlns:a16="http://schemas.microsoft.com/office/drawing/2014/main" id="{DDAFAA38-5B19-CF10-6F67-386CDDC99484}"/>
              </a:ext>
            </a:extLst>
          </p:cNvPr>
          <p:cNvSpPr>
            <a:spLocks noGrp="1"/>
          </p:cNvSpPr>
          <p:nvPr>
            <p:ph type="title"/>
          </p:nvPr>
        </p:nvSpPr>
        <p:spPr/>
        <p:txBody>
          <a:bodyPr/>
          <a:lstStyle/>
          <a:p>
            <a:endParaRPr lang="en-US"/>
          </a:p>
        </p:txBody>
      </p:sp>
      <p:sp>
        <p:nvSpPr>
          <p:cNvPr id="7" name="Footer Placeholder 6">
            <a:extLst>
              <a:ext uri="{FF2B5EF4-FFF2-40B4-BE49-F238E27FC236}">
                <a16:creationId xmlns:a16="http://schemas.microsoft.com/office/drawing/2014/main" id="{78211B7C-D567-7A27-D42B-E000789234EE}"/>
              </a:ext>
            </a:extLst>
          </p:cNvPr>
          <p:cNvSpPr>
            <a:spLocks noGrp="1"/>
          </p:cNvSpPr>
          <p:nvPr>
            <p:ph type="ftr" sz="quarter" idx="3"/>
          </p:nvPr>
        </p:nvSpPr>
        <p:spPr/>
        <p:txBody>
          <a:bodyPr/>
          <a:lstStyle/>
          <a:p>
            <a:endParaRPr lang="en-US"/>
          </a:p>
        </p:txBody>
      </p:sp>
      <p:pic>
        <p:nvPicPr>
          <p:cNvPr id="5" name="Picture 4">
            <a:extLst>
              <a:ext uri="{FF2B5EF4-FFF2-40B4-BE49-F238E27FC236}">
                <a16:creationId xmlns:a16="http://schemas.microsoft.com/office/drawing/2014/main" id="{04655B52-126F-CD15-7A7A-4208F4F01406}"/>
              </a:ext>
            </a:extLst>
          </p:cNvPr>
          <p:cNvPicPr>
            <a:picLocks noChangeAspect="1"/>
          </p:cNvPicPr>
          <p:nvPr/>
        </p:nvPicPr>
        <p:blipFill>
          <a:blip r:embed="rId4"/>
          <a:srcRect r="3334"/>
          <a:stretch/>
        </p:blipFill>
        <p:spPr>
          <a:xfrm>
            <a:off x="406523" y="1351608"/>
            <a:ext cx="11785477" cy="3537858"/>
          </a:xfrm>
          <a:prstGeom prst="rect">
            <a:avLst/>
          </a:prstGeom>
        </p:spPr>
      </p:pic>
      <p:pic>
        <p:nvPicPr>
          <p:cNvPr id="6" name="Picture 5">
            <a:extLst>
              <a:ext uri="{FF2B5EF4-FFF2-40B4-BE49-F238E27FC236}">
                <a16:creationId xmlns:a16="http://schemas.microsoft.com/office/drawing/2014/main" id="{CC47CC36-39C2-F37E-E35E-B3B4C2343F02}"/>
              </a:ext>
            </a:extLst>
          </p:cNvPr>
          <p:cNvPicPr>
            <a:picLocks noChangeAspect="1"/>
          </p:cNvPicPr>
          <p:nvPr/>
        </p:nvPicPr>
        <p:blipFill>
          <a:blip r:embed="rId5"/>
          <a:stretch>
            <a:fillRect/>
          </a:stretch>
        </p:blipFill>
        <p:spPr>
          <a:xfrm>
            <a:off x="402772" y="429930"/>
            <a:ext cx="5059635" cy="599895"/>
          </a:xfrm>
          <a:prstGeom prst="rect">
            <a:avLst/>
          </a:prstGeom>
        </p:spPr>
      </p:pic>
      <p:pic>
        <p:nvPicPr>
          <p:cNvPr id="14" name="Picture 13">
            <a:extLst>
              <a:ext uri="{FF2B5EF4-FFF2-40B4-BE49-F238E27FC236}">
                <a16:creationId xmlns:a16="http://schemas.microsoft.com/office/drawing/2014/main" id="{11838277-717D-5EA6-49B0-E08485125829}"/>
              </a:ext>
            </a:extLst>
          </p:cNvPr>
          <p:cNvPicPr>
            <a:picLocks noChangeAspect="1"/>
          </p:cNvPicPr>
          <p:nvPr/>
        </p:nvPicPr>
        <p:blipFill>
          <a:blip r:embed="rId6"/>
          <a:stretch>
            <a:fillRect/>
          </a:stretch>
        </p:blipFill>
        <p:spPr>
          <a:xfrm>
            <a:off x="8024840" y="0"/>
            <a:ext cx="4167160" cy="5691730"/>
          </a:xfrm>
          <a:prstGeom prst="rect">
            <a:avLst/>
          </a:prstGeom>
        </p:spPr>
      </p:pic>
      <p:pic>
        <p:nvPicPr>
          <p:cNvPr id="1026" name="Picture 2">
            <a:extLst>
              <a:ext uri="{FF2B5EF4-FFF2-40B4-BE49-F238E27FC236}">
                <a16:creationId xmlns:a16="http://schemas.microsoft.com/office/drawing/2014/main" id="{5BC16A62-A3D9-002E-9AB7-791C16AD8A4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695" t="46068" r="7889" b="2022"/>
          <a:stretch/>
        </p:blipFill>
        <p:spPr bwMode="auto">
          <a:xfrm>
            <a:off x="3780947" y="3761350"/>
            <a:ext cx="5925354" cy="2324100"/>
          </a:xfrm>
          <a:prstGeom prst="rect">
            <a:avLst/>
          </a:prstGeom>
          <a:noFill/>
          <a:ln>
            <a:solidFill>
              <a:schemeClr val="accent4"/>
            </a:solid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9" name="Oval 18">
            <a:extLst>
              <a:ext uri="{FF2B5EF4-FFF2-40B4-BE49-F238E27FC236}">
                <a16:creationId xmlns:a16="http://schemas.microsoft.com/office/drawing/2014/main" id="{502AF385-3FC9-05A5-424E-0B288837640A}"/>
              </a:ext>
            </a:extLst>
          </p:cNvPr>
          <p:cNvSpPr/>
          <p:nvPr/>
        </p:nvSpPr>
        <p:spPr>
          <a:xfrm>
            <a:off x="8267699" y="3034812"/>
            <a:ext cx="1438601" cy="304243"/>
          </a:xfrm>
          <a:prstGeom prst="ellipse">
            <a:avLst/>
          </a:prstGeom>
          <a:noFill/>
          <a:ln w="254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827A84-78AA-89DF-FB4D-57A82E8742A5}"/>
              </a:ext>
            </a:extLst>
          </p:cNvPr>
          <p:cNvSpPr txBox="1"/>
          <p:nvPr/>
        </p:nvSpPr>
        <p:spPr>
          <a:xfrm>
            <a:off x="6400800" y="4492487"/>
            <a:ext cx="2763078" cy="369332"/>
          </a:xfrm>
          <a:prstGeom prst="rect">
            <a:avLst/>
          </a:prstGeom>
          <a:noFill/>
        </p:spPr>
        <p:txBody>
          <a:bodyPr wrap="square" rtlCol="0">
            <a:spAutoFit/>
          </a:bodyPr>
          <a:lstStyle/>
          <a:p>
            <a:r>
              <a:rPr lang="en-US">
                <a:solidFill>
                  <a:srgbClr val="5A8E22"/>
                </a:solidFill>
              </a:rPr>
              <a:t>New page coming soon!</a:t>
            </a:r>
          </a:p>
        </p:txBody>
      </p:sp>
    </p:spTree>
    <p:extLst>
      <p:ext uri="{BB962C8B-B14F-4D97-AF65-F5344CB8AC3E}">
        <p14:creationId xmlns:p14="http://schemas.microsoft.com/office/powerpoint/2010/main" val="6389630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343FD2-1872-B6FC-05EE-E76A34BA0CA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F11FE4AA-AD5C-9F5C-15C5-2F38041385CE}"/>
              </a:ext>
            </a:extLst>
          </p:cNvPr>
          <p:cNvPicPr>
            <a:picLocks noChangeAspect="1"/>
          </p:cNvPicPr>
          <p:nvPr/>
        </p:nvPicPr>
        <p:blipFill>
          <a:blip r:embed="rId3"/>
          <a:stretch>
            <a:fillRect/>
          </a:stretch>
        </p:blipFill>
        <p:spPr>
          <a:xfrm>
            <a:off x="302413" y="1521886"/>
            <a:ext cx="5619750" cy="3793330"/>
          </a:xfrm>
          <a:prstGeom prst="rect">
            <a:avLst/>
          </a:prstGeom>
          <a:noFill/>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E01EB52-094F-A1E5-89EE-F8989A71DCE1}"/>
              </a:ext>
            </a:extLst>
          </p:cNvPr>
          <p:cNvSpPr>
            <a:spLocks noGrp="1"/>
          </p:cNvSpPr>
          <p:nvPr>
            <p:ph type="title"/>
          </p:nvPr>
        </p:nvSpPr>
        <p:spPr>
          <a:xfrm>
            <a:off x="402772" y="202490"/>
            <a:ext cx="11430000" cy="900335"/>
          </a:xfrm>
        </p:spPr>
        <p:txBody>
          <a:bodyPr anchor="ctr">
            <a:normAutofit/>
          </a:bodyPr>
          <a:lstStyle/>
          <a:p>
            <a:r>
              <a:rPr lang="en-US" sz="2700"/>
              <a:t>How does your institution compare to peers? </a:t>
            </a:r>
            <a:br>
              <a:rPr lang="en-US" sz="2700"/>
            </a:br>
            <a:r>
              <a:rPr lang="en-US" sz="2700" b="0" i="1"/>
              <a:t>Request a Return on Average Equity (ROAE) Analysis from FHLBank</a:t>
            </a:r>
            <a:endParaRPr lang="en-US" sz="2700" i="1"/>
          </a:p>
        </p:txBody>
      </p:sp>
      <p:pic>
        <p:nvPicPr>
          <p:cNvPr id="7" name="Picture 6">
            <a:extLst>
              <a:ext uri="{FF2B5EF4-FFF2-40B4-BE49-F238E27FC236}">
                <a16:creationId xmlns:a16="http://schemas.microsoft.com/office/drawing/2014/main" id="{6EDFB533-3237-1150-B153-0911D0149EF7}"/>
              </a:ext>
            </a:extLst>
          </p:cNvPr>
          <p:cNvPicPr>
            <a:picLocks noChangeAspect="1"/>
          </p:cNvPicPr>
          <p:nvPr/>
        </p:nvPicPr>
        <p:blipFill>
          <a:blip r:embed="rId4"/>
          <a:stretch>
            <a:fillRect/>
          </a:stretch>
        </p:blipFill>
        <p:spPr>
          <a:xfrm>
            <a:off x="6269839" y="1908349"/>
            <a:ext cx="5619750" cy="3133010"/>
          </a:xfrm>
          <a:prstGeom prst="rect">
            <a:avLst/>
          </a:prstGeom>
          <a:noFill/>
          <a:effectLst>
            <a:outerShdw blurRad="50800" dist="38100" dir="2700000" algn="tl" rotWithShape="0">
              <a:prstClr val="black">
                <a:alpha val="40000"/>
              </a:prstClr>
            </a:outerShdw>
          </a:effectLst>
        </p:spPr>
      </p:pic>
      <p:sp>
        <p:nvSpPr>
          <p:cNvPr id="4" name="Slide Number Placeholder 3">
            <a:extLst>
              <a:ext uri="{FF2B5EF4-FFF2-40B4-BE49-F238E27FC236}">
                <a16:creationId xmlns:a16="http://schemas.microsoft.com/office/drawing/2014/main" id="{227C739A-D2DC-B45C-7F55-EDA6D499A5D9}"/>
              </a:ext>
            </a:extLst>
          </p:cNvPr>
          <p:cNvSpPr>
            <a:spLocks noGrp="1"/>
          </p:cNvSpPr>
          <p:nvPr>
            <p:ph type="sldNum" sz="quarter" idx="4"/>
          </p:nvPr>
        </p:nvSpPr>
        <p:spPr>
          <a:xfrm>
            <a:off x="141513" y="6104014"/>
            <a:ext cx="2743200" cy="365125"/>
          </a:xfrm>
        </p:spPr>
        <p:txBody>
          <a:bodyPr anchor="ctr">
            <a:normAutofit/>
          </a:bodyPr>
          <a:lstStyle/>
          <a:p>
            <a:pPr>
              <a:spcAft>
                <a:spcPts val="600"/>
              </a:spcAft>
            </a:pPr>
            <a:fld id="{4518C116-A7B6-49FA-B2BC-FBE835E63735}" type="slidenum">
              <a:rPr lang="en-US" smtClean="0"/>
              <a:pPr>
                <a:spcAft>
                  <a:spcPts val="600"/>
                </a:spcAft>
              </a:pPr>
              <a:t>49</a:t>
            </a:fld>
            <a:endParaRPr lang="en-US"/>
          </a:p>
        </p:txBody>
      </p:sp>
      <p:sp>
        <p:nvSpPr>
          <p:cNvPr id="13" name="Footer Placeholder 4">
            <a:extLst>
              <a:ext uri="{FF2B5EF4-FFF2-40B4-BE49-F238E27FC236}">
                <a16:creationId xmlns:a16="http://schemas.microsoft.com/office/drawing/2014/main" id="{538534CF-4D23-5D34-C86B-54718399584A}"/>
              </a:ext>
            </a:extLst>
          </p:cNvPr>
          <p:cNvSpPr>
            <a:spLocks noGrp="1"/>
          </p:cNvSpPr>
          <p:nvPr>
            <p:ph type="ftr" sz="quarter" idx="3"/>
          </p:nvPr>
        </p:nvSpPr>
        <p:spPr>
          <a:xfrm>
            <a:off x="402772" y="6104013"/>
            <a:ext cx="8632371" cy="365125"/>
          </a:xfrm>
        </p:spPr>
        <p:txBody>
          <a:bodyPr/>
          <a:lstStyle/>
          <a:p>
            <a:endParaRPr lang="en-US"/>
          </a:p>
        </p:txBody>
      </p:sp>
    </p:spTree>
    <p:extLst>
      <p:ext uri="{BB962C8B-B14F-4D97-AF65-F5344CB8AC3E}">
        <p14:creationId xmlns:p14="http://schemas.microsoft.com/office/powerpoint/2010/main" val="34521487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56DB4-960C-2CDF-8845-45A1853A658F}"/>
              </a:ext>
            </a:extLst>
          </p:cNvPr>
          <p:cNvSpPr>
            <a:spLocks noGrp="1"/>
          </p:cNvSpPr>
          <p:nvPr>
            <p:ph type="title"/>
          </p:nvPr>
        </p:nvSpPr>
        <p:spPr/>
        <p:txBody>
          <a:bodyPr>
            <a:normAutofit/>
          </a:bodyPr>
          <a:lstStyle/>
          <a:p>
            <a:r>
              <a:rPr lang="en-US">
                <a:latin typeface="Calibri"/>
                <a:ea typeface="Calibri"/>
                <a:cs typeface="Calibri"/>
              </a:rPr>
              <a:t>2025 Fall Regional Meetings Recap</a:t>
            </a:r>
          </a:p>
        </p:txBody>
      </p:sp>
      <p:sp>
        <p:nvSpPr>
          <p:cNvPr id="9" name="Content Placeholder 8">
            <a:extLst>
              <a:ext uri="{FF2B5EF4-FFF2-40B4-BE49-F238E27FC236}">
                <a16:creationId xmlns:a16="http://schemas.microsoft.com/office/drawing/2014/main" id="{97ABA5AA-5F41-962A-AC1F-F3383F9B4577}"/>
              </a:ext>
            </a:extLst>
          </p:cNvPr>
          <p:cNvSpPr>
            <a:spLocks noGrp="1"/>
          </p:cNvSpPr>
          <p:nvPr>
            <p:ph sz="half" idx="2"/>
          </p:nvPr>
        </p:nvSpPr>
        <p:spPr/>
        <p:txBody>
          <a:bodyPr vert="horz" lIns="91440" tIns="45720" rIns="91440" bIns="45720" rtlCol="0" anchor="t">
            <a:normAutofit/>
          </a:bodyPr>
          <a:lstStyle/>
          <a:p>
            <a:pPr marL="0" indent="0">
              <a:buNone/>
            </a:pPr>
            <a:r>
              <a:rPr lang="en-US"/>
              <a:t>Agenda:</a:t>
            </a:r>
          </a:p>
          <a:p>
            <a:r>
              <a:rPr lang="en-US"/>
              <a:t>Asset and Liability Management – The Baker Group</a:t>
            </a:r>
          </a:p>
          <a:p>
            <a:r>
              <a:rPr lang="en-US"/>
              <a:t>Regional Housing Champion Award in each state</a:t>
            </a:r>
          </a:p>
          <a:p>
            <a:r>
              <a:rPr lang="en-US">
                <a:ea typeface="Calibri"/>
                <a:cs typeface="Calibri"/>
              </a:rPr>
              <a:t>FHLBank Topeka Panel Discussion</a:t>
            </a:r>
          </a:p>
          <a:p>
            <a:r>
              <a:rPr lang="en-US">
                <a:ea typeface="Calibri"/>
                <a:cs typeface="Calibri"/>
              </a:rPr>
              <a:t>Economic Update – Dr. Russell Evans, Thorberg Collectorate</a:t>
            </a:r>
          </a:p>
        </p:txBody>
      </p:sp>
      <p:sp>
        <p:nvSpPr>
          <p:cNvPr id="12" name="TextBox 11">
            <a:extLst>
              <a:ext uri="{FF2B5EF4-FFF2-40B4-BE49-F238E27FC236}">
                <a16:creationId xmlns:a16="http://schemas.microsoft.com/office/drawing/2014/main" id="{A9E1F103-261F-A380-A215-F63BE1E42112}"/>
              </a:ext>
            </a:extLst>
          </p:cNvPr>
          <p:cNvSpPr txBox="1"/>
          <p:nvPr/>
        </p:nvSpPr>
        <p:spPr>
          <a:xfrm>
            <a:off x="309441" y="4153771"/>
            <a:ext cx="11291298" cy="369332"/>
          </a:xfrm>
          <a:prstGeom prst="rect">
            <a:avLst/>
          </a:prstGeom>
          <a:noFill/>
        </p:spPr>
        <p:txBody>
          <a:bodyPr wrap="square" rtlCol="0">
            <a:spAutoFit/>
          </a:bodyPr>
          <a:lstStyle/>
          <a:p>
            <a:r>
              <a:rPr lang="en-US">
                <a:solidFill>
                  <a:srgbClr val="5A8E22"/>
                </a:solidFill>
              </a:rPr>
              <a:t>Visit our </a:t>
            </a:r>
            <a:r>
              <a:rPr lang="en-US" b="1">
                <a:solidFill>
                  <a:schemeClr val="tx2"/>
                </a:solidFill>
                <a:hlinkClick r:id="rId3">
                  <a:extLst>
                    <a:ext uri="{A12FA001-AC4F-418D-AE19-62706E023703}">
                      <ahyp:hlinkClr xmlns:ahyp="http://schemas.microsoft.com/office/drawing/2018/hyperlinkcolor" val="tx"/>
                    </a:ext>
                  </a:extLst>
                </a:hlinkClick>
              </a:rPr>
              <a:t>Regional Meeting Resources Page</a:t>
            </a:r>
            <a:r>
              <a:rPr lang="en-US">
                <a:solidFill>
                  <a:srgbClr val="5A8E22"/>
                </a:solidFill>
              </a:rPr>
              <a:t> to access presentations.</a:t>
            </a:r>
          </a:p>
        </p:txBody>
      </p:sp>
      <p:pic>
        <p:nvPicPr>
          <p:cNvPr id="21" name="Picture 20">
            <a:extLst>
              <a:ext uri="{FF2B5EF4-FFF2-40B4-BE49-F238E27FC236}">
                <a16:creationId xmlns:a16="http://schemas.microsoft.com/office/drawing/2014/main" id="{25BC06FE-A430-3591-74C0-3381F8CDD727}"/>
              </a:ext>
            </a:extLst>
          </p:cNvPr>
          <p:cNvPicPr>
            <a:picLocks noChangeAspect="1"/>
          </p:cNvPicPr>
          <p:nvPr/>
        </p:nvPicPr>
        <p:blipFill>
          <a:blip r:embed="rId4"/>
          <a:srcRect l="591" r="823"/>
          <a:stretch/>
        </p:blipFill>
        <p:spPr>
          <a:xfrm>
            <a:off x="0" y="4647710"/>
            <a:ext cx="8730616" cy="2210290"/>
          </a:xfrm>
          <a:prstGeom prst="rect">
            <a:avLst/>
          </a:prstGeom>
        </p:spPr>
      </p:pic>
    </p:spTree>
    <p:extLst>
      <p:ext uri="{BB962C8B-B14F-4D97-AF65-F5344CB8AC3E}">
        <p14:creationId xmlns:p14="http://schemas.microsoft.com/office/powerpoint/2010/main" val="385664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0915074"/>
      </p:ext>
    </p:extLst>
  </p:cSld>
  <p:clrMapOvr>
    <a:masterClrMapping/>
  </p:clrMapOvr>
  <p:transition spd="slow" advClick="0" advTm="9000">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a:solidFill>
                  <a:schemeClr val="tx2"/>
                </a:solidFill>
              </a:rPr>
              <a:t>FHLBank Contacts</a:t>
            </a:r>
            <a:endParaRPr lang="en-US">
              <a:solidFill>
                <a:schemeClr val="tx2"/>
              </a:solidFill>
            </a:endParaRPr>
          </a:p>
        </p:txBody>
      </p:sp>
      <p:sp>
        <p:nvSpPr>
          <p:cNvPr id="7" name="Content Placeholder 7">
            <a:extLst>
              <a:ext uri="{FF2B5EF4-FFF2-40B4-BE49-F238E27FC236}">
                <a16:creationId xmlns:a16="http://schemas.microsoft.com/office/drawing/2014/main" id="{BCDF25AC-8141-9D0C-FC4B-00073AC02FFF}"/>
              </a:ext>
            </a:extLst>
          </p:cNvPr>
          <p:cNvSpPr txBox="1">
            <a:spLocks/>
          </p:cNvSpPr>
          <p:nvPr/>
        </p:nvSpPr>
        <p:spPr>
          <a:xfrm>
            <a:off x="592343" y="1102825"/>
            <a:ext cx="6756311" cy="5286824"/>
          </a:xfrm>
          <a:prstGeom prst="rect">
            <a:avLst/>
          </a:prstGeom>
        </p:spPr>
        <p:txBody>
          <a:bodyPr vert="horz" lIns="91440" tIns="45720" rIns="91440" bIns="45720" rtlCol="0" anchor="t">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a:solidFill>
                  <a:srgbClr val="092F57"/>
                </a:solidFill>
              </a:rPr>
              <a:t>Tony Venditte</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Regional Account Manager – Central and Eastern Nebraska and NE Kansas</a:t>
            </a:r>
            <a:endParaRPr lang="en-US" sz="1600" b="1" kern="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600" b="1" kern="0">
                <a:solidFill>
                  <a:schemeClr val="accent2"/>
                </a:solidFill>
                <a:hlinkClick r:id="rId3">
                  <a:extLst>
                    <a:ext uri="{A12FA001-AC4F-418D-AE19-62706E023703}">
                      <ahyp:hlinkClr xmlns:ahyp="http://schemas.microsoft.com/office/drawing/2018/hyperlinkcolor" val="tx"/>
                    </a:ext>
                  </a:extLst>
                </a:hlinkClick>
              </a:rPr>
              <a:t>tony.venditte@fhlbtopeka.com</a:t>
            </a:r>
            <a:endParaRPr lang="en-US" sz="1600" b="1" kern="0">
              <a:solidFill>
                <a:schemeClr val="accent2"/>
              </a:solidFill>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600" b="1" kern="0">
                <a:solidFill>
                  <a:srgbClr val="7D8285"/>
                </a:solidFill>
              </a:rPr>
              <a:t>402.890.6838</a:t>
            </a:r>
            <a:endParaRPr lang="en-US" sz="1400" b="1" kern="0">
              <a:solidFill>
                <a:srgbClr val="7D8285"/>
              </a:solidFill>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200" b="1" kern="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092F57"/>
                </a:solidFill>
              </a:rPr>
              <a:t>Jeff Steiner</a:t>
            </a:r>
            <a:endParaRPr lang="en-US" sz="1800" b="1" kern="0">
              <a:solidFill>
                <a:srgbClr val="092F57"/>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Regional Account Manager – Most of Kansas</a:t>
            </a:r>
            <a:endParaRPr lang="en-US" sz="1600" b="1" kern="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chemeClr val="accent2"/>
                </a:solidFill>
                <a:hlinkClick r:id="rId4">
                  <a:extLst>
                    <a:ext uri="{A12FA001-AC4F-418D-AE19-62706E023703}">
                      <ahyp:hlinkClr xmlns:ahyp="http://schemas.microsoft.com/office/drawing/2018/hyperlinkcolor" val="tx"/>
                    </a:ext>
                  </a:extLst>
                </a:hlinkClick>
              </a:rPr>
              <a:t>jeff.steiner@fhlbtopeka.com</a:t>
            </a:r>
            <a:endParaRPr lang="en-US" sz="1600" b="1" kern="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785.478.8170</a:t>
            </a:r>
            <a:endParaRPr lang="en-US" sz="1400" b="1" kern="0">
              <a:solidFill>
                <a:srgbClr val="7D8285"/>
              </a:solidFill>
            </a:endParaRPr>
          </a:p>
          <a:p>
            <a:pPr marL="0" indent="0" defTabSz="1219170" eaLnBrk="0" fontAlgn="base" hangingPunct="0">
              <a:lnSpc>
                <a:spcPct val="100000"/>
              </a:lnSpc>
              <a:spcBef>
                <a:spcPts val="0"/>
              </a:spcBef>
              <a:spcAft>
                <a:spcPct val="0"/>
              </a:spcAft>
              <a:buClr>
                <a:srgbClr val="7D8285"/>
              </a:buClr>
              <a:buNone/>
              <a:defRPr/>
            </a:pPr>
            <a:br>
              <a:rPr lang="en-US" sz="1200" b="1" kern="0"/>
            </a:br>
            <a:r>
              <a:rPr lang="en-US" sz="1800" b="1" kern="0">
                <a:solidFill>
                  <a:srgbClr val="092F57"/>
                </a:solidFill>
              </a:rPr>
              <a:t>Drew Simmons </a:t>
            </a:r>
            <a:endParaRPr lang="en-US" sz="1600" b="1" kern="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Regional Account Manager – Oklahoma</a:t>
            </a:r>
            <a:endParaRPr lang="en-US" sz="1600" b="1" kern="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chemeClr val="accent2"/>
                </a:solidFill>
                <a:hlinkClick r:id="rId5">
                  <a:extLst>
                    <a:ext uri="{A12FA001-AC4F-418D-AE19-62706E023703}">
                      <ahyp:hlinkClr xmlns:ahyp="http://schemas.microsoft.com/office/drawing/2018/hyperlinkcolor" val="tx"/>
                    </a:ext>
                  </a:extLst>
                </a:hlinkClick>
              </a:rPr>
              <a:t>drew.simmons@fhlbtopeka.com</a:t>
            </a:r>
            <a:endParaRPr lang="en-US" sz="1600" b="1" kern="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405.831.7678</a:t>
            </a:r>
            <a:endParaRPr lang="en-US" sz="1400" b="1" kern="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br>
              <a:rPr lang="en-US" sz="1200" b="1" kern="0"/>
            </a:br>
            <a:r>
              <a:rPr lang="en-US" sz="1800" b="1" kern="0">
                <a:solidFill>
                  <a:srgbClr val="092F57"/>
                </a:solidFill>
              </a:rPr>
              <a:t>Rusty Davis</a:t>
            </a:r>
            <a:endParaRPr lang="en-US" sz="1800" b="1" kern="0">
              <a:solidFill>
                <a:srgbClr val="092F57"/>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Regional Account Manager – Colorado, Western Kansas and Western Nebraska</a:t>
            </a:r>
            <a:endParaRPr lang="en-US" sz="1600" b="1" kern="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chemeClr val="accent2"/>
                </a:solidFill>
                <a:hlinkClick r:id="rId6">
                  <a:extLst>
                    <a:ext uri="{A12FA001-AC4F-418D-AE19-62706E023703}">
                      <ahyp:hlinkClr xmlns:ahyp="http://schemas.microsoft.com/office/drawing/2018/hyperlinkcolor" val="tx"/>
                    </a:ext>
                  </a:extLst>
                </a:hlinkClick>
              </a:rPr>
              <a:t>rusty.davis@fhlbtopeka.com</a:t>
            </a:r>
            <a:endParaRPr lang="en-US" sz="1600" b="1" kern="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a:solidFill>
                  <a:srgbClr val="7D8285"/>
                </a:solidFill>
              </a:rPr>
              <a:t>720.212.9873</a:t>
            </a:r>
            <a:endParaRPr lang="en-US" sz="1600" b="1" kern="0">
              <a:solidFill>
                <a:srgbClr val="7D8285"/>
              </a:solidFill>
              <a:cs typeface="Calibri"/>
            </a:endParaRPr>
          </a:p>
        </p:txBody>
      </p:sp>
      <p:sp>
        <p:nvSpPr>
          <p:cNvPr id="8" name="Content Placeholder 9">
            <a:extLst>
              <a:ext uri="{FF2B5EF4-FFF2-40B4-BE49-F238E27FC236}">
                <a16:creationId xmlns:a16="http://schemas.microsoft.com/office/drawing/2014/main" id="{25C5A08D-9D40-54E1-5A76-B3FE3706CD4B}"/>
              </a:ext>
            </a:extLst>
          </p:cNvPr>
          <p:cNvSpPr txBox="1">
            <a:spLocks/>
          </p:cNvSpPr>
          <p:nvPr/>
        </p:nvSpPr>
        <p:spPr>
          <a:xfrm>
            <a:off x="7264764" y="1102825"/>
            <a:ext cx="4557916" cy="4468641"/>
          </a:xfrm>
          <a:prstGeom prst="rect">
            <a:avLst/>
          </a:prstGeom>
        </p:spPr>
        <p:txBody>
          <a:bodyPr>
            <a:noAutofit/>
          </a:bodyPr>
          <a:lstStyle>
            <a:lvl1pPr marL="228600" indent="-228600" algn="l" defTabSz="514350" rtl="0" eaLnBrk="1" latinLnBrk="0" hangingPunct="1">
              <a:lnSpc>
                <a:spcPct val="90000"/>
              </a:lnSpc>
              <a:spcBef>
                <a:spcPts val="563"/>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8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400" kern="1200">
                <a:solidFill>
                  <a:schemeClr val="tx1"/>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10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a:solidFill>
                  <a:srgbClr val="092F57"/>
                </a:solidFill>
              </a:rPr>
              <a:t>Lending </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a:solidFill>
                  <a:srgbClr val="7D8285"/>
                </a:solidFill>
              </a:rPr>
              <a:t>800.809.2733</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800" b="1" kern="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092F57"/>
                </a:solidFill>
              </a:rPr>
              <a:t>Wire Services </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7D8285"/>
                </a:solidFill>
              </a:rPr>
              <a:t>800.934.9473</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br>
              <a:rPr lang="en-US" sz="1800" b="1" kern="0">
                <a:solidFill>
                  <a:srgbClr val="092F57"/>
                </a:solidFill>
              </a:rPr>
            </a:br>
            <a:r>
              <a:rPr lang="en-US" sz="1800" b="1" kern="0">
                <a:solidFill>
                  <a:srgbClr val="092F57"/>
                </a:solidFill>
              </a:rPr>
              <a:t>Housing &amp; Community Development</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7D8285"/>
                </a:solidFill>
              </a:rPr>
              <a:t>866.571.8155</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092F57"/>
                </a:solidFill>
              </a:rPr>
              <a:t>MPF Program </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7D8285"/>
                </a:solidFill>
              </a:rPr>
              <a:t>866.571.8171</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092F57"/>
                </a:solidFill>
              </a:rPr>
              <a:t>Collateral &amp; Safekeeping Operations </a:t>
            </a:r>
            <a:r>
              <a:rPr lang="en-US" sz="1800" b="1" kern="0">
                <a:solidFill>
                  <a:srgbClr val="7D8285"/>
                </a:solidFill>
              </a:rPr>
              <a:t>877.933.7803</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a:solidFill>
                  <a:srgbClr val="092F57"/>
                </a:solidFill>
              </a:rPr>
              <a:t>Member Credit Analysis </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a:solidFill>
                  <a:srgbClr val="7D8285"/>
                </a:solidFill>
              </a:rPr>
              <a:t>800.905.2733</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800" b="1" kern="0">
              <a:solidFill>
                <a:srgbClr val="7D8285"/>
              </a:solidFill>
            </a:endParaRPr>
          </a:p>
          <a:p>
            <a:pPr marL="0" indent="0">
              <a:buFont typeface="Wingdings" panose="05000000000000000000" pitchFamily="2" charset="2"/>
              <a:buNone/>
            </a:pPr>
            <a:endParaRPr lang="en-US" sz="1800"/>
          </a:p>
        </p:txBody>
      </p:sp>
    </p:spTree>
    <p:extLst>
      <p:ext uri="{BB962C8B-B14F-4D97-AF65-F5344CB8AC3E}">
        <p14:creationId xmlns:p14="http://schemas.microsoft.com/office/powerpoint/2010/main" val="18724269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grass, sky, outdoor, green&#10;&#10;Description automatically generated">
            <a:extLst>
              <a:ext uri="{FF2B5EF4-FFF2-40B4-BE49-F238E27FC236}">
                <a16:creationId xmlns:a16="http://schemas.microsoft.com/office/drawing/2014/main" id="{A268890C-0E01-C1C2-4756-59BCC6529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4945" y="447"/>
            <a:ext cx="9140710" cy="6857107"/>
          </a:xfrm>
          <a:prstGeom prst="rect">
            <a:avLst/>
          </a:prstGeom>
        </p:spPr>
      </p:pic>
      <p:sp>
        <p:nvSpPr>
          <p:cNvPr id="3" name="Text Placeholder 2">
            <a:extLst>
              <a:ext uri="{FF2B5EF4-FFF2-40B4-BE49-F238E27FC236}">
                <a16:creationId xmlns:a16="http://schemas.microsoft.com/office/drawing/2014/main" id="{E8F77F7F-CF6B-26E4-B17B-907F38C1EB41}"/>
              </a:ext>
            </a:extLst>
          </p:cNvPr>
          <p:cNvSpPr>
            <a:spLocks noGrp="1"/>
          </p:cNvSpPr>
          <p:nvPr>
            <p:ph type="body" sz="half" idx="2"/>
          </p:nvPr>
        </p:nvSpPr>
        <p:spPr>
          <a:xfrm>
            <a:off x="101600" y="841713"/>
            <a:ext cx="2963345" cy="5174573"/>
          </a:xfrm>
        </p:spPr>
        <p:txBody>
          <a:bodyPr vert="horz" lIns="91440" tIns="45720" rIns="91440" bIns="45720" rtlCol="0" anchor="t">
            <a:normAutofit/>
          </a:bodyPr>
          <a:lstStyle/>
          <a:p>
            <a:r>
              <a:rPr lang="en-US" sz="2800"/>
              <a:t>THANK YOU FOR JOINING US TODAY!</a:t>
            </a:r>
          </a:p>
          <a:p>
            <a:endParaRPr lang="en-US" sz="2800">
              <a:cs typeface="Calibri"/>
            </a:endParaRPr>
          </a:p>
        </p:txBody>
      </p:sp>
      <p:pic>
        <p:nvPicPr>
          <p:cNvPr id="7" name="Content Placeholder 6" descr="Logo, company name&#10;&#10;Description automatically generated">
            <a:extLst>
              <a:ext uri="{FF2B5EF4-FFF2-40B4-BE49-F238E27FC236}">
                <a16:creationId xmlns:a16="http://schemas.microsoft.com/office/drawing/2014/main" id="{44A709FB-12B5-8FB4-D02D-C2A622BD6FE1}"/>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5359398" y="321608"/>
            <a:ext cx="2693307" cy="1536193"/>
          </a:xfrm>
        </p:spPr>
      </p:pic>
    </p:spTree>
    <p:extLst>
      <p:ext uri="{BB962C8B-B14F-4D97-AF65-F5344CB8AC3E}">
        <p14:creationId xmlns:p14="http://schemas.microsoft.com/office/powerpoint/2010/main" val="454840804"/>
      </p:ext>
    </p:extLst>
  </p:cSld>
  <p:clrMapOvr>
    <a:masterClrMapping/>
  </p:clrMapOvr>
</p:sld>
</file>

<file path=ppt/theme/theme1.xml><?xml version="1.0" encoding="utf-8"?>
<a:theme xmlns:a="http://schemas.openxmlformats.org/drawingml/2006/main" name="Light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PPT_4-3_size.potx" id="{DB8FE8D2-EB37-464D-83C8-258C5C51B81C}" vid="{883F2054-0338-4F7B-A9FF-087CC1B87C55}"/>
    </a:ext>
  </a:extLst>
</a:theme>
</file>

<file path=ppt/theme/theme2.xml><?xml version="1.0" encoding="utf-8"?>
<a:theme xmlns:a="http://schemas.openxmlformats.org/drawingml/2006/main" name="1_Light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PPT_4-3_size.potx" id="{DB8FE8D2-EB37-464D-83C8-258C5C51B81C}" vid="{883F2054-0338-4F7B-A9FF-087CC1B87C55}"/>
    </a:ext>
  </a:extLst>
</a:theme>
</file>

<file path=ppt/theme/theme3.xml><?xml version="1.0" encoding="utf-8"?>
<a:theme xmlns:a="http://schemas.openxmlformats.org/drawingml/2006/main" name="Dark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PPT_4-3_size.potx" id="{DB8FE8D2-EB37-464D-83C8-258C5C51B81C}" vid="{E2C2DD88-C402-4E58-B3BE-D5E1C9E37763}"/>
    </a:ext>
  </a:extLst>
</a:theme>
</file>

<file path=ppt/theme/theme4.xml><?xml version="1.0" encoding="utf-8"?>
<a:theme xmlns:a="http://schemas.openxmlformats.org/drawingml/2006/main" name="1_Dark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Topeka_PowerPoint_Template.potx" id="{C9ADF5E0-8B4B-4B80-A80A-9745D79C2A6E}" vid="{5215C5FA-E177-454D-99BD-9476BF8E3F28}"/>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AD129C361452C4480A2EA1428F5BC8B" ma:contentTypeVersion="2" ma:contentTypeDescription="Create a new document." ma:contentTypeScope="" ma:versionID="bd8c75c8169122e752a194244b8b61a5">
  <xsd:schema xmlns:xsd="http://www.w3.org/2001/XMLSchema" xmlns:xs="http://www.w3.org/2001/XMLSchema" xmlns:p="http://schemas.microsoft.com/office/2006/metadata/properties" xmlns:ns2="027e2bea-b682-4f7f-b29d-dc0ab804396c" targetNamespace="http://schemas.microsoft.com/office/2006/metadata/properties" ma:root="true" ma:fieldsID="cf82b8d87d99c4a434d17a89c6a2f893" ns2:_="">
    <xsd:import namespace="027e2bea-b682-4f7f-b29d-dc0ab804396c"/>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7e2bea-b682-4f7f-b29d-dc0ab80439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E6EFBE-134A-414F-8095-2F6FDF90AC9C}">
  <ds:schemaRefs>
    <ds:schemaRef ds:uri="027e2bea-b682-4f7f-b29d-dc0ab804396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20AC6B-D197-47AF-8B8D-B9EC97775D2D}">
  <ds:schemaRefs>
    <ds:schemaRef ds:uri="http://schemas.microsoft.com/sharepoint/v3/contenttype/forms"/>
  </ds:schemaRefs>
</ds:datastoreItem>
</file>

<file path=customXml/itemProps3.xml><?xml version="1.0" encoding="utf-8"?>
<ds:datastoreItem xmlns:ds="http://schemas.openxmlformats.org/officeDocument/2006/customXml" ds:itemID="{4D77D6AC-38F7-4F02-A764-203CF3C868B1}">
  <ds:schemaRefs>
    <ds:schemaRef ds:uri="027e2bea-b682-4f7f-b29d-dc0ab80439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FHLBank_Topeka_PowerPoint_Template_option2_4by3format</Template>
  <TotalTime>0</TotalTime>
  <Words>4565</Words>
  <Application>Microsoft Office PowerPoint</Application>
  <PresentationFormat>Widescreen</PresentationFormat>
  <Paragraphs>470</Paragraphs>
  <Slides>53</Slides>
  <Notes>39</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53</vt:i4>
      </vt:variant>
    </vt:vector>
  </HeadingPairs>
  <TitlesOfParts>
    <vt:vector size="64" baseType="lpstr">
      <vt:lpstr>Aptos</vt:lpstr>
      <vt:lpstr>Aptos Display</vt:lpstr>
      <vt:lpstr>Arial</vt:lpstr>
      <vt:lpstr>Calibri</vt:lpstr>
      <vt:lpstr>Courier New</vt:lpstr>
      <vt:lpstr>Wingdings</vt:lpstr>
      <vt:lpstr>Light Background</vt:lpstr>
      <vt:lpstr>1_Light Background</vt:lpstr>
      <vt:lpstr>Dark Background</vt:lpstr>
      <vt:lpstr>1_Dark Background</vt:lpstr>
      <vt:lpstr>Office Theme</vt:lpstr>
      <vt:lpstr>PowerPoint Presentation</vt:lpstr>
      <vt:lpstr>Cautionary Statements Regarding Forward-Looking Statements &amp; Disclaimer</vt:lpstr>
      <vt:lpstr>Presenters</vt:lpstr>
      <vt:lpstr>Poll Question</vt:lpstr>
      <vt:lpstr>Discussion Topics</vt:lpstr>
      <vt:lpstr> Economic Update</vt:lpstr>
      <vt:lpstr>Economic Outlook</vt:lpstr>
      <vt:lpstr>27% Chance of a Dec Rate Cut, Down from 69% </vt:lpstr>
      <vt:lpstr>Poll Question</vt:lpstr>
      <vt:lpstr>Q3 GDP – Missing Data!</vt:lpstr>
      <vt:lpstr>AI-Related Investments Contributed More than Half of GDP Growth in Q1 –Q2</vt:lpstr>
      <vt:lpstr>List of Missing Data Due to the Gov Shutdown</vt:lpstr>
      <vt:lpstr>UST 10yr Range Bound: 3.90% - 4.15% Since November 1st</vt:lpstr>
      <vt:lpstr>UST Yield Curve Steepening</vt:lpstr>
      <vt:lpstr>Housing: Active Listings by Year</vt:lpstr>
      <vt:lpstr>Negative Equity Profile</vt:lpstr>
      <vt:lpstr>Median Homebuyer Age</vt:lpstr>
      <vt:lpstr>House Price Index to Median Household Income</vt:lpstr>
      <vt:lpstr>Change in Non-Farm Employment: Up 119K</vt:lpstr>
      <vt:lpstr>Manufacturing Job Losses Enters 6th Straight Month of Declines</vt:lpstr>
      <vt:lpstr>Highest Layoffs Since 2003</vt:lpstr>
      <vt:lpstr>Total US Consumer Debt Increases to $18.59 Trillion </vt:lpstr>
      <vt:lpstr>Delinquencies Inching Higher</vt:lpstr>
      <vt:lpstr>Poll Question</vt:lpstr>
      <vt:lpstr>  Member Financial Trends</vt:lpstr>
      <vt:lpstr>3rd Quarter Banking Landscape Recap</vt:lpstr>
      <vt:lpstr>Balance sheet trends Change in asset and funding composition</vt:lpstr>
      <vt:lpstr>Loan growth trending down while deposit growth improves Deposit funding environment remains challenging</vt:lpstr>
      <vt:lpstr>Poll Questions</vt:lpstr>
      <vt:lpstr>Increase in wholesale funding reliance while liquidity moves lower Bank member liquidity positions remain near cycle lows</vt:lpstr>
      <vt:lpstr>Continued margin expansion driven by earning assets Share/deposit funding costs flat</vt:lpstr>
      <vt:lpstr>Year-over-year earnings growth driven by rate changes Lower funding costs largest contributor to increase in net interest income</vt:lpstr>
      <vt:lpstr>Delinquencies inch higher, consumer debt remains elevated Asset quality metrics remain stable</vt:lpstr>
      <vt:lpstr>Poll Question Recap</vt:lpstr>
      <vt:lpstr>Looking ahead to close out 2025 and turn into 2026</vt:lpstr>
      <vt:lpstr>  Liquidity and Funding Strategies</vt:lpstr>
      <vt:lpstr>Collateral Management – a key element of your liquidity framework Optimize pledged collateral to FHLBank</vt:lpstr>
      <vt:lpstr>Liquidity Exercise – Planning for a Stress Event FHLBank Liquidity Stress Analysis available to bank and credit union members</vt:lpstr>
      <vt:lpstr>Poll Questions</vt:lpstr>
      <vt:lpstr>Alternative FHLBank funding strategies to consider Balancing act of managing interest-rate risk, liquidity risk and margin performance</vt:lpstr>
      <vt:lpstr>Exposure to falling rates?  Anchor in yield and duration with bonds through leverage strategy with FHLBank advances</vt:lpstr>
      <vt:lpstr>Funding Strategies – Planning Ahead</vt:lpstr>
      <vt:lpstr>Study released on value of FHLBank System</vt:lpstr>
      <vt:lpstr>FHLBank is Here to Help</vt:lpstr>
      <vt:lpstr>Housing and Community Development (HCD) Updates</vt:lpstr>
      <vt:lpstr>INTRODUCING: Wires on Demand Live Wednesday, November 19th, in the Member Portal</vt:lpstr>
      <vt:lpstr>Visit our Resource Center!</vt:lpstr>
      <vt:lpstr>PowerPoint Presentation</vt:lpstr>
      <vt:lpstr>How does your institution compare to peers?  Request a Return on Average Equity (ROAE) Analysis from FHLBank</vt:lpstr>
      <vt:lpstr>2025 Fall Regional Meetings Recap</vt:lpstr>
      <vt:lpstr>PowerPoint Presentation</vt:lpstr>
      <vt:lpstr>FHLBank Contacts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Title</dc:title>
  <dc:creator>Lindsey Brees</dc:creator>
  <cp:lastModifiedBy>Leslie Mondesir</cp:lastModifiedBy>
  <cp:revision>1</cp:revision>
  <cp:lastPrinted>2025-11-19T19:36:00Z</cp:lastPrinted>
  <dcterms:created xsi:type="dcterms:W3CDTF">2021-12-28T20:03:05Z</dcterms:created>
  <dcterms:modified xsi:type="dcterms:W3CDTF">2025-11-20T19:13:08Z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313100.000000000</vt:lpwstr>
  </property>
  <property fmtid="{D5CDD505-2E9C-101B-9397-08002B2CF9AE}" pid="3" name="ContentTypeId">
    <vt:lpwstr>0x010100DAD129C361452C4480A2EA1428F5BC8B</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SIP_Label_bce322ed-3b1c-452e-bbe8-1cbfc8d0b256_Enabled">
    <vt:lpwstr>true</vt:lpwstr>
  </property>
  <property fmtid="{D5CDD505-2E9C-101B-9397-08002B2CF9AE}" pid="8" name="MSIP_Label_bce322ed-3b1c-452e-bbe8-1cbfc8d0b256_SetDate">
    <vt:lpwstr>2022-04-13T18:09:51Z</vt:lpwstr>
  </property>
  <property fmtid="{D5CDD505-2E9C-101B-9397-08002B2CF9AE}" pid="9" name="MSIP_Label_bce322ed-3b1c-452e-bbe8-1cbfc8d0b256_Method">
    <vt:lpwstr>Privileged</vt:lpwstr>
  </property>
  <property fmtid="{D5CDD505-2E9C-101B-9397-08002B2CF9AE}" pid="10" name="MSIP_Label_bce322ed-3b1c-452e-bbe8-1cbfc8d0b256_Name">
    <vt:lpwstr>bce322ed-3b1c-452e-bbe8-1cbfc8d0b256</vt:lpwstr>
  </property>
  <property fmtid="{D5CDD505-2E9C-101B-9397-08002B2CF9AE}" pid="11" name="MSIP_Label_bce322ed-3b1c-452e-bbe8-1cbfc8d0b256_SiteId">
    <vt:lpwstr>d1273393-c6b6-4abf-b2c7-8b199d33b87b</vt:lpwstr>
  </property>
  <property fmtid="{D5CDD505-2E9C-101B-9397-08002B2CF9AE}" pid="12" name="MSIP_Label_bce322ed-3b1c-452e-bbe8-1cbfc8d0b256_ActionId">
    <vt:lpwstr>ce5a07de-395d-490c-994e-8fb8f2de1c61</vt:lpwstr>
  </property>
  <property fmtid="{D5CDD505-2E9C-101B-9397-08002B2CF9AE}" pid="13" name="MSIP_Label_bce322ed-3b1c-452e-bbe8-1cbfc8d0b256_ContentBits">
    <vt:lpwstr>2</vt:lpwstr>
  </property>
</Properties>
</file>