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theme/theme2.xml" ContentType="application/vnd.openxmlformats-officedocument.theme+xml"/>
  <Override PartName="/ppt/slideLayouts/slideLayout8.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60" r:id="rId4"/>
    <p:sldMasterId id="2147483672" r:id="rId5"/>
    <p:sldMasterId id="2147483700" r:id="rId6"/>
  </p:sldMasterIdLst>
  <p:notesMasterIdLst>
    <p:notesMasterId r:id="rId57"/>
  </p:notesMasterIdLst>
  <p:sldIdLst>
    <p:sldId id="404" r:id="rId7"/>
    <p:sldId id="2785" r:id="rId8"/>
    <p:sldId id="2786" r:id="rId9"/>
    <p:sldId id="2788" r:id="rId10"/>
    <p:sldId id="2808" r:id="rId11"/>
    <p:sldId id="2826" r:id="rId12"/>
    <p:sldId id="2827" r:id="rId13"/>
    <p:sldId id="2828" r:id="rId14"/>
    <p:sldId id="2829" r:id="rId15"/>
    <p:sldId id="2830" r:id="rId16"/>
    <p:sldId id="2831" r:id="rId17"/>
    <p:sldId id="2832" r:id="rId18"/>
    <p:sldId id="2821" r:id="rId19"/>
    <p:sldId id="2833" r:id="rId20"/>
    <p:sldId id="2834" r:id="rId21"/>
    <p:sldId id="2835" r:id="rId22"/>
    <p:sldId id="2836" r:id="rId23"/>
    <p:sldId id="2843" r:id="rId24"/>
    <p:sldId id="2837" r:id="rId25"/>
    <p:sldId id="2777" r:id="rId26"/>
    <p:sldId id="2791" r:id="rId27"/>
    <p:sldId id="2773" r:id="rId28"/>
    <p:sldId id="2772" r:id="rId29"/>
    <p:sldId id="2824" r:id="rId30"/>
    <p:sldId id="2774" r:id="rId31"/>
    <p:sldId id="2775" r:id="rId32"/>
    <p:sldId id="2776" r:id="rId33"/>
    <p:sldId id="2811" r:id="rId34"/>
    <p:sldId id="2778" r:id="rId35"/>
    <p:sldId id="2779" r:id="rId36"/>
    <p:sldId id="2822" r:id="rId37"/>
    <p:sldId id="2780" r:id="rId38"/>
    <p:sldId id="2782" r:id="rId39"/>
    <p:sldId id="2783" r:id="rId40"/>
    <p:sldId id="2820" r:id="rId41"/>
    <p:sldId id="2784" r:id="rId42"/>
    <p:sldId id="2825" r:id="rId43"/>
    <p:sldId id="2792" r:id="rId44"/>
    <p:sldId id="2839" r:id="rId45"/>
    <p:sldId id="2840" r:id="rId46"/>
    <p:sldId id="2790" r:id="rId47"/>
    <p:sldId id="2810" r:id="rId48"/>
    <p:sldId id="2842" r:id="rId49"/>
    <p:sldId id="2841" r:id="rId50"/>
    <p:sldId id="2819" r:id="rId51"/>
    <p:sldId id="2812" r:id="rId52"/>
    <p:sldId id="2809" r:id="rId53"/>
    <p:sldId id="2823" r:id="rId54"/>
    <p:sldId id="2789" r:id="rId55"/>
    <p:sldId id="284" r:id="rId56"/>
  </p:sldIdLst>
  <p:sldSz cx="12192000" cy="6858000"/>
  <p:notesSz cx="7026275" cy="9312275"/>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Sonia Betsworth" initials="SB" lastIdx="1" clrIdx="0">
    <p:extLst>
      <p:ext uri="{19B8F6BF-5375-455C-9EA6-DF929625EA0E}">
        <p15:presenceInfo xmlns:p15="http://schemas.microsoft.com/office/powerpoint/2012/main" userId="S::Sonia.Betsworth@fhlbtopeka.com::7cc6ca0e-8230-419b-89e3-46d819d49ede" providerId="AD"/>
      </p:ext>
    </p:extLst>
  </p:cmAuthor>
  <p:cmAuthor id="2" name="Mark Yardley" initials="MY" lastIdx="5" clrIdx="1">
    <p:extLst>
      <p:ext uri="{19B8F6BF-5375-455C-9EA6-DF929625EA0E}">
        <p15:presenceInfo xmlns:p15="http://schemas.microsoft.com/office/powerpoint/2012/main" userId="S::Mark.Yardley@fhlbtopeka.com::e96b6318-b32e-4c16-a011-ae23dbaedf95" providerId="AD"/>
      </p:ext>
    </p:extLst>
  </p:cmAuthor>
  <p:cmAuthor id="3" name="Jeff Kuzbel" initials="JK" lastIdx="2" clrIdx="2">
    <p:extLst>
      <p:ext uri="{19B8F6BF-5375-455C-9EA6-DF929625EA0E}">
        <p15:presenceInfo xmlns:p15="http://schemas.microsoft.com/office/powerpoint/2012/main" userId="S::Jeff.Kuzbel@fhlbtopeka.com::f798f1c5-7f98-4909-aabc-3fd5f324b0dd" providerId="AD"/>
      </p:ext>
    </p:extLst>
  </p:cmAuthor>
  <p:cmAuthor id="4" name="Steven Townsend" initials="ST" lastIdx="2" clrIdx="3">
    <p:extLst>
      <p:ext uri="{19B8F6BF-5375-455C-9EA6-DF929625EA0E}">
        <p15:presenceInfo xmlns:p15="http://schemas.microsoft.com/office/powerpoint/2012/main" userId="S::Steven.Townsend@fhlbtopeka.com::0a5533cf-2042-4ff3-aa3e-53a85d311ae6" providerId="AD"/>
      </p:ext>
    </p:extLst>
  </p:cmAuthor>
  <p:cmAuthor id="5" name="Martin Schlossman" initials="MS" lastIdx="1" clrIdx="4">
    <p:extLst>
      <p:ext uri="{19B8F6BF-5375-455C-9EA6-DF929625EA0E}">
        <p15:presenceInfo xmlns:p15="http://schemas.microsoft.com/office/powerpoint/2012/main" userId="S::Martin.Schlossman@fhlbtopeka.com::03c1d267-18cb-481d-8706-411b8d975fcc" providerId="AD"/>
      </p:ext>
    </p:extLst>
  </p:cmAuthor>
  <p:cmAuthor id="6" name="Denise L Cauthon" initials="DLC" lastIdx="2" clrIdx="5">
    <p:extLst>
      <p:ext uri="{19B8F6BF-5375-455C-9EA6-DF929625EA0E}">
        <p15:presenceInfo xmlns:p15="http://schemas.microsoft.com/office/powerpoint/2012/main" userId="Denise L Cauthon"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A8E22"/>
    <a:srgbClr val="93B1CC"/>
    <a:srgbClr val="90B1CC"/>
    <a:srgbClr val="808080"/>
    <a:srgbClr val="003359"/>
    <a:srgbClr val="A8AE37"/>
    <a:srgbClr val="057A94"/>
    <a:srgbClr val="092F57"/>
    <a:srgbClr val="1D3349"/>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2" autoAdjust="0"/>
    <p:restoredTop sz="92234" autoAdjust="0"/>
  </p:normalViewPr>
  <p:slideViewPr>
    <p:cSldViewPr snapToGrid="0">
      <p:cViewPr varScale="1">
        <p:scale>
          <a:sx n="117" d="100"/>
          <a:sy n="117" d="100"/>
        </p:scale>
        <p:origin x="318" y="36"/>
      </p:cViewPr>
      <p:guideLst/>
    </p:cSldViewPr>
  </p:slideViewPr>
  <p:outlineViewPr>
    <p:cViewPr>
      <p:scale>
        <a:sx n="33" d="100"/>
        <a:sy n="33" d="100"/>
      </p:scale>
      <p:origin x="0" y="-23364"/>
    </p:cViewPr>
  </p:outlineViewPr>
  <p:notesTextViewPr>
    <p:cViewPr>
      <p:scale>
        <a:sx n="66" d="100"/>
        <a:sy n="66" d="100"/>
      </p:scale>
      <p:origin x="0" y="0"/>
    </p:cViewPr>
  </p:notesTextViewPr>
  <p:sorterViewPr>
    <p:cViewPr>
      <p:scale>
        <a:sx n="100" d="100"/>
        <a:sy n="100" d="100"/>
      </p:scale>
      <p:origin x="0" y="0"/>
    </p:cViewPr>
  </p:sorterViewPr>
  <p:notesViewPr>
    <p:cSldViewPr snapToGrid="0">
      <p:cViewPr varScale="1">
        <p:scale>
          <a:sx n="82" d="100"/>
          <a:sy n="82" d="100"/>
        </p:scale>
        <p:origin x="3834" y="108"/>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slide" Target="slides/slide20.xml"/><Relationship Id="rId39" Type="http://schemas.openxmlformats.org/officeDocument/2006/relationships/slide" Target="slides/slide33.xml"/><Relationship Id="rId21" Type="http://schemas.openxmlformats.org/officeDocument/2006/relationships/slide" Target="slides/slide15.xml"/><Relationship Id="rId34" Type="http://schemas.openxmlformats.org/officeDocument/2006/relationships/slide" Target="slides/slide28.xml"/><Relationship Id="rId42" Type="http://schemas.openxmlformats.org/officeDocument/2006/relationships/slide" Target="slides/slide36.xml"/><Relationship Id="rId47" Type="http://schemas.openxmlformats.org/officeDocument/2006/relationships/slide" Target="slides/slide41.xml"/><Relationship Id="rId50" Type="http://schemas.openxmlformats.org/officeDocument/2006/relationships/slide" Target="slides/slide44.xml"/><Relationship Id="rId55" Type="http://schemas.openxmlformats.org/officeDocument/2006/relationships/slide" Target="slides/slide49.xml"/><Relationship Id="rId7" Type="http://schemas.openxmlformats.org/officeDocument/2006/relationships/slide" Target="slides/slide1.xml"/><Relationship Id="rId2" Type="http://schemas.openxmlformats.org/officeDocument/2006/relationships/customXml" Target="../customXml/item2.xml"/><Relationship Id="rId16" Type="http://schemas.openxmlformats.org/officeDocument/2006/relationships/slide" Target="slides/slide10.xml"/><Relationship Id="rId29" Type="http://schemas.openxmlformats.org/officeDocument/2006/relationships/slide" Target="slides/slide23.xml"/><Relationship Id="rId11" Type="http://schemas.openxmlformats.org/officeDocument/2006/relationships/slide" Target="slides/slide5.xml"/><Relationship Id="rId24" Type="http://schemas.openxmlformats.org/officeDocument/2006/relationships/slide" Target="slides/slide18.xml"/><Relationship Id="rId32" Type="http://schemas.openxmlformats.org/officeDocument/2006/relationships/slide" Target="slides/slide26.xml"/><Relationship Id="rId37" Type="http://schemas.openxmlformats.org/officeDocument/2006/relationships/slide" Target="slides/slide31.xml"/><Relationship Id="rId40" Type="http://schemas.openxmlformats.org/officeDocument/2006/relationships/slide" Target="slides/slide34.xml"/><Relationship Id="rId45" Type="http://schemas.openxmlformats.org/officeDocument/2006/relationships/slide" Target="slides/slide39.xml"/><Relationship Id="rId53" Type="http://schemas.openxmlformats.org/officeDocument/2006/relationships/slide" Target="slides/slide47.xml"/><Relationship Id="rId58" Type="http://schemas.openxmlformats.org/officeDocument/2006/relationships/commentAuthors" Target="commentAuthors.xml"/><Relationship Id="rId5" Type="http://schemas.openxmlformats.org/officeDocument/2006/relationships/slideMaster" Target="slideMasters/slideMaster2.xml"/><Relationship Id="rId61" Type="http://schemas.openxmlformats.org/officeDocument/2006/relationships/theme" Target="theme/theme1.xml"/><Relationship Id="rId19" Type="http://schemas.openxmlformats.org/officeDocument/2006/relationships/slide" Target="slides/slide1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slide" Target="slides/slide21.xml"/><Relationship Id="rId30" Type="http://schemas.openxmlformats.org/officeDocument/2006/relationships/slide" Target="slides/slide24.xml"/><Relationship Id="rId35" Type="http://schemas.openxmlformats.org/officeDocument/2006/relationships/slide" Target="slides/slide29.xml"/><Relationship Id="rId43" Type="http://schemas.openxmlformats.org/officeDocument/2006/relationships/slide" Target="slides/slide37.xml"/><Relationship Id="rId48" Type="http://schemas.openxmlformats.org/officeDocument/2006/relationships/slide" Target="slides/slide42.xml"/><Relationship Id="rId56" Type="http://schemas.openxmlformats.org/officeDocument/2006/relationships/slide" Target="slides/slide50.xml"/><Relationship Id="rId8" Type="http://schemas.openxmlformats.org/officeDocument/2006/relationships/slide" Target="slides/slide2.xml"/><Relationship Id="rId51" Type="http://schemas.openxmlformats.org/officeDocument/2006/relationships/slide" Target="slides/slide45.xml"/><Relationship Id="rId3" Type="http://schemas.openxmlformats.org/officeDocument/2006/relationships/customXml" Target="../customXml/item3.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openxmlformats.org/officeDocument/2006/relationships/slide" Target="slides/slide27.xml"/><Relationship Id="rId38" Type="http://schemas.openxmlformats.org/officeDocument/2006/relationships/slide" Target="slides/slide32.xml"/><Relationship Id="rId46" Type="http://schemas.openxmlformats.org/officeDocument/2006/relationships/slide" Target="slides/slide40.xml"/><Relationship Id="rId59" Type="http://schemas.openxmlformats.org/officeDocument/2006/relationships/presProps" Target="presProps.xml"/><Relationship Id="rId20" Type="http://schemas.openxmlformats.org/officeDocument/2006/relationships/slide" Target="slides/slide14.xml"/><Relationship Id="rId41" Type="http://schemas.openxmlformats.org/officeDocument/2006/relationships/slide" Target="slides/slide35.xml"/><Relationship Id="rId54" Type="http://schemas.openxmlformats.org/officeDocument/2006/relationships/slide" Target="slides/slide48.xml"/><Relationship Id="rId62"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Master" Target="slideMasters/slideMaster3.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slide" Target="slides/slide22.xml"/><Relationship Id="rId36" Type="http://schemas.openxmlformats.org/officeDocument/2006/relationships/slide" Target="slides/slide30.xml"/><Relationship Id="rId49" Type="http://schemas.openxmlformats.org/officeDocument/2006/relationships/slide" Target="slides/slide43.xml"/><Relationship Id="rId57" Type="http://schemas.openxmlformats.org/officeDocument/2006/relationships/notesMaster" Target="notesMasters/notesMaster1.xml"/><Relationship Id="rId10" Type="http://schemas.openxmlformats.org/officeDocument/2006/relationships/slide" Target="slides/slide4.xml"/><Relationship Id="rId31" Type="http://schemas.openxmlformats.org/officeDocument/2006/relationships/slide" Target="slides/slide25.xml"/><Relationship Id="rId44" Type="http://schemas.openxmlformats.org/officeDocument/2006/relationships/slide" Target="slides/slide38.xml"/><Relationship Id="rId52" Type="http://schemas.openxmlformats.org/officeDocument/2006/relationships/slide" Target="slides/slide46.xml"/><Relationship Id="rId60"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3.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65F83DD-55B1-4DE6-9297-92E10E96CD4E}" type="doc">
      <dgm:prSet loTypeId="urn:microsoft.com/office/officeart/2008/layout/VerticalCurvedList" loCatId="list" qsTypeId="urn:microsoft.com/office/officeart/2005/8/quickstyle/simple1" qsCatId="simple" csTypeId="urn:microsoft.com/office/officeart/2005/8/colors/accent1_2" csCatId="accent1" phldr="1"/>
      <dgm:spPr/>
      <dgm:t>
        <a:bodyPr/>
        <a:lstStyle/>
        <a:p>
          <a:endParaRPr lang="en-US"/>
        </a:p>
      </dgm:t>
    </dgm:pt>
    <dgm:pt modelId="{CE23C250-C587-427F-B077-CDAF9FEC3853}">
      <dgm:prSet phldrT="[Text]" custT="1"/>
      <dgm:spPr>
        <a:noFill/>
        <a:ln w="25400">
          <a:solidFill>
            <a:schemeClr val="accent2"/>
          </a:solidFill>
        </a:ln>
      </dgm:spPr>
      <dgm:t>
        <a:bodyPr/>
        <a:lstStyle/>
        <a:p>
          <a:r>
            <a:rPr lang="en-US" sz="1800" dirty="0">
              <a:solidFill>
                <a:schemeClr val="accent2"/>
              </a:solidFill>
            </a:rPr>
            <a:t>Longer-term bullet vs. Rolling short-term bullet vs. Rolling OLOC</a:t>
          </a:r>
        </a:p>
      </dgm:t>
    </dgm:pt>
    <dgm:pt modelId="{33EFA813-E8E7-46D3-92C8-13EF50F9D17B}" type="parTrans" cxnId="{544332AD-4AB3-4C7F-9153-6A6DB2A13264}">
      <dgm:prSet/>
      <dgm:spPr/>
      <dgm:t>
        <a:bodyPr/>
        <a:lstStyle/>
        <a:p>
          <a:endParaRPr lang="en-US"/>
        </a:p>
      </dgm:t>
    </dgm:pt>
    <dgm:pt modelId="{91AFF2ED-E98B-4BF7-A198-C91864A25931}" type="sibTrans" cxnId="{544332AD-4AB3-4C7F-9153-6A6DB2A13264}">
      <dgm:prSet/>
      <dgm:spPr>
        <a:ln>
          <a:solidFill>
            <a:srgbClr val="5A8E22"/>
          </a:solidFill>
        </a:ln>
      </dgm:spPr>
      <dgm:t>
        <a:bodyPr/>
        <a:lstStyle/>
        <a:p>
          <a:endParaRPr lang="en-US"/>
        </a:p>
      </dgm:t>
    </dgm:pt>
    <dgm:pt modelId="{1AD99331-6819-4E94-B3C1-7416DAA8D3EE}">
      <dgm:prSet phldrT="[Text]" custT="1"/>
      <dgm:spPr>
        <a:noFill/>
        <a:ln w="25400">
          <a:solidFill>
            <a:schemeClr val="accent2"/>
          </a:solidFill>
        </a:ln>
      </dgm:spPr>
      <dgm:t>
        <a:bodyPr/>
        <a:lstStyle/>
        <a:p>
          <a:r>
            <a:rPr lang="en-US" sz="1800" dirty="0">
              <a:solidFill>
                <a:schemeClr val="accent2"/>
              </a:solidFill>
            </a:rPr>
            <a:t>SOFR adjustable vs. Rolling OLOC</a:t>
          </a:r>
          <a:endParaRPr lang="en-US" sz="4600" dirty="0"/>
        </a:p>
      </dgm:t>
    </dgm:pt>
    <dgm:pt modelId="{55AFDF9D-BD22-445A-B376-06605135C1DE}" type="parTrans" cxnId="{C7603DB5-2263-49B9-89D5-39521ECADF9D}">
      <dgm:prSet/>
      <dgm:spPr/>
      <dgm:t>
        <a:bodyPr/>
        <a:lstStyle/>
        <a:p>
          <a:endParaRPr lang="en-US"/>
        </a:p>
      </dgm:t>
    </dgm:pt>
    <dgm:pt modelId="{99BE2682-0CCD-4942-ABFF-069C06536A2B}" type="sibTrans" cxnId="{C7603DB5-2263-49B9-89D5-39521ECADF9D}">
      <dgm:prSet/>
      <dgm:spPr/>
      <dgm:t>
        <a:bodyPr/>
        <a:lstStyle/>
        <a:p>
          <a:endParaRPr lang="en-US"/>
        </a:p>
      </dgm:t>
    </dgm:pt>
    <dgm:pt modelId="{A60B3583-4FF8-4E2C-B973-D2AE02278106}">
      <dgm:prSet phldrT="[Text]" custT="1"/>
      <dgm:spPr>
        <a:noFill/>
        <a:ln w="25400">
          <a:solidFill>
            <a:schemeClr val="accent2"/>
          </a:solidFill>
        </a:ln>
      </dgm:spPr>
      <dgm:t>
        <a:bodyPr/>
        <a:lstStyle/>
        <a:p>
          <a:r>
            <a:rPr lang="en-US" sz="1800" dirty="0">
              <a:solidFill>
                <a:schemeClr val="accent2"/>
              </a:solidFill>
            </a:rPr>
            <a:t>Putable advances vs. Rolling OLOC / Rolling SOFR adjustable / Rolling short-term bullets</a:t>
          </a:r>
        </a:p>
      </dgm:t>
    </dgm:pt>
    <dgm:pt modelId="{0C662178-4B93-415C-9663-A2D4FE927998}" type="parTrans" cxnId="{A24C3687-4E79-457D-A27F-7A246C659AE5}">
      <dgm:prSet/>
      <dgm:spPr/>
      <dgm:t>
        <a:bodyPr/>
        <a:lstStyle/>
        <a:p>
          <a:endParaRPr lang="en-US"/>
        </a:p>
      </dgm:t>
    </dgm:pt>
    <dgm:pt modelId="{314F4EB4-354F-49B4-BEF3-71E44D80AC9A}" type="sibTrans" cxnId="{A24C3687-4E79-457D-A27F-7A246C659AE5}">
      <dgm:prSet/>
      <dgm:spPr/>
      <dgm:t>
        <a:bodyPr/>
        <a:lstStyle/>
        <a:p>
          <a:endParaRPr lang="en-US"/>
        </a:p>
      </dgm:t>
    </dgm:pt>
    <dgm:pt modelId="{8DFF052A-BF8E-40DE-81AF-B5B897F20E90}" type="pres">
      <dgm:prSet presAssocID="{D65F83DD-55B1-4DE6-9297-92E10E96CD4E}" presName="Name0" presStyleCnt="0">
        <dgm:presLayoutVars>
          <dgm:chMax val="7"/>
          <dgm:chPref val="7"/>
          <dgm:dir/>
        </dgm:presLayoutVars>
      </dgm:prSet>
      <dgm:spPr/>
    </dgm:pt>
    <dgm:pt modelId="{5A66E992-EAF0-4D1C-A46F-CA28A405B0B7}" type="pres">
      <dgm:prSet presAssocID="{D65F83DD-55B1-4DE6-9297-92E10E96CD4E}" presName="Name1" presStyleCnt="0"/>
      <dgm:spPr/>
    </dgm:pt>
    <dgm:pt modelId="{E97F4B04-ED96-4EB8-A5BC-79DB7125D680}" type="pres">
      <dgm:prSet presAssocID="{D65F83DD-55B1-4DE6-9297-92E10E96CD4E}" presName="cycle" presStyleCnt="0"/>
      <dgm:spPr/>
    </dgm:pt>
    <dgm:pt modelId="{7052658F-0C2E-4B5F-B43B-FCA7A790F1B1}" type="pres">
      <dgm:prSet presAssocID="{D65F83DD-55B1-4DE6-9297-92E10E96CD4E}" presName="srcNode" presStyleLbl="node1" presStyleIdx="0" presStyleCnt="3"/>
      <dgm:spPr/>
    </dgm:pt>
    <dgm:pt modelId="{E492905D-5E61-49DF-ACF7-E158C699DFA8}" type="pres">
      <dgm:prSet presAssocID="{D65F83DD-55B1-4DE6-9297-92E10E96CD4E}" presName="conn" presStyleLbl="parChTrans1D2" presStyleIdx="0" presStyleCnt="1" custLinFactNeighborX="-17916" custLinFactNeighborY="736"/>
      <dgm:spPr/>
    </dgm:pt>
    <dgm:pt modelId="{0EFDF47B-2291-48C6-B079-19A03C9C9744}" type="pres">
      <dgm:prSet presAssocID="{D65F83DD-55B1-4DE6-9297-92E10E96CD4E}" presName="extraNode" presStyleLbl="node1" presStyleIdx="0" presStyleCnt="3"/>
      <dgm:spPr/>
    </dgm:pt>
    <dgm:pt modelId="{9B12C405-7083-45F0-AD00-6D301A1BC15C}" type="pres">
      <dgm:prSet presAssocID="{D65F83DD-55B1-4DE6-9297-92E10E96CD4E}" presName="dstNode" presStyleLbl="node1" presStyleIdx="0" presStyleCnt="3"/>
      <dgm:spPr/>
    </dgm:pt>
    <dgm:pt modelId="{25FCE327-72DA-4175-908F-2C1569FD0D13}" type="pres">
      <dgm:prSet presAssocID="{CE23C250-C587-427F-B077-CDAF9FEC3853}" presName="text_1" presStyleLbl="node1" presStyleIdx="0" presStyleCnt="3" custLinFactNeighborX="11893" custLinFactNeighborY="-4957">
        <dgm:presLayoutVars>
          <dgm:bulletEnabled val="1"/>
        </dgm:presLayoutVars>
      </dgm:prSet>
      <dgm:spPr/>
    </dgm:pt>
    <dgm:pt modelId="{4EDC8708-D67F-487A-B048-3BAD3C7113B2}" type="pres">
      <dgm:prSet presAssocID="{CE23C250-C587-427F-B077-CDAF9FEC3853}" presName="accent_1" presStyleCnt="0"/>
      <dgm:spPr/>
    </dgm:pt>
    <dgm:pt modelId="{588ADDD4-C662-479A-B932-FB706BA8AD78}" type="pres">
      <dgm:prSet presAssocID="{CE23C250-C587-427F-B077-CDAF9FEC3853}" presName="accentRepeatNode" presStyleLbl="solidFgAcc1" presStyleIdx="0" presStyleCnt="3" custScaleX="116586" custScaleY="116586"/>
      <dgm:spPr>
        <a:ln>
          <a:solidFill>
            <a:schemeClr val="accent2"/>
          </a:solidFill>
        </a:ln>
      </dgm:spPr>
    </dgm:pt>
    <dgm:pt modelId="{D3899D8B-DC87-451C-9BA8-BC260F269F71}" type="pres">
      <dgm:prSet presAssocID="{1AD99331-6819-4E94-B3C1-7416DAA8D3EE}" presName="text_2" presStyleLbl="node1" presStyleIdx="1" presStyleCnt="3">
        <dgm:presLayoutVars>
          <dgm:bulletEnabled val="1"/>
        </dgm:presLayoutVars>
      </dgm:prSet>
      <dgm:spPr/>
    </dgm:pt>
    <dgm:pt modelId="{F9B48DDE-5A6E-40CF-8E93-CF813A224D83}" type="pres">
      <dgm:prSet presAssocID="{1AD99331-6819-4E94-B3C1-7416DAA8D3EE}" presName="accent_2" presStyleCnt="0"/>
      <dgm:spPr/>
    </dgm:pt>
    <dgm:pt modelId="{1637F182-562A-4125-AA45-571B2511FF30}" type="pres">
      <dgm:prSet presAssocID="{1AD99331-6819-4E94-B3C1-7416DAA8D3EE}" presName="accentRepeatNode" presStyleLbl="solidFgAcc1" presStyleIdx="1" presStyleCnt="3" custScaleX="116586" custScaleY="116586"/>
      <dgm:spPr>
        <a:ln>
          <a:solidFill>
            <a:schemeClr val="accent2"/>
          </a:solidFill>
        </a:ln>
      </dgm:spPr>
    </dgm:pt>
    <dgm:pt modelId="{0AE79C2B-13CA-4DE8-ACE8-9F85F84E48C4}" type="pres">
      <dgm:prSet presAssocID="{A60B3583-4FF8-4E2C-B973-D2AE02278106}" presName="text_3" presStyleLbl="node1" presStyleIdx="2" presStyleCnt="3">
        <dgm:presLayoutVars>
          <dgm:bulletEnabled val="1"/>
        </dgm:presLayoutVars>
      </dgm:prSet>
      <dgm:spPr/>
    </dgm:pt>
    <dgm:pt modelId="{C742F051-21E5-40AB-83A6-8FF46F322199}" type="pres">
      <dgm:prSet presAssocID="{A60B3583-4FF8-4E2C-B973-D2AE02278106}" presName="accent_3" presStyleCnt="0"/>
      <dgm:spPr/>
    </dgm:pt>
    <dgm:pt modelId="{4E40EAAB-112E-4F6D-B064-35BF14BF4794}" type="pres">
      <dgm:prSet presAssocID="{A60B3583-4FF8-4E2C-B973-D2AE02278106}" presName="accentRepeatNode" presStyleLbl="solidFgAcc1" presStyleIdx="2" presStyleCnt="3" custScaleX="116586" custScaleY="116586"/>
      <dgm:spPr>
        <a:ln>
          <a:solidFill>
            <a:schemeClr val="accent2"/>
          </a:solidFill>
        </a:ln>
      </dgm:spPr>
    </dgm:pt>
  </dgm:ptLst>
  <dgm:cxnLst>
    <dgm:cxn modelId="{80B7002C-0A09-4C33-ACD0-90D416721EA6}" type="presOf" srcId="{CE23C250-C587-427F-B077-CDAF9FEC3853}" destId="{25FCE327-72DA-4175-908F-2C1569FD0D13}" srcOrd="0" destOrd="0" presId="urn:microsoft.com/office/officeart/2008/layout/VerticalCurvedList"/>
    <dgm:cxn modelId="{BBB40C31-7D8C-4610-94E9-8C1E3AAB8EBE}" type="presOf" srcId="{91AFF2ED-E98B-4BF7-A198-C91864A25931}" destId="{E492905D-5E61-49DF-ACF7-E158C699DFA8}" srcOrd="0" destOrd="0" presId="urn:microsoft.com/office/officeart/2008/layout/VerticalCurvedList"/>
    <dgm:cxn modelId="{A24C3687-4E79-457D-A27F-7A246C659AE5}" srcId="{D65F83DD-55B1-4DE6-9297-92E10E96CD4E}" destId="{A60B3583-4FF8-4E2C-B973-D2AE02278106}" srcOrd="2" destOrd="0" parTransId="{0C662178-4B93-415C-9663-A2D4FE927998}" sibTransId="{314F4EB4-354F-49B4-BEF3-71E44D80AC9A}"/>
    <dgm:cxn modelId="{20BEFDA4-635C-4544-A68F-DF13B283ECFD}" type="presOf" srcId="{1AD99331-6819-4E94-B3C1-7416DAA8D3EE}" destId="{D3899D8B-DC87-451C-9BA8-BC260F269F71}" srcOrd="0" destOrd="0" presId="urn:microsoft.com/office/officeart/2008/layout/VerticalCurvedList"/>
    <dgm:cxn modelId="{E080FCA9-85FB-4CDA-910F-485C04C3C4EB}" type="presOf" srcId="{D65F83DD-55B1-4DE6-9297-92E10E96CD4E}" destId="{8DFF052A-BF8E-40DE-81AF-B5B897F20E90}" srcOrd="0" destOrd="0" presId="urn:microsoft.com/office/officeart/2008/layout/VerticalCurvedList"/>
    <dgm:cxn modelId="{544332AD-4AB3-4C7F-9153-6A6DB2A13264}" srcId="{D65F83DD-55B1-4DE6-9297-92E10E96CD4E}" destId="{CE23C250-C587-427F-B077-CDAF9FEC3853}" srcOrd="0" destOrd="0" parTransId="{33EFA813-E8E7-46D3-92C8-13EF50F9D17B}" sibTransId="{91AFF2ED-E98B-4BF7-A198-C91864A25931}"/>
    <dgm:cxn modelId="{C7603DB5-2263-49B9-89D5-39521ECADF9D}" srcId="{D65F83DD-55B1-4DE6-9297-92E10E96CD4E}" destId="{1AD99331-6819-4E94-B3C1-7416DAA8D3EE}" srcOrd="1" destOrd="0" parTransId="{55AFDF9D-BD22-445A-B376-06605135C1DE}" sibTransId="{99BE2682-0CCD-4942-ABFF-069C06536A2B}"/>
    <dgm:cxn modelId="{DB9D94CB-4EF8-46D2-AC28-529333BF7501}" type="presOf" srcId="{A60B3583-4FF8-4E2C-B973-D2AE02278106}" destId="{0AE79C2B-13CA-4DE8-ACE8-9F85F84E48C4}" srcOrd="0" destOrd="0" presId="urn:microsoft.com/office/officeart/2008/layout/VerticalCurvedList"/>
    <dgm:cxn modelId="{1795944F-074C-4476-BB3B-2155CFF319F5}" type="presParOf" srcId="{8DFF052A-BF8E-40DE-81AF-B5B897F20E90}" destId="{5A66E992-EAF0-4D1C-A46F-CA28A405B0B7}" srcOrd="0" destOrd="0" presId="urn:microsoft.com/office/officeart/2008/layout/VerticalCurvedList"/>
    <dgm:cxn modelId="{23CF2CD6-4720-428A-88E0-87F3973515CD}" type="presParOf" srcId="{5A66E992-EAF0-4D1C-A46F-CA28A405B0B7}" destId="{E97F4B04-ED96-4EB8-A5BC-79DB7125D680}" srcOrd="0" destOrd="0" presId="urn:microsoft.com/office/officeart/2008/layout/VerticalCurvedList"/>
    <dgm:cxn modelId="{98E4C105-1F43-4E9A-A6BF-A784A89B1708}" type="presParOf" srcId="{E97F4B04-ED96-4EB8-A5BC-79DB7125D680}" destId="{7052658F-0C2E-4B5F-B43B-FCA7A790F1B1}" srcOrd="0" destOrd="0" presId="urn:microsoft.com/office/officeart/2008/layout/VerticalCurvedList"/>
    <dgm:cxn modelId="{CCD66BEA-2E0B-4B9E-85C1-36A2931E9FCD}" type="presParOf" srcId="{E97F4B04-ED96-4EB8-A5BC-79DB7125D680}" destId="{E492905D-5E61-49DF-ACF7-E158C699DFA8}" srcOrd="1" destOrd="0" presId="urn:microsoft.com/office/officeart/2008/layout/VerticalCurvedList"/>
    <dgm:cxn modelId="{004576C1-1B0A-4A67-8761-43BD6C80AB77}" type="presParOf" srcId="{E97F4B04-ED96-4EB8-A5BC-79DB7125D680}" destId="{0EFDF47B-2291-48C6-B079-19A03C9C9744}" srcOrd="2" destOrd="0" presId="urn:microsoft.com/office/officeart/2008/layout/VerticalCurvedList"/>
    <dgm:cxn modelId="{BF2E7E70-B03B-4917-AC80-7F1654914933}" type="presParOf" srcId="{E97F4B04-ED96-4EB8-A5BC-79DB7125D680}" destId="{9B12C405-7083-45F0-AD00-6D301A1BC15C}" srcOrd="3" destOrd="0" presId="urn:microsoft.com/office/officeart/2008/layout/VerticalCurvedList"/>
    <dgm:cxn modelId="{AD1A6DEE-D9CF-4694-BFF0-71DB8ECFC66D}" type="presParOf" srcId="{5A66E992-EAF0-4D1C-A46F-CA28A405B0B7}" destId="{25FCE327-72DA-4175-908F-2C1569FD0D13}" srcOrd="1" destOrd="0" presId="urn:microsoft.com/office/officeart/2008/layout/VerticalCurvedList"/>
    <dgm:cxn modelId="{76AA67EC-02CC-434E-903E-23CD9BC68D03}" type="presParOf" srcId="{5A66E992-EAF0-4D1C-A46F-CA28A405B0B7}" destId="{4EDC8708-D67F-487A-B048-3BAD3C7113B2}" srcOrd="2" destOrd="0" presId="urn:microsoft.com/office/officeart/2008/layout/VerticalCurvedList"/>
    <dgm:cxn modelId="{113CFB6C-1B2A-4941-895D-F813ACE3495D}" type="presParOf" srcId="{4EDC8708-D67F-487A-B048-3BAD3C7113B2}" destId="{588ADDD4-C662-479A-B932-FB706BA8AD78}" srcOrd="0" destOrd="0" presId="urn:microsoft.com/office/officeart/2008/layout/VerticalCurvedList"/>
    <dgm:cxn modelId="{1D0A3FBC-BCE9-44F9-ABC5-43F2FE00B991}" type="presParOf" srcId="{5A66E992-EAF0-4D1C-A46F-CA28A405B0B7}" destId="{D3899D8B-DC87-451C-9BA8-BC260F269F71}" srcOrd="3" destOrd="0" presId="urn:microsoft.com/office/officeart/2008/layout/VerticalCurvedList"/>
    <dgm:cxn modelId="{49F6CC98-7A07-4682-88C3-2D60D0E522C1}" type="presParOf" srcId="{5A66E992-EAF0-4D1C-A46F-CA28A405B0B7}" destId="{F9B48DDE-5A6E-40CF-8E93-CF813A224D83}" srcOrd="4" destOrd="0" presId="urn:microsoft.com/office/officeart/2008/layout/VerticalCurvedList"/>
    <dgm:cxn modelId="{C515BCAD-4E41-46FE-BA54-3A6D12E81FCE}" type="presParOf" srcId="{F9B48DDE-5A6E-40CF-8E93-CF813A224D83}" destId="{1637F182-562A-4125-AA45-571B2511FF30}" srcOrd="0" destOrd="0" presId="urn:microsoft.com/office/officeart/2008/layout/VerticalCurvedList"/>
    <dgm:cxn modelId="{46D9BE32-C6C6-478A-BD70-131256C84499}" type="presParOf" srcId="{5A66E992-EAF0-4D1C-A46F-CA28A405B0B7}" destId="{0AE79C2B-13CA-4DE8-ACE8-9F85F84E48C4}" srcOrd="5" destOrd="0" presId="urn:microsoft.com/office/officeart/2008/layout/VerticalCurvedList"/>
    <dgm:cxn modelId="{63A81554-1372-48B3-92AD-0F6422058B30}" type="presParOf" srcId="{5A66E992-EAF0-4D1C-A46F-CA28A405B0B7}" destId="{C742F051-21E5-40AB-83A6-8FF46F322199}" srcOrd="6" destOrd="0" presId="urn:microsoft.com/office/officeart/2008/layout/VerticalCurvedList"/>
    <dgm:cxn modelId="{07A8F57A-807F-4E51-A7C4-78B5D3D123C9}" type="presParOf" srcId="{C742F051-21E5-40AB-83A6-8FF46F322199}" destId="{4E40EAAB-112E-4F6D-B064-35BF14BF4794}" srcOrd="0" destOrd="0" presId="urn:microsoft.com/office/officeart/2008/layout/VerticalCurv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492905D-5E61-49DF-ACF7-E158C699DFA8}">
      <dsp:nvSpPr>
        <dsp:cNvPr id="0" name=""/>
        <dsp:cNvSpPr/>
      </dsp:nvSpPr>
      <dsp:spPr>
        <a:xfrm>
          <a:off x="-4920329" y="-717326"/>
          <a:ext cx="5913872" cy="5913872"/>
        </a:xfrm>
        <a:prstGeom prst="blockArc">
          <a:avLst>
            <a:gd name="adj1" fmla="val 18900000"/>
            <a:gd name="adj2" fmla="val 2700000"/>
            <a:gd name="adj3" fmla="val 365"/>
          </a:avLst>
        </a:prstGeom>
        <a:noFill/>
        <a:ln w="12700" cap="flat" cmpd="sng" algn="ctr">
          <a:solidFill>
            <a:srgbClr val="5A8E22"/>
          </a:solidFill>
          <a:prstDash val="solid"/>
          <a:miter lim="800000"/>
        </a:ln>
        <a:effectLst/>
      </dsp:spPr>
      <dsp:style>
        <a:lnRef idx="2">
          <a:scrgbClr r="0" g="0" b="0"/>
        </a:lnRef>
        <a:fillRef idx="0">
          <a:scrgbClr r="0" g="0" b="0"/>
        </a:fillRef>
        <a:effectRef idx="0">
          <a:scrgbClr r="0" g="0" b="0"/>
        </a:effectRef>
        <a:fontRef idx="minor"/>
      </dsp:style>
    </dsp:sp>
    <dsp:sp modelId="{25FCE327-72DA-4175-908F-2C1569FD0D13}">
      <dsp:nvSpPr>
        <dsp:cNvPr id="0" name=""/>
        <dsp:cNvSpPr/>
      </dsp:nvSpPr>
      <dsp:spPr>
        <a:xfrm>
          <a:off x="670244" y="395672"/>
          <a:ext cx="8909185" cy="878433"/>
        </a:xfrm>
        <a:prstGeom prst="rect">
          <a:avLst/>
        </a:prstGeom>
        <a:noFill/>
        <a:ln w="25400" cap="flat" cmpd="sng" algn="ctr">
          <a:solidFill>
            <a:schemeClr val="accent2"/>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97257" tIns="45720" rIns="45720" bIns="45720" numCol="1" spcCol="1270" anchor="ctr" anchorCtr="0">
          <a:noAutofit/>
        </a:bodyPr>
        <a:lstStyle/>
        <a:p>
          <a:pPr marL="0" lvl="0" indent="0" algn="l" defTabSz="800100">
            <a:lnSpc>
              <a:spcPct val="90000"/>
            </a:lnSpc>
            <a:spcBef>
              <a:spcPct val="0"/>
            </a:spcBef>
            <a:spcAft>
              <a:spcPct val="35000"/>
            </a:spcAft>
            <a:buNone/>
          </a:pPr>
          <a:r>
            <a:rPr lang="en-US" sz="1800" kern="1200" dirty="0">
              <a:solidFill>
                <a:schemeClr val="accent2"/>
              </a:solidFill>
            </a:rPr>
            <a:t>Longer-term bullet vs. Rolling short-term bullet vs. Rolling OLOC</a:t>
          </a:r>
        </a:p>
      </dsp:txBody>
      <dsp:txXfrm>
        <a:off x="670244" y="395672"/>
        <a:ext cx="8909185" cy="878433"/>
      </dsp:txXfrm>
    </dsp:sp>
    <dsp:sp modelId="{588ADDD4-C662-479A-B932-FB706BA8AD78}">
      <dsp:nvSpPr>
        <dsp:cNvPr id="0" name=""/>
        <dsp:cNvSpPr/>
      </dsp:nvSpPr>
      <dsp:spPr>
        <a:xfrm>
          <a:off x="15081" y="238351"/>
          <a:ext cx="1280162" cy="1280162"/>
        </a:xfrm>
        <a:prstGeom prst="ellipse">
          <a:avLst/>
        </a:prstGeom>
        <a:solidFill>
          <a:schemeClr val="lt1">
            <a:hueOff val="0"/>
            <a:satOff val="0"/>
            <a:lumOff val="0"/>
            <a:alphaOff val="0"/>
          </a:schemeClr>
        </a:solidFill>
        <a:ln w="12700" cap="flat" cmpd="sng" algn="ctr">
          <a:solidFill>
            <a:schemeClr val="accent2"/>
          </a:solidFill>
          <a:prstDash val="solid"/>
          <a:miter lim="800000"/>
        </a:ln>
        <a:effectLst/>
      </dsp:spPr>
      <dsp:style>
        <a:lnRef idx="2">
          <a:scrgbClr r="0" g="0" b="0"/>
        </a:lnRef>
        <a:fillRef idx="1">
          <a:scrgbClr r="0" g="0" b="0"/>
        </a:fillRef>
        <a:effectRef idx="0">
          <a:scrgbClr r="0" g="0" b="0"/>
        </a:effectRef>
        <a:fontRef idx="minor"/>
      </dsp:style>
    </dsp:sp>
    <dsp:sp modelId="{D3899D8B-DC87-451C-9BA8-BC260F269F71}">
      <dsp:nvSpPr>
        <dsp:cNvPr id="0" name=""/>
        <dsp:cNvSpPr/>
      </dsp:nvSpPr>
      <dsp:spPr>
        <a:xfrm>
          <a:off x="974473" y="1756866"/>
          <a:ext cx="8589874" cy="878433"/>
        </a:xfrm>
        <a:prstGeom prst="rect">
          <a:avLst/>
        </a:prstGeom>
        <a:noFill/>
        <a:ln w="25400" cap="flat" cmpd="sng" algn="ctr">
          <a:solidFill>
            <a:schemeClr val="accent2"/>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97257" tIns="45720" rIns="45720" bIns="45720" numCol="1" spcCol="1270" anchor="ctr" anchorCtr="0">
          <a:noAutofit/>
        </a:bodyPr>
        <a:lstStyle/>
        <a:p>
          <a:pPr marL="0" lvl="0" indent="0" algn="l" defTabSz="800100">
            <a:lnSpc>
              <a:spcPct val="90000"/>
            </a:lnSpc>
            <a:spcBef>
              <a:spcPct val="0"/>
            </a:spcBef>
            <a:spcAft>
              <a:spcPct val="35000"/>
            </a:spcAft>
            <a:buNone/>
          </a:pPr>
          <a:r>
            <a:rPr lang="en-US" sz="1800" kern="1200" dirty="0">
              <a:solidFill>
                <a:schemeClr val="accent2"/>
              </a:solidFill>
            </a:rPr>
            <a:t>SOFR adjustable vs. Rolling OLOC</a:t>
          </a:r>
          <a:endParaRPr lang="en-US" sz="4600" kern="1200" dirty="0"/>
        </a:p>
      </dsp:txBody>
      <dsp:txXfrm>
        <a:off x="974473" y="1756866"/>
        <a:ext cx="8589874" cy="878433"/>
      </dsp:txXfrm>
    </dsp:sp>
    <dsp:sp modelId="{1637F182-562A-4125-AA45-571B2511FF30}">
      <dsp:nvSpPr>
        <dsp:cNvPr id="0" name=""/>
        <dsp:cNvSpPr/>
      </dsp:nvSpPr>
      <dsp:spPr>
        <a:xfrm>
          <a:off x="334392" y="1556002"/>
          <a:ext cx="1280162" cy="1280162"/>
        </a:xfrm>
        <a:prstGeom prst="ellipse">
          <a:avLst/>
        </a:prstGeom>
        <a:solidFill>
          <a:schemeClr val="lt1">
            <a:hueOff val="0"/>
            <a:satOff val="0"/>
            <a:lumOff val="0"/>
            <a:alphaOff val="0"/>
          </a:schemeClr>
        </a:solidFill>
        <a:ln w="12700" cap="flat" cmpd="sng" algn="ctr">
          <a:solidFill>
            <a:schemeClr val="accent2"/>
          </a:solidFill>
          <a:prstDash val="solid"/>
          <a:miter lim="800000"/>
        </a:ln>
        <a:effectLst/>
      </dsp:spPr>
      <dsp:style>
        <a:lnRef idx="2">
          <a:scrgbClr r="0" g="0" b="0"/>
        </a:lnRef>
        <a:fillRef idx="1">
          <a:scrgbClr r="0" g="0" b="0"/>
        </a:fillRef>
        <a:effectRef idx="0">
          <a:scrgbClr r="0" g="0" b="0"/>
        </a:effectRef>
        <a:fontRef idx="minor"/>
      </dsp:style>
    </dsp:sp>
    <dsp:sp modelId="{0AE79C2B-13CA-4DE8-ACE8-9F85F84E48C4}">
      <dsp:nvSpPr>
        <dsp:cNvPr id="0" name=""/>
        <dsp:cNvSpPr/>
      </dsp:nvSpPr>
      <dsp:spPr>
        <a:xfrm>
          <a:off x="655163" y="3074516"/>
          <a:ext cx="8909185" cy="878433"/>
        </a:xfrm>
        <a:prstGeom prst="rect">
          <a:avLst/>
        </a:prstGeom>
        <a:noFill/>
        <a:ln w="25400" cap="flat" cmpd="sng" algn="ctr">
          <a:solidFill>
            <a:schemeClr val="accent2"/>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97257" tIns="45720" rIns="45720" bIns="45720" numCol="1" spcCol="1270" anchor="ctr" anchorCtr="0">
          <a:noAutofit/>
        </a:bodyPr>
        <a:lstStyle/>
        <a:p>
          <a:pPr marL="0" lvl="0" indent="0" algn="l" defTabSz="800100">
            <a:lnSpc>
              <a:spcPct val="90000"/>
            </a:lnSpc>
            <a:spcBef>
              <a:spcPct val="0"/>
            </a:spcBef>
            <a:spcAft>
              <a:spcPct val="35000"/>
            </a:spcAft>
            <a:buNone/>
          </a:pPr>
          <a:r>
            <a:rPr lang="en-US" sz="1800" kern="1200" dirty="0">
              <a:solidFill>
                <a:schemeClr val="accent2"/>
              </a:solidFill>
            </a:rPr>
            <a:t>Putable advances vs. Rolling OLOC / Rolling SOFR adjustable / Rolling short-term bullets</a:t>
          </a:r>
        </a:p>
      </dsp:txBody>
      <dsp:txXfrm>
        <a:off x="655163" y="3074516"/>
        <a:ext cx="8909185" cy="878433"/>
      </dsp:txXfrm>
    </dsp:sp>
    <dsp:sp modelId="{4E40EAAB-112E-4F6D-B064-35BF14BF4794}">
      <dsp:nvSpPr>
        <dsp:cNvPr id="0" name=""/>
        <dsp:cNvSpPr/>
      </dsp:nvSpPr>
      <dsp:spPr>
        <a:xfrm>
          <a:off x="15081" y="2873652"/>
          <a:ext cx="1280162" cy="1280162"/>
        </a:xfrm>
        <a:prstGeom prst="ellipse">
          <a:avLst/>
        </a:prstGeom>
        <a:solidFill>
          <a:schemeClr val="lt1">
            <a:hueOff val="0"/>
            <a:satOff val="0"/>
            <a:lumOff val="0"/>
            <a:alphaOff val="0"/>
          </a:schemeClr>
        </a:solidFill>
        <a:ln w="12700" cap="flat" cmpd="sng" algn="ctr">
          <a:solidFill>
            <a:schemeClr val="accent2"/>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1"/>
            <a:ext cx="3044719" cy="467231"/>
          </a:xfrm>
          <a:prstGeom prst="rect">
            <a:avLst/>
          </a:prstGeom>
        </p:spPr>
        <p:txBody>
          <a:bodyPr vert="horz" lIns="93353" tIns="46676" rIns="93353" bIns="46676" rtlCol="0"/>
          <a:lstStyle>
            <a:lvl1pPr algn="l">
              <a:defRPr sz="1200"/>
            </a:lvl1pPr>
          </a:lstStyle>
          <a:p>
            <a:endParaRPr lang="en-US" dirty="0"/>
          </a:p>
        </p:txBody>
      </p:sp>
      <p:sp>
        <p:nvSpPr>
          <p:cNvPr id="3" name="Date Placeholder 2"/>
          <p:cNvSpPr>
            <a:spLocks noGrp="1"/>
          </p:cNvSpPr>
          <p:nvPr>
            <p:ph type="dt" idx="1"/>
          </p:nvPr>
        </p:nvSpPr>
        <p:spPr>
          <a:xfrm>
            <a:off x="3979931" y="1"/>
            <a:ext cx="3044719" cy="467231"/>
          </a:xfrm>
          <a:prstGeom prst="rect">
            <a:avLst/>
          </a:prstGeom>
        </p:spPr>
        <p:txBody>
          <a:bodyPr vert="horz" lIns="93353" tIns="46676" rIns="93353" bIns="46676" rtlCol="0"/>
          <a:lstStyle>
            <a:lvl1pPr algn="r">
              <a:defRPr sz="1200"/>
            </a:lvl1pPr>
          </a:lstStyle>
          <a:p>
            <a:fld id="{3A71EF0E-BB83-44A1-8119-46C7984F2921}" type="datetimeFigureOut">
              <a:rPr lang="en-US" smtClean="0"/>
              <a:t>8/29/2024</a:t>
            </a:fld>
            <a:endParaRPr lang="en-US" dirty="0"/>
          </a:p>
        </p:txBody>
      </p:sp>
      <p:sp>
        <p:nvSpPr>
          <p:cNvPr id="4" name="Slide Image Placeholder 3"/>
          <p:cNvSpPr>
            <a:spLocks noGrp="1" noRot="1" noChangeAspect="1"/>
          </p:cNvSpPr>
          <p:nvPr>
            <p:ph type="sldImg" idx="2"/>
          </p:nvPr>
        </p:nvSpPr>
        <p:spPr>
          <a:xfrm>
            <a:off x="719138" y="1163638"/>
            <a:ext cx="5588000" cy="3143250"/>
          </a:xfrm>
          <a:prstGeom prst="rect">
            <a:avLst/>
          </a:prstGeom>
          <a:noFill/>
          <a:ln w="12700">
            <a:solidFill>
              <a:prstClr val="black"/>
            </a:solidFill>
          </a:ln>
        </p:spPr>
        <p:txBody>
          <a:bodyPr vert="horz" lIns="93353" tIns="46676" rIns="93353" bIns="46676" rtlCol="0" anchor="ctr"/>
          <a:lstStyle/>
          <a:p>
            <a:endParaRPr lang="en-US" dirty="0"/>
          </a:p>
        </p:txBody>
      </p:sp>
      <p:sp>
        <p:nvSpPr>
          <p:cNvPr id="5" name="Notes Placeholder 4"/>
          <p:cNvSpPr>
            <a:spLocks noGrp="1"/>
          </p:cNvSpPr>
          <p:nvPr>
            <p:ph type="body" sz="quarter" idx="3"/>
          </p:nvPr>
        </p:nvSpPr>
        <p:spPr>
          <a:xfrm>
            <a:off x="702628" y="4481532"/>
            <a:ext cx="5621020" cy="3666708"/>
          </a:xfrm>
          <a:prstGeom prst="rect">
            <a:avLst/>
          </a:prstGeom>
        </p:spPr>
        <p:txBody>
          <a:bodyPr vert="horz" lIns="93353" tIns="46676" rIns="93353" bIns="46676"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1" y="8845046"/>
            <a:ext cx="3044719" cy="467230"/>
          </a:xfrm>
          <a:prstGeom prst="rect">
            <a:avLst/>
          </a:prstGeom>
        </p:spPr>
        <p:txBody>
          <a:bodyPr vert="horz" lIns="93353" tIns="46676" rIns="93353" bIns="46676" rtlCol="0" anchor="b"/>
          <a:lstStyle>
            <a:lvl1pPr algn="l">
              <a:defRPr sz="1200"/>
            </a:lvl1pPr>
          </a:lstStyle>
          <a:p>
            <a:endParaRPr lang="en-US" dirty="0"/>
          </a:p>
        </p:txBody>
      </p:sp>
      <p:sp>
        <p:nvSpPr>
          <p:cNvPr id="7" name="Slide Number Placeholder 6"/>
          <p:cNvSpPr>
            <a:spLocks noGrp="1"/>
          </p:cNvSpPr>
          <p:nvPr>
            <p:ph type="sldNum" sz="quarter" idx="5"/>
          </p:nvPr>
        </p:nvSpPr>
        <p:spPr>
          <a:xfrm>
            <a:off x="3979931" y="8845046"/>
            <a:ext cx="3044719" cy="467230"/>
          </a:xfrm>
          <a:prstGeom prst="rect">
            <a:avLst/>
          </a:prstGeom>
        </p:spPr>
        <p:txBody>
          <a:bodyPr vert="horz" lIns="93353" tIns="46676" rIns="93353" bIns="46676" rtlCol="0" anchor="b"/>
          <a:lstStyle>
            <a:lvl1pPr algn="r">
              <a:defRPr sz="1200"/>
            </a:lvl1pPr>
          </a:lstStyle>
          <a:p>
            <a:fld id="{3ADD5038-5B28-4A58-A113-B0073B496A41}" type="slidenum">
              <a:rPr lang="en-US" smtClean="0"/>
              <a:t>‹#›</a:t>
            </a:fld>
            <a:endParaRPr lang="en-US" dirty="0"/>
          </a:p>
        </p:txBody>
      </p:sp>
    </p:spTree>
    <p:extLst>
      <p:ext uri="{BB962C8B-B14F-4D97-AF65-F5344CB8AC3E}">
        <p14:creationId xmlns:p14="http://schemas.microsoft.com/office/powerpoint/2010/main" val="42320714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22630">
              <a:defRPr/>
            </a:pPr>
            <a:r>
              <a:rPr lang="en-US" dirty="0"/>
              <a:t>Welcome to new series</a:t>
            </a:r>
          </a:p>
          <a:p>
            <a:pPr defTabSz="922630">
              <a:defRPr/>
            </a:pPr>
            <a:r>
              <a:rPr lang="en-US" dirty="0"/>
              <a:t>Format of series</a:t>
            </a:r>
          </a:p>
          <a:p>
            <a:pPr defTabSz="922630">
              <a:defRPr/>
            </a:pPr>
            <a:endParaRPr lang="en-US" dirty="0"/>
          </a:p>
          <a:p>
            <a:pPr defTabSz="922630">
              <a:defRPr/>
            </a:pPr>
            <a:r>
              <a:rPr lang="en-US" dirty="0"/>
              <a:t>Introduce myself and Drew</a:t>
            </a:r>
          </a:p>
          <a:p>
            <a:pPr defTabSz="922630">
              <a:defRPr/>
            </a:pPr>
            <a:endParaRPr lang="en-US" dirty="0"/>
          </a:p>
          <a:p>
            <a:pPr defTabSz="922630">
              <a:defRPr/>
            </a:pPr>
            <a:r>
              <a:rPr lang="en-US" dirty="0"/>
              <a:t>Housekeeping:</a:t>
            </a:r>
          </a:p>
          <a:p>
            <a:pPr defTabSz="922630">
              <a:defRPr/>
            </a:pPr>
            <a:r>
              <a:rPr lang="en-US" dirty="0"/>
              <a:t>- recorded, copy of slides and replay link will be sent </a:t>
            </a:r>
          </a:p>
          <a:p>
            <a:pPr defTabSz="922630">
              <a:defRPr/>
            </a:pPr>
            <a:r>
              <a:rPr lang="en-US" dirty="0"/>
              <a:t>- use Q&amp;A to submit questions, we’ll get to those at the end</a:t>
            </a:r>
          </a:p>
          <a:p>
            <a:pPr defTabSz="922630">
              <a:defRPr/>
            </a:pPr>
            <a:r>
              <a:rPr lang="en-US" dirty="0"/>
              <a:t>- 1 CPE credit</a:t>
            </a:r>
          </a:p>
          <a:p>
            <a:pPr defTabSz="922630">
              <a:defRPr/>
            </a:pPr>
            <a:endParaRPr lang="en-US" dirty="0"/>
          </a:p>
          <a:p>
            <a:pPr defTabSz="922630">
              <a:defRPr/>
            </a:pPr>
            <a:r>
              <a:rPr lang="en-US" dirty="0"/>
              <a:t>Go to first poll question</a:t>
            </a:r>
          </a:p>
        </p:txBody>
      </p:sp>
      <p:sp>
        <p:nvSpPr>
          <p:cNvPr id="4" name="Slide Number Placeholder 3"/>
          <p:cNvSpPr>
            <a:spLocks noGrp="1"/>
          </p:cNvSpPr>
          <p:nvPr>
            <p:ph type="sldNum" sz="quarter" idx="5"/>
          </p:nvPr>
        </p:nvSpPr>
        <p:spPr/>
        <p:txBody>
          <a:bodyPr/>
          <a:lstStyle/>
          <a:p>
            <a:pPr defTabSz="575663">
              <a:defRPr/>
            </a:pPr>
            <a:fld id="{3ADD5038-5B28-4A58-A113-B0073B496A41}" type="slidenum">
              <a:rPr lang="en-US">
                <a:solidFill>
                  <a:prstClr val="black"/>
                </a:solidFill>
                <a:latin typeface="Calibri" panose="020F0502020204030204"/>
              </a:rPr>
              <a:pPr defTabSz="575663">
                <a:defRPr/>
              </a:pPr>
              <a:t>1</a:t>
            </a:fld>
            <a:endParaRPr lang="en-US" dirty="0">
              <a:solidFill>
                <a:prstClr val="black"/>
              </a:solidFill>
              <a:latin typeface="Calibri" panose="020F0502020204030204"/>
            </a:endParaRPr>
          </a:p>
        </p:txBody>
      </p:sp>
    </p:spTree>
    <p:extLst>
      <p:ext uri="{BB962C8B-B14F-4D97-AF65-F5344CB8AC3E}">
        <p14:creationId xmlns:p14="http://schemas.microsoft.com/office/powerpoint/2010/main" val="4140607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ADD5038-5B28-4A58-A113-B0073B496A41}" type="slidenum">
              <a:rPr lang="en-US" smtClean="0"/>
              <a:t>2</a:t>
            </a:fld>
            <a:endParaRPr lang="en-US" dirty="0"/>
          </a:p>
        </p:txBody>
      </p:sp>
    </p:spTree>
    <p:extLst>
      <p:ext uri="{BB962C8B-B14F-4D97-AF65-F5344CB8AC3E}">
        <p14:creationId xmlns:p14="http://schemas.microsoft.com/office/powerpoint/2010/main" val="269344166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ADD5038-5B28-4A58-A113-B0073B496A41}" type="slidenum">
              <a:rPr lang="en-US" smtClean="0"/>
              <a:t>3</a:t>
            </a:fld>
            <a:endParaRPr lang="en-US" dirty="0"/>
          </a:p>
        </p:txBody>
      </p:sp>
    </p:spTree>
    <p:extLst>
      <p:ext uri="{BB962C8B-B14F-4D97-AF65-F5344CB8AC3E}">
        <p14:creationId xmlns:p14="http://schemas.microsoft.com/office/powerpoint/2010/main" val="268699094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ADD5038-5B28-4A58-A113-B0073B496A41}" type="slidenum">
              <a:rPr lang="en-US" smtClean="0"/>
              <a:t>4</a:t>
            </a:fld>
            <a:endParaRPr lang="en-US" dirty="0"/>
          </a:p>
        </p:txBody>
      </p:sp>
    </p:spTree>
    <p:extLst>
      <p:ext uri="{BB962C8B-B14F-4D97-AF65-F5344CB8AC3E}">
        <p14:creationId xmlns:p14="http://schemas.microsoft.com/office/powerpoint/2010/main" val="294440246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ADD5038-5B28-4A58-A113-B0073B496A41}" type="slidenum">
              <a:rPr lang="en-US" smtClean="0"/>
              <a:t>5</a:t>
            </a:fld>
            <a:endParaRPr lang="en-US" dirty="0"/>
          </a:p>
        </p:txBody>
      </p:sp>
    </p:spTree>
    <p:extLst>
      <p:ext uri="{BB962C8B-B14F-4D97-AF65-F5344CB8AC3E}">
        <p14:creationId xmlns:p14="http://schemas.microsoft.com/office/powerpoint/2010/main" val="276542033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ADD5038-5B28-4A58-A113-B0073B496A41}" type="slidenum">
              <a:rPr lang="en-US" smtClean="0"/>
              <a:t>6</a:t>
            </a:fld>
            <a:endParaRPr lang="en-US" dirty="0"/>
          </a:p>
        </p:txBody>
      </p:sp>
    </p:spTree>
    <p:extLst>
      <p:ext uri="{BB962C8B-B14F-4D97-AF65-F5344CB8AC3E}">
        <p14:creationId xmlns:p14="http://schemas.microsoft.com/office/powerpoint/2010/main" val="337574363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ADD5038-5B28-4A58-A113-B0073B496A41}" type="slidenum">
              <a:rPr lang="en-US" smtClean="0"/>
              <a:t>7</a:t>
            </a:fld>
            <a:endParaRPr lang="en-US" dirty="0"/>
          </a:p>
        </p:txBody>
      </p:sp>
    </p:spTree>
    <p:extLst>
      <p:ext uri="{BB962C8B-B14F-4D97-AF65-F5344CB8AC3E}">
        <p14:creationId xmlns:p14="http://schemas.microsoft.com/office/powerpoint/2010/main" val="194660893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ADD5038-5B28-4A58-A113-B0073B496A41}" type="slidenum">
              <a:rPr lang="en-US" smtClean="0"/>
              <a:t>8</a:t>
            </a:fld>
            <a:endParaRPr lang="en-US" dirty="0"/>
          </a:p>
        </p:txBody>
      </p:sp>
    </p:spTree>
    <p:extLst>
      <p:ext uri="{BB962C8B-B14F-4D97-AF65-F5344CB8AC3E}">
        <p14:creationId xmlns:p14="http://schemas.microsoft.com/office/powerpoint/2010/main" val="218404673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ADD5038-5B28-4A58-A113-B0073B496A41}" type="slidenum">
              <a:rPr lang="en-US" smtClean="0"/>
              <a:t>9</a:t>
            </a:fld>
            <a:endParaRPr lang="en-US" dirty="0"/>
          </a:p>
        </p:txBody>
      </p:sp>
    </p:spTree>
    <p:extLst>
      <p:ext uri="{BB962C8B-B14F-4D97-AF65-F5344CB8AC3E}">
        <p14:creationId xmlns:p14="http://schemas.microsoft.com/office/powerpoint/2010/main" val="348593644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ADD5038-5B28-4A58-A113-B0073B496A41}" type="slidenum">
              <a:rPr lang="en-US" smtClean="0"/>
              <a:t>10</a:t>
            </a:fld>
            <a:endParaRPr lang="en-US" dirty="0"/>
          </a:p>
        </p:txBody>
      </p:sp>
    </p:spTree>
    <p:extLst>
      <p:ext uri="{BB962C8B-B14F-4D97-AF65-F5344CB8AC3E}">
        <p14:creationId xmlns:p14="http://schemas.microsoft.com/office/powerpoint/2010/main" val="365248757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ADD5038-5B28-4A58-A113-B0073B496A41}" type="slidenum">
              <a:rPr lang="en-US" smtClean="0"/>
              <a:t>11</a:t>
            </a:fld>
            <a:endParaRPr lang="en-US" dirty="0"/>
          </a:p>
        </p:txBody>
      </p:sp>
    </p:spTree>
    <p:extLst>
      <p:ext uri="{BB962C8B-B14F-4D97-AF65-F5344CB8AC3E}">
        <p14:creationId xmlns:p14="http://schemas.microsoft.com/office/powerpoint/2010/main" val="207427794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ADD5038-5B28-4A58-A113-B0073B496A41}" type="slidenum">
              <a:rPr lang="en-US" smtClean="0"/>
              <a:t>14</a:t>
            </a:fld>
            <a:endParaRPr lang="en-US" dirty="0"/>
          </a:p>
        </p:txBody>
      </p:sp>
    </p:spTree>
    <p:extLst>
      <p:ext uri="{BB962C8B-B14F-4D97-AF65-F5344CB8AC3E}">
        <p14:creationId xmlns:p14="http://schemas.microsoft.com/office/powerpoint/2010/main" val="309148590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ADD5038-5B28-4A58-A113-B0073B496A41}" type="slidenum">
              <a:rPr lang="en-US" smtClean="0"/>
              <a:t>15</a:t>
            </a:fld>
            <a:endParaRPr lang="en-US" dirty="0"/>
          </a:p>
        </p:txBody>
      </p:sp>
    </p:spTree>
    <p:extLst>
      <p:ext uri="{BB962C8B-B14F-4D97-AF65-F5344CB8AC3E}">
        <p14:creationId xmlns:p14="http://schemas.microsoft.com/office/powerpoint/2010/main" val="131838109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ADD5038-5B28-4A58-A113-B0073B496A41}" type="slidenum">
              <a:rPr lang="en-US" smtClean="0"/>
              <a:t>16</a:t>
            </a:fld>
            <a:endParaRPr lang="en-US" dirty="0"/>
          </a:p>
        </p:txBody>
      </p:sp>
    </p:spTree>
    <p:extLst>
      <p:ext uri="{BB962C8B-B14F-4D97-AF65-F5344CB8AC3E}">
        <p14:creationId xmlns:p14="http://schemas.microsoft.com/office/powerpoint/2010/main" val="26327635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ADD5038-5B28-4A58-A113-B0073B496A41}" type="slidenum">
              <a:rPr lang="en-US" smtClean="0"/>
              <a:t>17</a:t>
            </a:fld>
            <a:endParaRPr lang="en-US" dirty="0"/>
          </a:p>
        </p:txBody>
      </p:sp>
    </p:spTree>
    <p:extLst>
      <p:ext uri="{BB962C8B-B14F-4D97-AF65-F5344CB8AC3E}">
        <p14:creationId xmlns:p14="http://schemas.microsoft.com/office/powerpoint/2010/main" val="144001713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ADD5038-5B28-4A58-A113-B0073B496A41}" type="slidenum">
              <a:rPr lang="en-US" smtClean="0"/>
              <a:t>19</a:t>
            </a:fld>
            <a:endParaRPr lang="en-US" dirty="0"/>
          </a:p>
        </p:txBody>
      </p:sp>
    </p:spTree>
    <p:extLst>
      <p:ext uri="{BB962C8B-B14F-4D97-AF65-F5344CB8AC3E}">
        <p14:creationId xmlns:p14="http://schemas.microsoft.com/office/powerpoint/2010/main" val="207741264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ADD5038-5B28-4A58-A113-B0073B496A41}" type="slidenum">
              <a:rPr lang="en-US" smtClean="0"/>
              <a:t>20</a:t>
            </a:fld>
            <a:endParaRPr lang="en-US" dirty="0"/>
          </a:p>
        </p:txBody>
      </p:sp>
    </p:spTree>
    <p:extLst>
      <p:ext uri="{BB962C8B-B14F-4D97-AF65-F5344CB8AC3E}">
        <p14:creationId xmlns:p14="http://schemas.microsoft.com/office/powerpoint/2010/main" val="101682411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ADD5038-5B28-4A58-A113-B0073B496A41}" type="slidenum">
              <a:rPr lang="en-US" smtClean="0"/>
              <a:t>21</a:t>
            </a:fld>
            <a:endParaRPr lang="en-US" dirty="0"/>
          </a:p>
        </p:txBody>
      </p:sp>
    </p:spTree>
    <p:extLst>
      <p:ext uri="{BB962C8B-B14F-4D97-AF65-F5344CB8AC3E}">
        <p14:creationId xmlns:p14="http://schemas.microsoft.com/office/powerpoint/2010/main" val="409655110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9138" y="227013"/>
            <a:ext cx="5588000" cy="3143250"/>
          </a:xfrm>
        </p:spPr>
      </p:sp>
      <p:sp>
        <p:nvSpPr>
          <p:cNvPr id="3" name="Notes Placeholder 2"/>
          <p:cNvSpPr>
            <a:spLocks noGrp="1"/>
          </p:cNvSpPr>
          <p:nvPr>
            <p:ph type="body" idx="1"/>
          </p:nvPr>
        </p:nvSpPr>
        <p:spPr>
          <a:xfrm>
            <a:off x="335280" y="3540369"/>
            <a:ext cx="6362700" cy="5216769"/>
          </a:xfrm>
        </p:spPr>
        <p:txBody>
          <a:bodyPr/>
          <a:lstStyle/>
          <a:p>
            <a:endParaRPr lang="en-US" sz="1100" dirty="0"/>
          </a:p>
        </p:txBody>
      </p:sp>
      <p:sp>
        <p:nvSpPr>
          <p:cNvPr id="4" name="Slide Number Placeholder 3"/>
          <p:cNvSpPr>
            <a:spLocks noGrp="1"/>
          </p:cNvSpPr>
          <p:nvPr>
            <p:ph type="sldNum" sz="quarter" idx="5"/>
          </p:nvPr>
        </p:nvSpPr>
        <p:spPr/>
        <p:txBody>
          <a:bodyPr/>
          <a:lstStyle/>
          <a:p>
            <a:fld id="{3ADD5038-5B28-4A58-A113-B0073B496A41}" type="slidenum">
              <a:rPr lang="en-US" smtClean="0"/>
              <a:t>22</a:t>
            </a:fld>
            <a:endParaRPr lang="en-US" dirty="0"/>
          </a:p>
        </p:txBody>
      </p:sp>
    </p:spTree>
    <p:extLst>
      <p:ext uri="{BB962C8B-B14F-4D97-AF65-F5344CB8AC3E}">
        <p14:creationId xmlns:p14="http://schemas.microsoft.com/office/powerpoint/2010/main" val="123088169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198120" y="4481532"/>
            <a:ext cx="6598920" cy="3666708"/>
          </a:xfrm>
        </p:spPr>
        <p:txBody>
          <a:bodyPr/>
          <a:lstStyle/>
          <a:p>
            <a:endParaRPr lang="en-US" b="1" dirty="0"/>
          </a:p>
        </p:txBody>
      </p:sp>
      <p:sp>
        <p:nvSpPr>
          <p:cNvPr id="4" name="Slide Number Placeholder 3"/>
          <p:cNvSpPr>
            <a:spLocks noGrp="1"/>
          </p:cNvSpPr>
          <p:nvPr>
            <p:ph type="sldNum" sz="quarter" idx="5"/>
          </p:nvPr>
        </p:nvSpPr>
        <p:spPr/>
        <p:txBody>
          <a:bodyPr/>
          <a:lstStyle/>
          <a:p>
            <a:fld id="{3ADD5038-5B28-4A58-A113-B0073B496A41}" type="slidenum">
              <a:rPr lang="en-US" smtClean="0"/>
              <a:t>23</a:t>
            </a:fld>
            <a:endParaRPr lang="en-US" dirty="0"/>
          </a:p>
        </p:txBody>
      </p:sp>
    </p:spTree>
    <p:extLst>
      <p:ext uri="{BB962C8B-B14F-4D97-AF65-F5344CB8AC3E}">
        <p14:creationId xmlns:p14="http://schemas.microsoft.com/office/powerpoint/2010/main" val="333230429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ADD5038-5B28-4A58-A113-B0073B496A41}" type="slidenum">
              <a:rPr lang="en-US" smtClean="0"/>
              <a:t>24</a:t>
            </a:fld>
            <a:endParaRPr lang="en-US" dirty="0"/>
          </a:p>
        </p:txBody>
      </p:sp>
    </p:spTree>
    <p:extLst>
      <p:ext uri="{BB962C8B-B14F-4D97-AF65-F5344CB8AC3E}">
        <p14:creationId xmlns:p14="http://schemas.microsoft.com/office/powerpoint/2010/main" val="102122768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419100" y="4481532"/>
            <a:ext cx="6461760" cy="3666708"/>
          </a:xfrm>
        </p:spPr>
        <p:txBody>
          <a:bodyPr/>
          <a:lstStyle/>
          <a:p>
            <a:endParaRPr lang="en-US" dirty="0"/>
          </a:p>
        </p:txBody>
      </p:sp>
      <p:sp>
        <p:nvSpPr>
          <p:cNvPr id="4" name="Slide Number Placeholder 3"/>
          <p:cNvSpPr>
            <a:spLocks noGrp="1"/>
          </p:cNvSpPr>
          <p:nvPr>
            <p:ph type="sldNum" sz="quarter" idx="5"/>
          </p:nvPr>
        </p:nvSpPr>
        <p:spPr/>
        <p:txBody>
          <a:bodyPr/>
          <a:lstStyle/>
          <a:p>
            <a:fld id="{3ADD5038-5B28-4A58-A113-B0073B496A41}" type="slidenum">
              <a:rPr lang="en-US" smtClean="0"/>
              <a:t>25</a:t>
            </a:fld>
            <a:endParaRPr lang="en-US" dirty="0"/>
          </a:p>
        </p:txBody>
      </p:sp>
    </p:spTree>
    <p:extLst>
      <p:ext uri="{BB962C8B-B14F-4D97-AF65-F5344CB8AC3E}">
        <p14:creationId xmlns:p14="http://schemas.microsoft.com/office/powerpoint/2010/main" val="322864144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236220" y="4481532"/>
            <a:ext cx="6576060" cy="3666708"/>
          </a:xfrm>
        </p:spPr>
        <p:txBody>
          <a:bodyPr/>
          <a:lstStyle/>
          <a:p>
            <a:endParaRPr lang="en-US" dirty="0"/>
          </a:p>
        </p:txBody>
      </p:sp>
      <p:sp>
        <p:nvSpPr>
          <p:cNvPr id="4" name="Slide Number Placeholder 3"/>
          <p:cNvSpPr>
            <a:spLocks noGrp="1"/>
          </p:cNvSpPr>
          <p:nvPr>
            <p:ph type="sldNum" sz="quarter" idx="5"/>
          </p:nvPr>
        </p:nvSpPr>
        <p:spPr/>
        <p:txBody>
          <a:bodyPr/>
          <a:lstStyle/>
          <a:p>
            <a:fld id="{3ADD5038-5B28-4A58-A113-B0073B496A41}" type="slidenum">
              <a:rPr lang="en-US" smtClean="0"/>
              <a:t>26</a:t>
            </a:fld>
            <a:endParaRPr lang="en-US" dirty="0"/>
          </a:p>
        </p:txBody>
      </p:sp>
    </p:spTree>
    <p:extLst>
      <p:ext uri="{BB962C8B-B14F-4D97-AF65-F5344CB8AC3E}">
        <p14:creationId xmlns:p14="http://schemas.microsoft.com/office/powerpoint/2010/main" val="194595047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175260" y="4481532"/>
            <a:ext cx="6522720" cy="3666708"/>
          </a:xfrm>
        </p:spPr>
        <p:txBody>
          <a:bodyPr/>
          <a:lstStyle/>
          <a:p>
            <a:endParaRPr lang="en-US" dirty="0"/>
          </a:p>
        </p:txBody>
      </p:sp>
      <p:sp>
        <p:nvSpPr>
          <p:cNvPr id="4" name="Slide Number Placeholder 3"/>
          <p:cNvSpPr>
            <a:spLocks noGrp="1"/>
          </p:cNvSpPr>
          <p:nvPr>
            <p:ph type="sldNum" sz="quarter" idx="5"/>
          </p:nvPr>
        </p:nvSpPr>
        <p:spPr/>
        <p:txBody>
          <a:bodyPr/>
          <a:lstStyle/>
          <a:p>
            <a:fld id="{3ADD5038-5B28-4A58-A113-B0073B496A41}" type="slidenum">
              <a:rPr lang="en-US" smtClean="0"/>
              <a:t>27</a:t>
            </a:fld>
            <a:endParaRPr lang="en-US" dirty="0"/>
          </a:p>
        </p:txBody>
      </p:sp>
    </p:spTree>
    <p:extLst>
      <p:ext uri="{BB962C8B-B14F-4D97-AF65-F5344CB8AC3E}">
        <p14:creationId xmlns:p14="http://schemas.microsoft.com/office/powerpoint/2010/main" val="185427723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ADD5038-5B28-4A58-A113-B0073B496A41}" type="slidenum">
              <a:rPr lang="en-US" smtClean="0"/>
              <a:t>28</a:t>
            </a:fld>
            <a:endParaRPr lang="en-US" dirty="0"/>
          </a:p>
        </p:txBody>
      </p:sp>
    </p:spTree>
    <p:extLst>
      <p:ext uri="{BB962C8B-B14F-4D97-AF65-F5344CB8AC3E}">
        <p14:creationId xmlns:p14="http://schemas.microsoft.com/office/powerpoint/2010/main" val="418011466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We’re going to transition now over to a few advance funding strategies and a brief overview on a couple advance products.</a:t>
            </a:r>
          </a:p>
        </p:txBody>
      </p:sp>
      <p:sp>
        <p:nvSpPr>
          <p:cNvPr id="4" name="Slide Number Placeholder 3"/>
          <p:cNvSpPr>
            <a:spLocks noGrp="1"/>
          </p:cNvSpPr>
          <p:nvPr>
            <p:ph type="sldNum" sz="quarter" idx="5"/>
          </p:nvPr>
        </p:nvSpPr>
        <p:spPr/>
        <p:txBody>
          <a:bodyPr/>
          <a:lstStyle/>
          <a:p>
            <a:fld id="{3ADD5038-5B28-4A58-A113-B0073B496A41}" type="slidenum">
              <a:rPr lang="en-US" smtClean="0"/>
              <a:t>29</a:t>
            </a:fld>
            <a:endParaRPr lang="en-US" dirty="0"/>
          </a:p>
        </p:txBody>
      </p:sp>
    </p:spTree>
    <p:extLst>
      <p:ext uri="{BB962C8B-B14F-4D97-AF65-F5344CB8AC3E}">
        <p14:creationId xmlns:p14="http://schemas.microsoft.com/office/powerpoint/2010/main" val="375253200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441960" y="4481532"/>
            <a:ext cx="6195060" cy="3666708"/>
          </a:xfrm>
        </p:spPr>
        <p:txBody>
          <a:bodyPr/>
          <a:lstStyle/>
          <a:p>
            <a:endParaRPr lang="en-US" dirty="0"/>
          </a:p>
        </p:txBody>
      </p:sp>
      <p:sp>
        <p:nvSpPr>
          <p:cNvPr id="4" name="Slide Number Placeholder 3"/>
          <p:cNvSpPr>
            <a:spLocks noGrp="1"/>
          </p:cNvSpPr>
          <p:nvPr>
            <p:ph type="sldNum" sz="quarter" idx="5"/>
          </p:nvPr>
        </p:nvSpPr>
        <p:spPr/>
        <p:txBody>
          <a:bodyPr/>
          <a:lstStyle/>
          <a:p>
            <a:fld id="{3ADD5038-5B28-4A58-A113-B0073B496A41}" type="slidenum">
              <a:rPr lang="en-US" smtClean="0"/>
              <a:t>30</a:t>
            </a:fld>
            <a:endParaRPr lang="en-US" dirty="0"/>
          </a:p>
        </p:txBody>
      </p:sp>
    </p:spTree>
    <p:extLst>
      <p:ext uri="{BB962C8B-B14F-4D97-AF65-F5344CB8AC3E}">
        <p14:creationId xmlns:p14="http://schemas.microsoft.com/office/powerpoint/2010/main" val="89880491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ADD5038-5B28-4A58-A113-B0073B496A41}" type="slidenum">
              <a:rPr lang="en-US" smtClean="0"/>
              <a:t>31</a:t>
            </a:fld>
            <a:endParaRPr lang="en-US" dirty="0"/>
          </a:p>
        </p:txBody>
      </p:sp>
    </p:spTree>
    <p:extLst>
      <p:ext uri="{BB962C8B-B14F-4D97-AF65-F5344CB8AC3E}">
        <p14:creationId xmlns:p14="http://schemas.microsoft.com/office/powerpoint/2010/main" val="274075909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ADD5038-5B28-4A58-A113-B0073B496A41}" type="slidenum">
              <a:rPr lang="en-US" smtClean="0"/>
              <a:t>32</a:t>
            </a:fld>
            <a:endParaRPr lang="en-US" dirty="0"/>
          </a:p>
        </p:txBody>
      </p:sp>
    </p:spTree>
    <p:extLst>
      <p:ext uri="{BB962C8B-B14F-4D97-AF65-F5344CB8AC3E}">
        <p14:creationId xmlns:p14="http://schemas.microsoft.com/office/powerpoint/2010/main" val="1658931802"/>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5"/>
          </p:nvPr>
        </p:nvSpPr>
        <p:spPr/>
        <p:txBody>
          <a:bodyPr/>
          <a:lstStyle/>
          <a:p>
            <a:fld id="{3ADD5038-5B28-4A58-A113-B0073B496A41}" type="slidenum">
              <a:rPr lang="en-US" smtClean="0"/>
              <a:t>33</a:t>
            </a:fld>
            <a:endParaRPr lang="en-US" dirty="0"/>
          </a:p>
        </p:txBody>
      </p:sp>
    </p:spTree>
    <p:extLst>
      <p:ext uri="{BB962C8B-B14F-4D97-AF65-F5344CB8AC3E}">
        <p14:creationId xmlns:p14="http://schemas.microsoft.com/office/powerpoint/2010/main" val="2786224000"/>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9138" y="128588"/>
            <a:ext cx="5588000" cy="3143250"/>
          </a:xfrm>
        </p:spPr>
      </p:sp>
      <p:sp>
        <p:nvSpPr>
          <p:cNvPr id="3" name="Notes Placeholder 2"/>
          <p:cNvSpPr>
            <a:spLocks noGrp="1"/>
          </p:cNvSpPr>
          <p:nvPr>
            <p:ph type="body" idx="1"/>
          </p:nvPr>
        </p:nvSpPr>
        <p:spPr>
          <a:xfrm>
            <a:off x="160020" y="3442575"/>
            <a:ext cx="6713220" cy="5513856"/>
          </a:xfrm>
        </p:spPr>
        <p:txBody>
          <a:bodyPr/>
          <a:lstStyle/>
          <a:p>
            <a:endParaRPr lang="en-US" sz="1100" dirty="0"/>
          </a:p>
        </p:txBody>
      </p:sp>
      <p:sp>
        <p:nvSpPr>
          <p:cNvPr id="4" name="Slide Number Placeholder 3"/>
          <p:cNvSpPr>
            <a:spLocks noGrp="1"/>
          </p:cNvSpPr>
          <p:nvPr>
            <p:ph type="sldNum" sz="quarter" idx="5"/>
          </p:nvPr>
        </p:nvSpPr>
        <p:spPr/>
        <p:txBody>
          <a:bodyPr/>
          <a:lstStyle/>
          <a:p>
            <a:fld id="{3ADD5038-5B28-4A58-A113-B0073B496A41}" type="slidenum">
              <a:rPr lang="en-US" smtClean="0"/>
              <a:t>34</a:t>
            </a:fld>
            <a:endParaRPr lang="en-US" dirty="0"/>
          </a:p>
        </p:txBody>
      </p:sp>
    </p:spTree>
    <p:extLst>
      <p:ext uri="{BB962C8B-B14F-4D97-AF65-F5344CB8AC3E}">
        <p14:creationId xmlns:p14="http://schemas.microsoft.com/office/powerpoint/2010/main" val="2926722647"/>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ADD5038-5B28-4A58-A113-B0073B496A41}" type="slidenum">
              <a:rPr lang="en-US" smtClean="0"/>
              <a:t>35</a:t>
            </a:fld>
            <a:endParaRPr lang="en-US" dirty="0"/>
          </a:p>
        </p:txBody>
      </p:sp>
    </p:spTree>
    <p:extLst>
      <p:ext uri="{BB962C8B-B14F-4D97-AF65-F5344CB8AC3E}">
        <p14:creationId xmlns:p14="http://schemas.microsoft.com/office/powerpoint/2010/main" val="13211216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9138" y="131763"/>
            <a:ext cx="5588000" cy="3143250"/>
          </a:xfrm>
        </p:spPr>
      </p:sp>
      <p:sp>
        <p:nvSpPr>
          <p:cNvPr id="3" name="Notes Placeholder 2"/>
          <p:cNvSpPr>
            <a:spLocks noGrp="1"/>
          </p:cNvSpPr>
          <p:nvPr>
            <p:ph type="body" idx="1"/>
          </p:nvPr>
        </p:nvSpPr>
        <p:spPr>
          <a:xfrm>
            <a:off x="0" y="3357582"/>
            <a:ext cx="7024650" cy="5822930"/>
          </a:xfrm>
        </p:spPr>
        <p:txBody>
          <a:bodyPr/>
          <a:lstStyle/>
          <a:p>
            <a:endParaRPr lang="en-US" sz="1100" dirty="0"/>
          </a:p>
        </p:txBody>
      </p:sp>
      <p:sp>
        <p:nvSpPr>
          <p:cNvPr id="4" name="Slide Number Placeholder 3"/>
          <p:cNvSpPr>
            <a:spLocks noGrp="1"/>
          </p:cNvSpPr>
          <p:nvPr>
            <p:ph type="sldNum" sz="quarter" idx="5"/>
          </p:nvPr>
        </p:nvSpPr>
        <p:spPr/>
        <p:txBody>
          <a:bodyPr/>
          <a:lstStyle/>
          <a:p>
            <a:fld id="{3ADD5038-5B28-4A58-A113-B0073B496A41}" type="slidenum">
              <a:rPr lang="en-US" smtClean="0"/>
              <a:t>36</a:t>
            </a:fld>
            <a:endParaRPr lang="en-US" dirty="0"/>
          </a:p>
        </p:txBody>
      </p:sp>
    </p:spTree>
    <p:extLst>
      <p:ext uri="{BB962C8B-B14F-4D97-AF65-F5344CB8AC3E}">
        <p14:creationId xmlns:p14="http://schemas.microsoft.com/office/powerpoint/2010/main" val="2197570638"/>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ADD5038-5B28-4A58-A113-B0073B496A41}" type="slidenum">
              <a:rPr lang="en-US" smtClean="0"/>
              <a:t>37</a:t>
            </a:fld>
            <a:endParaRPr lang="en-US" dirty="0"/>
          </a:p>
        </p:txBody>
      </p:sp>
    </p:spTree>
    <p:extLst>
      <p:ext uri="{BB962C8B-B14F-4D97-AF65-F5344CB8AC3E}">
        <p14:creationId xmlns:p14="http://schemas.microsoft.com/office/powerpoint/2010/main" val="508953295"/>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ADD5038-5B28-4A58-A113-B0073B496A41}" type="slidenum">
              <a:rPr lang="en-US" smtClean="0"/>
              <a:t>38</a:t>
            </a:fld>
            <a:endParaRPr lang="en-US" dirty="0"/>
          </a:p>
        </p:txBody>
      </p:sp>
    </p:spTree>
    <p:extLst>
      <p:ext uri="{BB962C8B-B14F-4D97-AF65-F5344CB8AC3E}">
        <p14:creationId xmlns:p14="http://schemas.microsoft.com/office/powerpoint/2010/main" val="4284580205"/>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ADD5038-5B28-4A58-A113-B0073B496A41}" type="slidenum">
              <a:rPr lang="en-US" smtClean="0"/>
              <a:t>40</a:t>
            </a:fld>
            <a:endParaRPr lang="en-US" dirty="0"/>
          </a:p>
        </p:txBody>
      </p:sp>
    </p:spTree>
    <p:extLst>
      <p:ext uri="{BB962C8B-B14F-4D97-AF65-F5344CB8AC3E}">
        <p14:creationId xmlns:p14="http://schemas.microsoft.com/office/powerpoint/2010/main" val="2311335650"/>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ADD5038-5B28-4A58-A113-B0073B496A41}" type="slidenum">
              <a:rPr lang="en-US" smtClean="0"/>
              <a:t>41</a:t>
            </a:fld>
            <a:endParaRPr lang="en-US" dirty="0"/>
          </a:p>
        </p:txBody>
      </p:sp>
    </p:spTree>
    <p:extLst>
      <p:ext uri="{BB962C8B-B14F-4D97-AF65-F5344CB8AC3E}">
        <p14:creationId xmlns:p14="http://schemas.microsoft.com/office/powerpoint/2010/main" val="3790072018"/>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latin typeface="Calibri" panose="020F0502020204030204" pitchFamily="34" charset="0"/>
                <a:ea typeface="Calibri" panose="020F0502020204030204" pitchFamily="34" charset="0"/>
                <a:cs typeface="Times New Roman" panose="02020603050405020304" pitchFamily="18" charset="0"/>
              </a:rPr>
              <a:t>We currently administer four programs in HCD. At a high level:</a:t>
            </a:r>
          </a:p>
          <a:p>
            <a:pPr marL="345986" indent="-345986">
              <a:buFont typeface="Symbol" panose="05050102010706020507" pitchFamily="18" charset="2"/>
              <a:buChar char=""/>
            </a:pPr>
            <a:r>
              <a:rPr lang="en-US" dirty="0">
                <a:latin typeface="Calibri" panose="020F0502020204030204" pitchFamily="34" charset="0"/>
                <a:ea typeface="Calibri" panose="020F0502020204030204" pitchFamily="34" charset="0"/>
                <a:cs typeface="Times New Roman" panose="02020603050405020304" pitchFamily="18" charset="0"/>
              </a:rPr>
              <a:t>Our Affordable Housing Program or AHP is our competitive grant program. When you combine the system as a whole, it is the largest privately funded housing grant program in the nation. </a:t>
            </a:r>
          </a:p>
          <a:p>
            <a:pPr marL="345986" indent="-345986">
              <a:buFont typeface="Symbol" panose="05050102010706020507" pitchFamily="18" charset="2"/>
              <a:buChar char=""/>
            </a:pPr>
            <a:r>
              <a:rPr lang="en-US" dirty="0">
                <a:latin typeface="Calibri" panose="020F0502020204030204" pitchFamily="34" charset="0"/>
                <a:ea typeface="Calibri" panose="020F0502020204030204" pitchFamily="34" charset="0"/>
                <a:cs typeface="Times New Roman" panose="02020603050405020304" pitchFamily="18" charset="0"/>
              </a:rPr>
              <a:t>TurnKey provides down payment assistance to homebuyers in our district. </a:t>
            </a:r>
          </a:p>
          <a:p>
            <a:pPr marL="345986" indent="-345986">
              <a:buFont typeface="Symbol" panose="05050102010706020507" pitchFamily="18" charset="2"/>
              <a:buChar char=""/>
            </a:pPr>
            <a:r>
              <a:rPr lang="en-US" dirty="0">
                <a:latin typeface="Calibri" panose="020F0502020204030204" pitchFamily="34" charset="0"/>
                <a:ea typeface="Calibri" panose="020F0502020204030204" pitchFamily="34" charset="0"/>
                <a:cs typeface="Times New Roman" panose="02020603050405020304" pitchFamily="18" charset="0"/>
              </a:rPr>
              <a:t>The Community Housing Program and Community Development Program or CHP/CDP are our discounted advance programs that promote and encourage community lending. </a:t>
            </a:r>
          </a:p>
          <a:p>
            <a:pPr marL="345986" indent="-345986">
              <a:buFont typeface="Symbol" panose="05050102010706020507" pitchFamily="18" charset="2"/>
              <a:buChar char=""/>
            </a:pPr>
            <a:r>
              <a:rPr lang="en-US" dirty="0">
                <a:latin typeface="Calibri" panose="020F0502020204030204" pitchFamily="34" charset="0"/>
                <a:ea typeface="Calibri" panose="020F0502020204030204" pitchFamily="34" charset="0"/>
                <a:cs typeface="Times New Roman" panose="02020603050405020304" pitchFamily="18" charset="0"/>
              </a:rPr>
              <a:t>Voluntary programs are funding BEYOND the regulatory requirement – so outside of our 10% obligation, these are funds that we are choosing to provide to assist with housing needs. </a:t>
            </a:r>
            <a:endParaRPr lang="en-US" dirty="0"/>
          </a:p>
          <a:p>
            <a:endParaRPr lang="en-US" dirty="0"/>
          </a:p>
        </p:txBody>
      </p:sp>
      <p:sp>
        <p:nvSpPr>
          <p:cNvPr id="4" name="Slide Number Placeholder 3"/>
          <p:cNvSpPr>
            <a:spLocks noGrp="1"/>
          </p:cNvSpPr>
          <p:nvPr>
            <p:ph type="sldNum" sz="quarter" idx="5"/>
          </p:nvPr>
        </p:nvSpPr>
        <p:spPr/>
        <p:txBody>
          <a:bodyPr/>
          <a:lstStyle/>
          <a:p>
            <a:fld id="{3ADD5038-5B28-4A58-A113-B0073B496A41}" type="slidenum">
              <a:rPr lang="en-US" smtClean="0"/>
              <a:t>42</a:t>
            </a:fld>
            <a:endParaRPr lang="en-US" dirty="0"/>
          </a:p>
        </p:txBody>
      </p:sp>
    </p:spTree>
    <p:extLst>
      <p:ext uri="{BB962C8B-B14F-4D97-AF65-F5344CB8AC3E}">
        <p14:creationId xmlns:p14="http://schemas.microsoft.com/office/powerpoint/2010/main" val="3311242700"/>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solidFill>
                  <a:srgbClr val="C00000"/>
                </a:solidFill>
                <a:cs typeface="Calibri"/>
              </a:rPr>
              <a:t>[Allow for multiple selections. Do not share poll responses to this question]</a:t>
            </a:r>
          </a:p>
          <a:p>
            <a:endParaRPr lang="en-US" dirty="0"/>
          </a:p>
        </p:txBody>
      </p:sp>
      <p:sp>
        <p:nvSpPr>
          <p:cNvPr id="4" name="Slide Number Placeholder 3"/>
          <p:cNvSpPr>
            <a:spLocks noGrp="1"/>
          </p:cNvSpPr>
          <p:nvPr>
            <p:ph type="sldNum" sz="quarter" idx="5"/>
          </p:nvPr>
        </p:nvSpPr>
        <p:spPr/>
        <p:txBody>
          <a:bodyPr/>
          <a:lstStyle/>
          <a:p>
            <a:fld id="{3ADD5038-5B28-4A58-A113-B0073B496A41}" type="slidenum">
              <a:rPr lang="en-US" smtClean="0"/>
              <a:t>45</a:t>
            </a:fld>
            <a:endParaRPr lang="en-US" dirty="0"/>
          </a:p>
        </p:txBody>
      </p:sp>
    </p:spTree>
    <p:extLst>
      <p:ext uri="{BB962C8B-B14F-4D97-AF65-F5344CB8AC3E}">
        <p14:creationId xmlns:p14="http://schemas.microsoft.com/office/powerpoint/2010/main" val="1482861044"/>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ADD5038-5B28-4A58-A113-B0073B496A41}" type="slidenum">
              <a:rPr lang="en-US" smtClean="0"/>
              <a:t>46</a:t>
            </a:fld>
            <a:endParaRPr lang="en-US" dirty="0"/>
          </a:p>
        </p:txBody>
      </p:sp>
    </p:spTree>
    <p:extLst>
      <p:ext uri="{BB962C8B-B14F-4D97-AF65-F5344CB8AC3E}">
        <p14:creationId xmlns:p14="http://schemas.microsoft.com/office/powerpoint/2010/main" val="3145951657"/>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Look for descriptions and registration information throughout the year at fhlbtopeka.com/events.</a:t>
            </a:r>
          </a:p>
        </p:txBody>
      </p:sp>
      <p:sp>
        <p:nvSpPr>
          <p:cNvPr id="4" name="Slide Number Placeholder 3"/>
          <p:cNvSpPr>
            <a:spLocks noGrp="1"/>
          </p:cNvSpPr>
          <p:nvPr>
            <p:ph type="sldNum" sz="quarter" idx="5"/>
          </p:nvPr>
        </p:nvSpPr>
        <p:spPr/>
        <p:txBody>
          <a:bodyPr/>
          <a:lstStyle/>
          <a:p>
            <a:fld id="{3ADD5038-5B28-4A58-A113-B0073B496A41}" type="slidenum">
              <a:rPr lang="en-US" smtClean="0"/>
              <a:t>47</a:t>
            </a:fld>
            <a:endParaRPr lang="en-US" dirty="0"/>
          </a:p>
        </p:txBody>
      </p:sp>
    </p:spTree>
    <p:extLst>
      <p:ext uri="{BB962C8B-B14F-4D97-AF65-F5344CB8AC3E}">
        <p14:creationId xmlns:p14="http://schemas.microsoft.com/office/powerpoint/2010/main" val="296714715"/>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[note agenda and speakers/topics]</a:t>
            </a:r>
          </a:p>
          <a:p>
            <a:endParaRPr lang="en-US" dirty="0"/>
          </a:p>
          <a:p>
            <a:r>
              <a:rPr lang="en-US" dirty="0"/>
              <a:t>Each meeting will feature two outside speakers, one is Matt Harris from Hilltop Securities on liquidity and interest rate risk with your balance sheet and we return Russell Evans for an economic update.</a:t>
            </a:r>
          </a:p>
          <a:p>
            <a:endParaRPr lang="en-US" dirty="0"/>
          </a:p>
          <a:p>
            <a:r>
              <a:rPr lang="en-US" dirty="0"/>
              <a:t>You’ll also hear an FHLBank update from Jeff Kuzbel and Lance Liby, along with an election update from Ryan Gilliland – our Director of Government and Industry relations.</a:t>
            </a:r>
          </a:p>
        </p:txBody>
      </p:sp>
      <p:sp>
        <p:nvSpPr>
          <p:cNvPr id="4" name="Slide Number Placeholder 3"/>
          <p:cNvSpPr>
            <a:spLocks noGrp="1"/>
          </p:cNvSpPr>
          <p:nvPr>
            <p:ph type="sldNum" sz="quarter" idx="5"/>
          </p:nvPr>
        </p:nvSpPr>
        <p:spPr/>
        <p:txBody>
          <a:bodyPr/>
          <a:lstStyle/>
          <a:p>
            <a:fld id="{3ADD5038-5B28-4A58-A113-B0073B496A41}" type="slidenum">
              <a:rPr lang="en-US" smtClean="0"/>
              <a:t>48</a:t>
            </a:fld>
            <a:endParaRPr lang="en-US" dirty="0"/>
          </a:p>
        </p:txBody>
      </p:sp>
    </p:spTree>
    <p:extLst>
      <p:ext uri="{BB962C8B-B14F-4D97-AF65-F5344CB8AC3E}">
        <p14:creationId xmlns:p14="http://schemas.microsoft.com/office/powerpoint/2010/main" val="269839697"/>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Thank you for attending – our </a:t>
            </a:r>
            <a:r>
              <a:rPr lang="en-US" altLang="en-US" b="0" i="0" dirty="0"/>
              <a:t>goal is to help you explore strategies that contribute to your profitability and efficient use of capital. </a:t>
            </a:r>
            <a:endParaRPr lang="en-US" dirty="0"/>
          </a:p>
          <a:p>
            <a:endParaRPr lang="en-US" dirty="0"/>
          </a:p>
        </p:txBody>
      </p:sp>
      <p:sp>
        <p:nvSpPr>
          <p:cNvPr id="4" name="Slide Number Placeholder 3"/>
          <p:cNvSpPr>
            <a:spLocks noGrp="1"/>
          </p:cNvSpPr>
          <p:nvPr>
            <p:ph type="sldNum" sz="quarter" idx="5"/>
          </p:nvPr>
        </p:nvSpPr>
        <p:spPr/>
        <p:txBody>
          <a:bodyPr/>
          <a:lstStyle/>
          <a:p>
            <a:fld id="{3ADD5038-5B28-4A58-A113-B0073B496A41}" type="slidenum">
              <a:rPr lang="en-US" smtClean="0"/>
              <a:t>49</a:t>
            </a:fld>
            <a:endParaRPr lang="en-US" dirty="0"/>
          </a:p>
        </p:txBody>
      </p:sp>
    </p:spTree>
    <p:extLst>
      <p:ext uri="{BB962C8B-B14F-4D97-AF65-F5344CB8AC3E}">
        <p14:creationId xmlns:p14="http://schemas.microsoft.com/office/powerpoint/2010/main" val="3024348545"/>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defTabSz="461315">
              <a:defRPr/>
            </a:pPr>
            <a:fld id="{9285A5B3-CDAD-499A-8648-7DE0723854CF}" type="slidenum">
              <a:rPr lang="en-US">
                <a:solidFill>
                  <a:prstClr val="black"/>
                </a:solidFill>
                <a:latin typeface="Calibri" panose="020F0502020204030204"/>
              </a:rPr>
              <a:pPr defTabSz="461315">
                <a:defRPr/>
              </a:pPr>
              <a:t>50</a:t>
            </a:fld>
            <a:endParaRPr lang="en-US" dirty="0">
              <a:solidFill>
                <a:prstClr val="black"/>
              </a:solidFill>
              <a:latin typeface="Calibri" panose="020F0502020204030204"/>
            </a:endParaRPr>
          </a:p>
        </p:txBody>
      </p:sp>
    </p:spTree>
    <p:extLst>
      <p:ext uri="{BB962C8B-B14F-4D97-AF65-F5344CB8AC3E}">
        <p14:creationId xmlns:p14="http://schemas.microsoft.com/office/powerpoint/2010/main" val="1831475091"/>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1_Title Slide">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947697" y="1966031"/>
            <a:ext cx="10363200" cy="1022099"/>
          </a:xfrm>
          <a:prstGeom prst="rect">
            <a:avLst/>
          </a:prstGeom>
        </p:spPr>
        <p:txBody>
          <a:bodyPr anchor="b">
            <a:normAutofit/>
          </a:bodyPr>
          <a:lstStyle>
            <a:lvl1pPr algn="l">
              <a:defRPr sz="3200" cap="none" baseline="0"/>
            </a:lvl1pPr>
          </a:lstStyle>
          <a:p>
            <a:r>
              <a:rPr lang="en-US"/>
              <a:t>Slide Title</a:t>
            </a:r>
          </a:p>
        </p:txBody>
      </p:sp>
      <p:pic>
        <p:nvPicPr>
          <p:cNvPr id="5" name="Picture 4">
            <a:extLst>
              <a:ext uri="{FF2B5EF4-FFF2-40B4-BE49-F238E27FC236}">
                <a16:creationId xmlns:a16="http://schemas.microsoft.com/office/drawing/2014/main" id="{2C8C1958-0DBE-4D09-9631-B680BA82BDDC}"/>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952743" y="849985"/>
            <a:ext cx="1880000" cy="920000"/>
          </a:xfrm>
          <a:prstGeom prst="rect">
            <a:avLst/>
          </a:prstGeom>
        </p:spPr>
      </p:pic>
      <p:sp>
        <p:nvSpPr>
          <p:cNvPr id="6" name="Text Placeholder 17">
            <a:extLst>
              <a:ext uri="{FF2B5EF4-FFF2-40B4-BE49-F238E27FC236}">
                <a16:creationId xmlns:a16="http://schemas.microsoft.com/office/drawing/2014/main" id="{E9DA0459-0F7B-4235-8E8B-7FB8125BA261}"/>
              </a:ext>
            </a:extLst>
          </p:cNvPr>
          <p:cNvSpPr>
            <a:spLocks noGrp="1"/>
          </p:cNvSpPr>
          <p:nvPr>
            <p:ph type="body" sz="quarter" idx="16" hasCustomPrompt="1"/>
          </p:nvPr>
        </p:nvSpPr>
        <p:spPr>
          <a:xfrm>
            <a:off x="947697" y="3316850"/>
            <a:ext cx="10363200" cy="863264"/>
          </a:xfrm>
          <a:prstGeom prst="rect">
            <a:avLst/>
          </a:prstGeom>
        </p:spPr>
        <p:txBody>
          <a:bodyPr>
            <a:normAutofit/>
          </a:bodyPr>
          <a:lstStyle>
            <a:lvl1pPr marL="0" indent="0">
              <a:buNone/>
              <a:defRPr sz="2400" baseline="0">
                <a:solidFill>
                  <a:srgbClr val="A8AE37"/>
                </a:solidFill>
                <a:latin typeface="+mj-lt"/>
              </a:defRPr>
            </a:lvl1pPr>
          </a:lstStyle>
          <a:p>
            <a:pPr lvl="0"/>
            <a:r>
              <a:rPr lang="en-US"/>
              <a:t>Sub Title</a:t>
            </a:r>
          </a:p>
        </p:txBody>
      </p:sp>
      <p:sp>
        <p:nvSpPr>
          <p:cNvPr id="10" name="Text Placeholder 17">
            <a:extLst>
              <a:ext uri="{FF2B5EF4-FFF2-40B4-BE49-F238E27FC236}">
                <a16:creationId xmlns:a16="http://schemas.microsoft.com/office/drawing/2014/main" id="{57CF8467-5CE8-4AF3-AC17-39ED2322FB88}"/>
              </a:ext>
            </a:extLst>
          </p:cNvPr>
          <p:cNvSpPr>
            <a:spLocks noGrp="1"/>
          </p:cNvSpPr>
          <p:nvPr>
            <p:ph type="body" sz="quarter" idx="17" hasCustomPrompt="1"/>
          </p:nvPr>
        </p:nvSpPr>
        <p:spPr>
          <a:xfrm>
            <a:off x="947697" y="4643007"/>
            <a:ext cx="10363200" cy="863264"/>
          </a:xfrm>
          <a:prstGeom prst="rect">
            <a:avLst/>
          </a:prstGeom>
        </p:spPr>
        <p:txBody>
          <a:bodyPr>
            <a:normAutofit/>
          </a:bodyPr>
          <a:lstStyle>
            <a:lvl1pPr marL="0" indent="0">
              <a:buNone/>
              <a:defRPr sz="1800" b="0" baseline="0">
                <a:solidFill>
                  <a:schemeClr val="tx2"/>
                </a:solidFill>
                <a:latin typeface="+mn-lt"/>
              </a:defRPr>
            </a:lvl1pPr>
          </a:lstStyle>
          <a:p>
            <a:pPr lvl="0"/>
            <a:r>
              <a:rPr lang="en-US"/>
              <a:t>Additional Detail Here</a:t>
            </a:r>
          </a:p>
        </p:txBody>
      </p:sp>
      <p:pic>
        <p:nvPicPr>
          <p:cNvPr id="3" name="Picture 2" descr="Shape&#10;&#10;Description automatically generated">
            <a:extLst>
              <a:ext uri="{FF2B5EF4-FFF2-40B4-BE49-F238E27FC236}">
                <a16:creationId xmlns:a16="http://schemas.microsoft.com/office/drawing/2014/main" id="{17109157-CF5E-E3D8-64EF-BB956C6D7414}"/>
              </a:ext>
            </a:extLst>
          </p:cNvPr>
          <p:cNvPicPr>
            <a:picLocks noChangeAspect="1"/>
          </p:cNvPicPr>
          <p:nvPr userDrawn="1"/>
        </p:nvPicPr>
        <p:blipFill rotWithShape="1">
          <a:blip r:embed="rId3">
            <a:extLst>
              <a:ext uri="{28A0092B-C50C-407E-A947-70E740481C1C}">
                <a14:useLocalDpi xmlns:a14="http://schemas.microsoft.com/office/drawing/2010/main" val="0"/>
              </a:ext>
            </a:extLst>
          </a:blip>
          <a:srcRect l="1310"/>
          <a:stretch/>
        </p:blipFill>
        <p:spPr>
          <a:xfrm>
            <a:off x="5936" y="5718400"/>
            <a:ext cx="7604785" cy="1562100"/>
          </a:xfrm>
          <a:prstGeom prst="rect">
            <a:avLst/>
          </a:prstGeom>
        </p:spPr>
      </p:pic>
      <p:pic>
        <p:nvPicPr>
          <p:cNvPr id="4" name="Picture 3" descr="Shape&#10;&#10;Description automatically generated">
            <a:extLst>
              <a:ext uri="{FF2B5EF4-FFF2-40B4-BE49-F238E27FC236}">
                <a16:creationId xmlns:a16="http://schemas.microsoft.com/office/drawing/2014/main" id="{C578DE9E-A699-0855-5EFE-5230E7F3C5D1}"/>
              </a:ext>
            </a:extLst>
          </p:cNvPr>
          <p:cNvPicPr>
            <a:picLocks noChangeAspect="1"/>
          </p:cNvPicPr>
          <p:nvPr userDrawn="1"/>
        </p:nvPicPr>
        <p:blipFill rotWithShape="1">
          <a:blip r:embed="rId3">
            <a:extLst>
              <a:ext uri="{28A0092B-C50C-407E-A947-70E740481C1C}">
                <a14:useLocalDpi xmlns:a14="http://schemas.microsoft.com/office/drawing/2010/main" val="0"/>
              </a:ext>
            </a:extLst>
          </a:blip>
          <a:srcRect l="32937" r="7959"/>
          <a:stretch/>
        </p:blipFill>
        <p:spPr>
          <a:xfrm>
            <a:off x="7608275" y="5718400"/>
            <a:ext cx="4577789" cy="1562100"/>
          </a:xfrm>
          <a:prstGeom prst="rect">
            <a:avLst/>
          </a:prstGeom>
        </p:spPr>
      </p:pic>
    </p:spTree>
    <p:extLst>
      <p:ext uri="{BB962C8B-B14F-4D97-AF65-F5344CB8AC3E}">
        <p14:creationId xmlns:p14="http://schemas.microsoft.com/office/powerpoint/2010/main" val="74850186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1_Bulleted List">
    <p:spTree>
      <p:nvGrpSpPr>
        <p:cNvPr id="1" name=""/>
        <p:cNvGrpSpPr/>
        <p:nvPr/>
      </p:nvGrpSpPr>
      <p:grpSpPr>
        <a:xfrm>
          <a:off x="0" y="0"/>
          <a:ext cx="0" cy="0"/>
          <a:chOff x="0" y="0"/>
          <a:chExt cx="0" cy="0"/>
        </a:xfrm>
      </p:grpSpPr>
      <p:sp>
        <p:nvSpPr>
          <p:cNvPr id="17" name="Title Placeholder 2">
            <a:extLst>
              <a:ext uri="{FF2B5EF4-FFF2-40B4-BE49-F238E27FC236}">
                <a16:creationId xmlns:a16="http://schemas.microsoft.com/office/drawing/2014/main" id="{CCDACC39-6C09-4815-9B59-E8B50C0454BC}"/>
              </a:ext>
            </a:extLst>
          </p:cNvPr>
          <p:cNvSpPr>
            <a:spLocks noGrp="1"/>
          </p:cNvSpPr>
          <p:nvPr>
            <p:ph type="title"/>
          </p:nvPr>
        </p:nvSpPr>
        <p:spPr>
          <a:xfrm>
            <a:off x="402772" y="202490"/>
            <a:ext cx="11430000" cy="900335"/>
          </a:xfrm>
          <a:prstGeom prst="rect">
            <a:avLst/>
          </a:prstGeom>
        </p:spPr>
        <p:txBody>
          <a:bodyPr vert="horz" lIns="91440" tIns="45720" rIns="91440" bIns="45720" rtlCol="0" anchor="ctr">
            <a:normAutofit/>
          </a:bodyPr>
          <a:lstStyle>
            <a:lvl1pPr>
              <a:defRPr b="1">
                <a:latin typeface="Calibri" panose="020F0502020204030204" pitchFamily="34" charset="0"/>
              </a:defRPr>
            </a:lvl1pPr>
          </a:lstStyle>
          <a:p>
            <a:r>
              <a:rPr lang="en-US"/>
              <a:t>Click to edit Master title style</a:t>
            </a:r>
          </a:p>
        </p:txBody>
      </p:sp>
      <p:sp>
        <p:nvSpPr>
          <p:cNvPr id="18" name="Content Placeholder 3">
            <a:extLst>
              <a:ext uri="{FF2B5EF4-FFF2-40B4-BE49-F238E27FC236}">
                <a16:creationId xmlns:a16="http://schemas.microsoft.com/office/drawing/2014/main" id="{BDA6FD24-E9C3-4677-8389-ACE2192FE699}"/>
              </a:ext>
            </a:extLst>
          </p:cNvPr>
          <p:cNvSpPr>
            <a:spLocks noGrp="1"/>
          </p:cNvSpPr>
          <p:nvPr>
            <p:ph sz="half" idx="2"/>
          </p:nvPr>
        </p:nvSpPr>
        <p:spPr>
          <a:xfrm>
            <a:off x="402772" y="1285388"/>
            <a:ext cx="11430000" cy="4266327"/>
          </a:xfrm>
          <a:prstGeom prst="rect">
            <a:avLst/>
          </a:prstGeom>
        </p:spPr>
        <p:txBody>
          <a:bodyPr/>
          <a:lstStyle>
            <a:lvl1pPr>
              <a:spcBef>
                <a:spcPts val="1000"/>
              </a:spcBef>
              <a:defRPr sz="2200"/>
            </a:lvl1pPr>
            <a:lvl2pPr>
              <a:spcBef>
                <a:spcPts val="600"/>
              </a:spcBef>
              <a:defRPr sz="1800"/>
            </a:lvl2pPr>
            <a:lvl3pPr marL="628650" indent="-171450">
              <a:spcBef>
                <a:spcPts val="600"/>
              </a:spcBef>
              <a:defRPr sz="1400"/>
            </a:lvl3pPr>
            <a:lvl4pPr marL="971550" indent="-200025">
              <a:spcBef>
                <a:spcPts val="600"/>
              </a:spcBef>
              <a:defRPr sz="1100"/>
            </a:lvl4pPr>
            <a:lvl5pPr marL="1314450" indent="-171450">
              <a:spcBef>
                <a:spcPts val="600"/>
              </a:spcBef>
              <a:defRPr sz="105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9" name="Slide Number Placeholder 3">
            <a:extLst>
              <a:ext uri="{FF2B5EF4-FFF2-40B4-BE49-F238E27FC236}">
                <a16:creationId xmlns:a16="http://schemas.microsoft.com/office/drawing/2014/main" id="{600AB9AF-D0B8-4FFD-A9AB-F407C898AB89}"/>
              </a:ext>
            </a:extLst>
          </p:cNvPr>
          <p:cNvSpPr>
            <a:spLocks noGrp="1"/>
          </p:cNvSpPr>
          <p:nvPr>
            <p:ph type="sldNum" sz="quarter" idx="4"/>
          </p:nvPr>
        </p:nvSpPr>
        <p:spPr>
          <a:xfrm>
            <a:off x="141513" y="6104014"/>
            <a:ext cx="2743200" cy="365125"/>
          </a:xfrm>
          <a:prstGeom prst="rect">
            <a:avLst/>
          </a:prstGeom>
        </p:spPr>
        <p:txBody>
          <a:bodyPr vert="horz" lIns="91440" tIns="45720" rIns="91440" bIns="45720" rtlCol="0" anchor="ctr"/>
          <a:lstStyle>
            <a:lvl1pPr algn="l">
              <a:defRPr sz="900">
                <a:solidFill>
                  <a:schemeClr val="tx1">
                    <a:tint val="75000"/>
                  </a:schemeClr>
                </a:solidFill>
              </a:defRPr>
            </a:lvl1pPr>
          </a:lstStyle>
          <a:p>
            <a:fld id="{4518C116-A7B6-49FA-B2BC-FBE835E63735}" type="slidenum">
              <a:rPr lang="en-US" smtClean="0"/>
              <a:pPr/>
              <a:t>‹#›</a:t>
            </a:fld>
            <a:endParaRPr lang="en-US" dirty="0"/>
          </a:p>
        </p:txBody>
      </p:sp>
      <p:sp>
        <p:nvSpPr>
          <p:cNvPr id="9" name="Footer Placeholder 6">
            <a:extLst>
              <a:ext uri="{FF2B5EF4-FFF2-40B4-BE49-F238E27FC236}">
                <a16:creationId xmlns:a16="http://schemas.microsoft.com/office/drawing/2014/main" id="{4BCB8869-9A46-46F5-96A1-1E834AD0F912}"/>
              </a:ext>
            </a:extLst>
          </p:cNvPr>
          <p:cNvSpPr>
            <a:spLocks noGrp="1"/>
          </p:cNvSpPr>
          <p:nvPr>
            <p:ph type="ftr" sz="quarter" idx="3"/>
          </p:nvPr>
        </p:nvSpPr>
        <p:spPr>
          <a:xfrm>
            <a:off x="402772" y="6104013"/>
            <a:ext cx="8632371" cy="365125"/>
          </a:xfrm>
          <a:prstGeom prst="rect">
            <a:avLst/>
          </a:prstGeom>
        </p:spPr>
        <p:txBody>
          <a:bodyPr vert="horz" lIns="91440" tIns="45720" rIns="91440" bIns="45720" rtlCol="0" anchor="ctr"/>
          <a:lstStyle>
            <a:lvl1pPr algn="l">
              <a:defRPr sz="900" i="1">
                <a:solidFill>
                  <a:schemeClr val="tx1">
                    <a:tint val="75000"/>
                  </a:schemeClr>
                </a:solidFill>
              </a:defRPr>
            </a:lvl1pPr>
          </a:lstStyle>
          <a:p>
            <a:endParaRPr lang="en-US" dirty="0"/>
          </a:p>
        </p:txBody>
      </p:sp>
      <p:pic>
        <p:nvPicPr>
          <p:cNvPr id="10" name="Picture 9">
            <a:extLst>
              <a:ext uri="{FF2B5EF4-FFF2-40B4-BE49-F238E27FC236}">
                <a16:creationId xmlns:a16="http://schemas.microsoft.com/office/drawing/2014/main" id="{CFB13FD6-DC13-47E3-B835-DB7E56B2E2A6}"/>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9285517" y="5897532"/>
            <a:ext cx="940000" cy="460000"/>
          </a:xfrm>
          <a:prstGeom prst="rect">
            <a:avLst/>
          </a:prstGeom>
        </p:spPr>
      </p:pic>
      <p:pic>
        <p:nvPicPr>
          <p:cNvPr id="11" name="Picture 10" descr="Shape&#10;&#10;Description automatically generated">
            <a:extLst>
              <a:ext uri="{FF2B5EF4-FFF2-40B4-BE49-F238E27FC236}">
                <a16:creationId xmlns:a16="http://schemas.microsoft.com/office/drawing/2014/main" id="{0666DD29-A25A-76B9-FD14-58AB6040504E}"/>
              </a:ext>
            </a:extLst>
          </p:cNvPr>
          <p:cNvPicPr>
            <a:picLocks noChangeAspect="1"/>
          </p:cNvPicPr>
          <p:nvPr userDrawn="1"/>
        </p:nvPicPr>
        <p:blipFill rotWithShape="1">
          <a:blip r:embed="rId3">
            <a:extLst>
              <a:ext uri="{28A0092B-C50C-407E-A947-70E740481C1C}">
                <a14:useLocalDpi xmlns:a14="http://schemas.microsoft.com/office/drawing/2010/main" val="0"/>
              </a:ext>
            </a:extLst>
          </a:blip>
          <a:srcRect l="1310"/>
          <a:stretch/>
        </p:blipFill>
        <p:spPr>
          <a:xfrm>
            <a:off x="5936" y="5718400"/>
            <a:ext cx="7604785" cy="1562100"/>
          </a:xfrm>
          <a:prstGeom prst="rect">
            <a:avLst/>
          </a:prstGeom>
        </p:spPr>
      </p:pic>
      <p:pic>
        <p:nvPicPr>
          <p:cNvPr id="12" name="Picture 11" descr="Shape&#10;&#10;Description automatically generated">
            <a:extLst>
              <a:ext uri="{FF2B5EF4-FFF2-40B4-BE49-F238E27FC236}">
                <a16:creationId xmlns:a16="http://schemas.microsoft.com/office/drawing/2014/main" id="{9BCF5ED2-8230-9ACD-B4AB-9614E472022A}"/>
              </a:ext>
            </a:extLst>
          </p:cNvPr>
          <p:cNvPicPr>
            <a:picLocks noChangeAspect="1"/>
          </p:cNvPicPr>
          <p:nvPr userDrawn="1"/>
        </p:nvPicPr>
        <p:blipFill rotWithShape="1">
          <a:blip r:embed="rId3">
            <a:extLst>
              <a:ext uri="{28A0092B-C50C-407E-A947-70E740481C1C}">
                <a14:useLocalDpi xmlns:a14="http://schemas.microsoft.com/office/drawing/2010/main" val="0"/>
              </a:ext>
            </a:extLst>
          </a:blip>
          <a:srcRect l="32937" r="7959"/>
          <a:stretch/>
        </p:blipFill>
        <p:spPr>
          <a:xfrm>
            <a:off x="7625861" y="5718400"/>
            <a:ext cx="4554415" cy="1562100"/>
          </a:xfrm>
          <a:prstGeom prst="rect">
            <a:avLst/>
          </a:prstGeom>
        </p:spPr>
      </p:pic>
      <p:sp>
        <p:nvSpPr>
          <p:cNvPr id="3" name="Slide Number Placeholder 3">
            <a:extLst>
              <a:ext uri="{FF2B5EF4-FFF2-40B4-BE49-F238E27FC236}">
                <a16:creationId xmlns:a16="http://schemas.microsoft.com/office/drawing/2014/main" id="{A9903703-2887-198A-82E1-C85B9804A55A}"/>
              </a:ext>
            </a:extLst>
          </p:cNvPr>
          <p:cNvSpPr txBox="1">
            <a:spLocks/>
          </p:cNvSpPr>
          <p:nvPr userDrawn="1"/>
        </p:nvSpPr>
        <p:spPr>
          <a:xfrm>
            <a:off x="9285517" y="6636453"/>
            <a:ext cx="2743200" cy="365125"/>
          </a:xfrm>
          <a:prstGeom prst="rect">
            <a:avLst/>
          </a:prstGeom>
        </p:spPr>
        <p:txBody>
          <a:bodyPr vert="horz" lIns="91440" tIns="45720" rIns="91440" bIns="45720" rtlCol="0" anchor="ctr"/>
          <a:lstStyle>
            <a:defPPr>
              <a:defRPr lang="en-US"/>
            </a:defPPr>
            <a:lvl1pPr marL="0" algn="l" defTabSz="457200" rtl="0" eaLnBrk="1" latinLnBrk="0" hangingPunct="1">
              <a:defRPr sz="900" kern="1200">
                <a:solidFill>
                  <a:schemeClr val="tx1">
                    <a:tint val="75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r"/>
            <a:fld id="{4518C116-A7B6-49FA-B2BC-FBE835E63735}" type="slidenum">
              <a:rPr lang="en-US" smtClean="0"/>
              <a:pPr algn="r"/>
              <a:t>‹#›</a:t>
            </a:fld>
            <a:endParaRPr lang="en-US" dirty="0"/>
          </a:p>
        </p:txBody>
      </p:sp>
    </p:spTree>
    <p:extLst>
      <p:ext uri="{BB962C8B-B14F-4D97-AF65-F5344CB8AC3E}">
        <p14:creationId xmlns:p14="http://schemas.microsoft.com/office/powerpoint/2010/main" val="403922469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2_Bulleted List">
    <p:spTree>
      <p:nvGrpSpPr>
        <p:cNvPr id="1" name=""/>
        <p:cNvGrpSpPr/>
        <p:nvPr/>
      </p:nvGrpSpPr>
      <p:grpSpPr>
        <a:xfrm>
          <a:off x="0" y="0"/>
          <a:ext cx="0" cy="0"/>
          <a:chOff x="0" y="0"/>
          <a:chExt cx="0" cy="0"/>
        </a:xfrm>
      </p:grpSpPr>
      <p:sp>
        <p:nvSpPr>
          <p:cNvPr id="17" name="Title Placeholder 2">
            <a:extLst>
              <a:ext uri="{FF2B5EF4-FFF2-40B4-BE49-F238E27FC236}">
                <a16:creationId xmlns:a16="http://schemas.microsoft.com/office/drawing/2014/main" id="{CCDACC39-6C09-4815-9B59-E8B50C0454BC}"/>
              </a:ext>
            </a:extLst>
          </p:cNvPr>
          <p:cNvSpPr>
            <a:spLocks noGrp="1"/>
          </p:cNvSpPr>
          <p:nvPr>
            <p:ph type="title"/>
          </p:nvPr>
        </p:nvSpPr>
        <p:spPr>
          <a:xfrm>
            <a:off x="402772" y="202490"/>
            <a:ext cx="11430000" cy="900335"/>
          </a:xfrm>
          <a:prstGeom prst="rect">
            <a:avLst/>
          </a:prstGeom>
        </p:spPr>
        <p:txBody>
          <a:bodyPr vert="horz" lIns="91440" tIns="45720" rIns="91440" bIns="45720" rtlCol="0" anchor="ctr">
            <a:normAutofit/>
          </a:bodyPr>
          <a:lstStyle>
            <a:lvl1pPr>
              <a:defRPr b="1">
                <a:latin typeface="Calibri" panose="020F0502020204030204" pitchFamily="34" charset="0"/>
              </a:defRPr>
            </a:lvl1pPr>
          </a:lstStyle>
          <a:p>
            <a:r>
              <a:rPr lang="en-US"/>
              <a:t>Click to edit Master title style</a:t>
            </a:r>
          </a:p>
        </p:txBody>
      </p:sp>
      <p:sp>
        <p:nvSpPr>
          <p:cNvPr id="18" name="Content Placeholder 3">
            <a:extLst>
              <a:ext uri="{FF2B5EF4-FFF2-40B4-BE49-F238E27FC236}">
                <a16:creationId xmlns:a16="http://schemas.microsoft.com/office/drawing/2014/main" id="{BDA6FD24-E9C3-4677-8389-ACE2192FE699}"/>
              </a:ext>
            </a:extLst>
          </p:cNvPr>
          <p:cNvSpPr>
            <a:spLocks noGrp="1"/>
          </p:cNvSpPr>
          <p:nvPr>
            <p:ph sz="half" idx="2"/>
          </p:nvPr>
        </p:nvSpPr>
        <p:spPr>
          <a:xfrm>
            <a:off x="402772" y="1285388"/>
            <a:ext cx="11430000" cy="4266327"/>
          </a:xfrm>
          <a:prstGeom prst="rect">
            <a:avLst/>
          </a:prstGeom>
        </p:spPr>
        <p:txBody>
          <a:bodyPr/>
          <a:lstStyle>
            <a:lvl1pPr>
              <a:spcBef>
                <a:spcPts val="1000"/>
              </a:spcBef>
              <a:defRPr sz="2200"/>
            </a:lvl1pPr>
            <a:lvl2pPr>
              <a:spcBef>
                <a:spcPts val="600"/>
              </a:spcBef>
              <a:defRPr sz="1800"/>
            </a:lvl2pPr>
            <a:lvl3pPr marL="628650" indent="-171450">
              <a:spcBef>
                <a:spcPts val="600"/>
              </a:spcBef>
              <a:defRPr sz="1400"/>
            </a:lvl3pPr>
            <a:lvl4pPr marL="971550" indent="-200025">
              <a:spcBef>
                <a:spcPts val="600"/>
              </a:spcBef>
              <a:defRPr sz="1100"/>
            </a:lvl4pPr>
            <a:lvl5pPr marL="1314450" indent="-171450">
              <a:spcBef>
                <a:spcPts val="600"/>
              </a:spcBef>
              <a:defRPr sz="105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9" name="Slide Number Placeholder 3">
            <a:extLst>
              <a:ext uri="{FF2B5EF4-FFF2-40B4-BE49-F238E27FC236}">
                <a16:creationId xmlns:a16="http://schemas.microsoft.com/office/drawing/2014/main" id="{600AB9AF-D0B8-4FFD-A9AB-F407C898AB89}"/>
              </a:ext>
            </a:extLst>
          </p:cNvPr>
          <p:cNvSpPr>
            <a:spLocks noGrp="1"/>
          </p:cNvSpPr>
          <p:nvPr>
            <p:ph type="sldNum" sz="quarter" idx="4"/>
          </p:nvPr>
        </p:nvSpPr>
        <p:spPr>
          <a:xfrm>
            <a:off x="141513" y="6104014"/>
            <a:ext cx="2743200" cy="365125"/>
          </a:xfrm>
          <a:prstGeom prst="rect">
            <a:avLst/>
          </a:prstGeom>
        </p:spPr>
        <p:txBody>
          <a:bodyPr vert="horz" lIns="91440" tIns="45720" rIns="91440" bIns="45720" rtlCol="0" anchor="ctr"/>
          <a:lstStyle>
            <a:lvl1pPr algn="l">
              <a:defRPr sz="900">
                <a:solidFill>
                  <a:schemeClr val="tx1">
                    <a:tint val="75000"/>
                  </a:schemeClr>
                </a:solidFill>
              </a:defRPr>
            </a:lvl1pPr>
          </a:lstStyle>
          <a:p>
            <a:fld id="{4518C116-A7B6-49FA-B2BC-FBE835E63735}" type="slidenum">
              <a:rPr lang="en-US" smtClean="0"/>
              <a:pPr/>
              <a:t>‹#›</a:t>
            </a:fld>
            <a:endParaRPr lang="en-US" dirty="0"/>
          </a:p>
        </p:txBody>
      </p:sp>
      <p:sp>
        <p:nvSpPr>
          <p:cNvPr id="9" name="Footer Placeholder 6">
            <a:extLst>
              <a:ext uri="{FF2B5EF4-FFF2-40B4-BE49-F238E27FC236}">
                <a16:creationId xmlns:a16="http://schemas.microsoft.com/office/drawing/2014/main" id="{4BCB8869-9A46-46F5-96A1-1E834AD0F912}"/>
              </a:ext>
            </a:extLst>
          </p:cNvPr>
          <p:cNvSpPr>
            <a:spLocks noGrp="1"/>
          </p:cNvSpPr>
          <p:nvPr>
            <p:ph type="ftr" sz="quarter" idx="3"/>
          </p:nvPr>
        </p:nvSpPr>
        <p:spPr>
          <a:xfrm>
            <a:off x="402772" y="6104013"/>
            <a:ext cx="8632371" cy="365125"/>
          </a:xfrm>
          <a:prstGeom prst="rect">
            <a:avLst/>
          </a:prstGeom>
        </p:spPr>
        <p:txBody>
          <a:bodyPr vert="horz" lIns="91440" tIns="45720" rIns="91440" bIns="45720" rtlCol="0" anchor="ctr"/>
          <a:lstStyle>
            <a:lvl1pPr algn="l">
              <a:defRPr sz="900" i="1">
                <a:solidFill>
                  <a:schemeClr val="tx1">
                    <a:tint val="75000"/>
                  </a:schemeClr>
                </a:solidFill>
              </a:defRPr>
            </a:lvl1pPr>
          </a:lstStyle>
          <a:p>
            <a:endParaRPr lang="en-US" dirty="0"/>
          </a:p>
        </p:txBody>
      </p:sp>
      <p:pic>
        <p:nvPicPr>
          <p:cNvPr id="2" name="Picture 1" descr="Shape&#10;&#10;Description automatically generated">
            <a:extLst>
              <a:ext uri="{FF2B5EF4-FFF2-40B4-BE49-F238E27FC236}">
                <a16:creationId xmlns:a16="http://schemas.microsoft.com/office/drawing/2014/main" id="{4109128F-5595-1701-54A5-D67C6AC5C3CF}"/>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l="1310"/>
          <a:stretch/>
        </p:blipFill>
        <p:spPr>
          <a:xfrm>
            <a:off x="5936" y="5718400"/>
            <a:ext cx="7604785" cy="1562100"/>
          </a:xfrm>
          <a:prstGeom prst="rect">
            <a:avLst/>
          </a:prstGeom>
        </p:spPr>
      </p:pic>
      <p:pic>
        <p:nvPicPr>
          <p:cNvPr id="3" name="Picture 2" descr="Shape&#10;&#10;Description automatically generated">
            <a:extLst>
              <a:ext uri="{FF2B5EF4-FFF2-40B4-BE49-F238E27FC236}">
                <a16:creationId xmlns:a16="http://schemas.microsoft.com/office/drawing/2014/main" id="{F7A9AB30-1603-7EC6-BDB0-8D400FCD2973}"/>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l="32937" r="7959"/>
          <a:stretch/>
        </p:blipFill>
        <p:spPr>
          <a:xfrm>
            <a:off x="7637585" y="5718400"/>
            <a:ext cx="4554415" cy="1562100"/>
          </a:xfrm>
          <a:prstGeom prst="rect">
            <a:avLst/>
          </a:prstGeom>
        </p:spPr>
      </p:pic>
      <p:sp>
        <p:nvSpPr>
          <p:cNvPr id="5" name="Slide Number Placeholder 3">
            <a:extLst>
              <a:ext uri="{FF2B5EF4-FFF2-40B4-BE49-F238E27FC236}">
                <a16:creationId xmlns:a16="http://schemas.microsoft.com/office/drawing/2014/main" id="{08A0F4C4-7ABA-9E3D-BFDC-6B30869928F5}"/>
              </a:ext>
            </a:extLst>
          </p:cNvPr>
          <p:cNvSpPr txBox="1">
            <a:spLocks/>
          </p:cNvSpPr>
          <p:nvPr userDrawn="1"/>
        </p:nvSpPr>
        <p:spPr>
          <a:xfrm>
            <a:off x="9285517" y="6636453"/>
            <a:ext cx="2743200" cy="365125"/>
          </a:xfrm>
          <a:prstGeom prst="rect">
            <a:avLst/>
          </a:prstGeom>
        </p:spPr>
        <p:txBody>
          <a:bodyPr vert="horz" lIns="91440" tIns="45720" rIns="91440" bIns="45720" rtlCol="0" anchor="ctr"/>
          <a:lstStyle>
            <a:defPPr>
              <a:defRPr lang="en-US"/>
            </a:defPPr>
            <a:lvl1pPr marL="0" algn="l" defTabSz="457200" rtl="0" eaLnBrk="1" latinLnBrk="0" hangingPunct="1">
              <a:defRPr sz="900" kern="1200">
                <a:solidFill>
                  <a:schemeClr val="tx1">
                    <a:tint val="75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r"/>
            <a:fld id="{4518C116-A7B6-49FA-B2BC-FBE835E63735}" type="slidenum">
              <a:rPr lang="en-US" smtClean="0"/>
              <a:pPr algn="r"/>
              <a:t>‹#›</a:t>
            </a:fld>
            <a:endParaRPr lang="en-US" dirty="0"/>
          </a:p>
        </p:txBody>
      </p:sp>
    </p:spTree>
    <p:extLst>
      <p:ext uri="{BB962C8B-B14F-4D97-AF65-F5344CB8AC3E}">
        <p14:creationId xmlns:p14="http://schemas.microsoft.com/office/powerpoint/2010/main" val="374252883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D4434362-0E62-4462-ABD6-59082EE33607}"/>
              </a:ext>
            </a:extLst>
          </p:cNvPr>
          <p:cNvSpPr>
            <a:spLocks noGrp="1"/>
          </p:cNvSpPr>
          <p:nvPr>
            <p:ph type="body" idx="1" hasCustomPrompt="1"/>
          </p:nvPr>
        </p:nvSpPr>
        <p:spPr>
          <a:xfrm>
            <a:off x="402774" y="1444403"/>
            <a:ext cx="5595861" cy="376237"/>
          </a:xfrm>
          <a:prstGeom prst="rect">
            <a:avLst/>
          </a:prstGeom>
        </p:spPr>
        <p:txBody>
          <a:bodyPr anchor="b">
            <a:normAutofit/>
          </a:bodyPr>
          <a:lstStyle>
            <a:lvl1pPr marL="0" indent="0">
              <a:buNone/>
              <a:defRPr sz="2000" b="1">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Optional Sub-heading Text Style</a:t>
            </a:r>
          </a:p>
        </p:txBody>
      </p:sp>
      <p:sp>
        <p:nvSpPr>
          <p:cNvPr id="4" name="Content Placeholder 3">
            <a:extLst>
              <a:ext uri="{FF2B5EF4-FFF2-40B4-BE49-F238E27FC236}">
                <a16:creationId xmlns:a16="http://schemas.microsoft.com/office/drawing/2014/main" id="{566B2868-1139-41EE-8A2F-6DC3912A8A3D}"/>
              </a:ext>
            </a:extLst>
          </p:cNvPr>
          <p:cNvSpPr>
            <a:spLocks noGrp="1"/>
          </p:cNvSpPr>
          <p:nvPr>
            <p:ph sz="half" idx="2"/>
          </p:nvPr>
        </p:nvSpPr>
        <p:spPr>
          <a:xfrm>
            <a:off x="402773" y="1925411"/>
            <a:ext cx="5595863" cy="3684588"/>
          </a:xfrm>
          <a:prstGeom prst="rect">
            <a:avLst/>
          </a:prstGeom>
        </p:spPr>
        <p:txBody>
          <a:bodyPr/>
          <a:lstStyle>
            <a:lvl1pPr>
              <a:defRPr sz="1800"/>
            </a:lvl1pPr>
            <a:lvl2pPr>
              <a:defRPr sz="1400"/>
            </a:lvl2pPr>
            <a:lvl3pPr>
              <a:defRPr sz="1200"/>
            </a:lvl3pPr>
            <a:lvl4pPr>
              <a:defRPr sz="1050"/>
            </a:lvl4pPr>
            <a:lvl5pPr>
              <a:defRPr sz="10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 name="Title Placeholder 2">
            <a:extLst>
              <a:ext uri="{FF2B5EF4-FFF2-40B4-BE49-F238E27FC236}">
                <a16:creationId xmlns:a16="http://schemas.microsoft.com/office/drawing/2014/main" id="{BA90C0D2-34A6-477B-8FE2-970A02775616}"/>
              </a:ext>
            </a:extLst>
          </p:cNvPr>
          <p:cNvSpPr>
            <a:spLocks noGrp="1"/>
          </p:cNvSpPr>
          <p:nvPr>
            <p:ph type="title"/>
          </p:nvPr>
        </p:nvSpPr>
        <p:spPr>
          <a:xfrm>
            <a:off x="402772" y="202490"/>
            <a:ext cx="11430000" cy="900335"/>
          </a:xfrm>
          <a:prstGeom prst="rect">
            <a:avLst/>
          </a:prstGeom>
        </p:spPr>
        <p:txBody>
          <a:bodyPr vert="horz" lIns="91440" tIns="45720" rIns="91440" bIns="45720" rtlCol="0" anchor="ctr">
            <a:normAutofit/>
          </a:bodyPr>
          <a:lstStyle>
            <a:lvl1pPr>
              <a:defRPr b="1">
                <a:latin typeface="Calibri" panose="020F0502020204030204" pitchFamily="34" charset="0"/>
              </a:defRPr>
            </a:lvl1pPr>
          </a:lstStyle>
          <a:p>
            <a:r>
              <a:rPr lang="en-US"/>
              <a:t>Click to edit Master title style</a:t>
            </a:r>
          </a:p>
        </p:txBody>
      </p:sp>
      <p:sp>
        <p:nvSpPr>
          <p:cNvPr id="12" name="Text Placeholder 2">
            <a:extLst>
              <a:ext uri="{FF2B5EF4-FFF2-40B4-BE49-F238E27FC236}">
                <a16:creationId xmlns:a16="http://schemas.microsoft.com/office/drawing/2014/main" id="{0434195F-503E-463C-85FB-530EF1154D83}"/>
              </a:ext>
            </a:extLst>
          </p:cNvPr>
          <p:cNvSpPr>
            <a:spLocks noGrp="1"/>
          </p:cNvSpPr>
          <p:nvPr>
            <p:ph type="body" idx="11" hasCustomPrompt="1"/>
          </p:nvPr>
        </p:nvSpPr>
        <p:spPr>
          <a:xfrm>
            <a:off x="6236911" y="1444402"/>
            <a:ext cx="5595861" cy="376237"/>
          </a:xfrm>
          <a:prstGeom prst="rect">
            <a:avLst/>
          </a:prstGeom>
        </p:spPr>
        <p:txBody>
          <a:bodyPr anchor="b">
            <a:normAutofit/>
          </a:bodyPr>
          <a:lstStyle>
            <a:lvl1pPr marL="0" indent="0">
              <a:buNone/>
              <a:defRPr sz="2000" b="1">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Optional Sub-heading Text Style</a:t>
            </a:r>
          </a:p>
        </p:txBody>
      </p:sp>
      <p:sp>
        <p:nvSpPr>
          <p:cNvPr id="14" name="Content Placeholder 3">
            <a:extLst>
              <a:ext uri="{FF2B5EF4-FFF2-40B4-BE49-F238E27FC236}">
                <a16:creationId xmlns:a16="http://schemas.microsoft.com/office/drawing/2014/main" id="{89DCEB00-0374-4C2D-A9DA-1B4FAE50D94D}"/>
              </a:ext>
            </a:extLst>
          </p:cNvPr>
          <p:cNvSpPr>
            <a:spLocks noGrp="1"/>
          </p:cNvSpPr>
          <p:nvPr>
            <p:ph sz="half" idx="12"/>
          </p:nvPr>
        </p:nvSpPr>
        <p:spPr>
          <a:xfrm>
            <a:off x="6236911" y="1925411"/>
            <a:ext cx="5595863" cy="3684588"/>
          </a:xfrm>
          <a:prstGeom prst="rect">
            <a:avLst/>
          </a:prstGeom>
        </p:spPr>
        <p:txBody>
          <a:bodyPr/>
          <a:lstStyle>
            <a:lvl1pPr>
              <a:defRPr sz="1800"/>
            </a:lvl1pPr>
            <a:lvl2pPr>
              <a:defRPr sz="1400"/>
            </a:lvl2pPr>
            <a:lvl3pPr>
              <a:defRPr sz="1200"/>
            </a:lvl3pPr>
            <a:lvl4pPr>
              <a:defRPr sz="1050"/>
            </a:lvl4pPr>
            <a:lvl5pPr>
              <a:defRPr sz="10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8" name="Footer Placeholder 6">
            <a:extLst>
              <a:ext uri="{FF2B5EF4-FFF2-40B4-BE49-F238E27FC236}">
                <a16:creationId xmlns:a16="http://schemas.microsoft.com/office/drawing/2014/main" id="{C15033C2-7110-4C77-924F-235234EDC337}"/>
              </a:ext>
            </a:extLst>
          </p:cNvPr>
          <p:cNvSpPr>
            <a:spLocks noGrp="1"/>
          </p:cNvSpPr>
          <p:nvPr>
            <p:ph type="ftr" sz="quarter" idx="3"/>
          </p:nvPr>
        </p:nvSpPr>
        <p:spPr>
          <a:xfrm>
            <a:off x="402772" y="6104013"/>
            <a:ext cx="8686800" cy="365125"/>
          </a:xfrm>
          <a:prstGeom prst="rect">
            <a:avLst/>
          </a:prstGeom>
        </p:spPr>
        <p:txBody>
          <a:bodyPr vert="horz" lIns="91440" tIns="45720" rIns="91440" bIns="45720" rtlCol="0" anchor="ctr"/>
          <a:lstStyle>
            <a:lvl1pPr algn="l">
              <a:defRPr sz="900" i="1">
                <a:solidFill>
                  <a:schemeClr val="tx1">
                    <a:tint val="75000"/>
                  </a:schemeClr>
                </a:solidFill>
              </a:defRPr>
            </a:lvl1pPr>
          </a:lstStyle>
          <a:p>
            <a:endParaRPr lang="en-US" dirty="0"/>
          </a:p>
        </p:txBody>
      </p:sp>
    </p:spTree>
    <p:extLst>
      <p:ext uri="{BB962C8B-B14F-4D97-AF65-F5344CB8AC3E}">
        <p14:creationId xmlns:p14="http://schemas.microsoft.com/office/powerpoint/2010/main" val="3221720294"/>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userDrawn="1">
  <p:cSld name="Subheads">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8B3B55C0-1260-4211-B773-12A3873EAAA5}"/>
              </a:ext>
            </a:extLst>
          </p:cNvPr>
          <p:cNvSpPr>
            <a:spLocks noGrp="1"/>
          </p:cNvSpPr>
          <p:nvPr>
            <p:ph type="title" hasCustomPrompt="1"/>
          </p:nvPr>
        </p:nvSpPr>
        <p:spPr>
          <a:xfrm>
            <a:off x="985988" y="735456"/>
            <a:ext cx="3200400" cy="669589"/>
          </a:xfrm>
          <a:prstGeom prst="rect">
            <a:avLst/>
          </a:prstGeom>
        </p:spPr>
        <p:txBody>
          <a:bodyPr/>
          <a:lstStyle>
            <a:lvl1pPr>
              <a:defRPr sz="3500" b="0" cap="all" baseline="0"/>
            </a:lvl1pPr>
          </a:lstStyle>
          <a:p>
            <a:r>
              <a:rPr lang="en-US"/>
              <a:t>Big headline</a:t>
            </a:r>
          </a:p>
        </p:txBody>
      </p:sp>
      <p:sp>
        <p:nvSpPr>
          <p:cNvPr id="16" name="Text Placeholder 15">
            <a:extLst>
              <a:ext uri="{FF2B5EF4-FFF2-40B4-BE49-F238E27FC236}">
                <a16:creationId xmlns:a16="http://schemas.microsoft.com/office/drawing/2014/main" id="{9F22342C-FC7B-45C2-AEF0-AD167CF6781B}"/>
              </a:ext>
            </a:extLst>
          </p:cNvPr>
          <p:cNvSpPr>
            <a:spLocks noGrp="1"/>
          </p:cNvSpPr>
          <p:nvPr>
            <p:ph type="body" sz="quarter" idx="12" hasCustomPrompt="1"/>
          </p:nvPr>
        </p:nvSpPr>
        <p:spPr>
          <a:xfrm>
            <a:off x="978027" y="3783144"/>
            <a:ext cx="7181782" cy="1371600"/>
          </a:xfrm>
          <a:prstGeom prst="rect">
            <a:avLst/>
          </a:prstGeom>
        </p:spPr>
        <p:txBody>
          <a:bodyPr/>
          <a:lstStyle>
            <a:lvl1pPr marL="0" indent="0">
              <a:lnSpc>
                <a:spcPct val="150000"/>
              </a:lnSpc>
              <a:buNone/>
              <a:tabLst>
                <a:tab pos="3486150" algn="l"/>
              </a:tabLst>
              <a:defRPr sz="2000"/>
            </a:lvl1pPr>
          </a:lstStyle>
          <a:p>
            <a:pPr lvl="0"/>
            <a:r>
              <a:rPr lang="en-US"/>
              <a:t>Dolor in </a:t>
            </a:r>
            <a:r>
              <a:rPr lang="en-US" err="1"/>
              <a:t>hendrerit</a:t>
            </a:r>
            <a:r>
              <a:rPr lang="en-US"/>
              <a:t> in </a:t>
            </a:r>
            <a:r>
              <a:rPr lang="en-US" err="1"/>
              <a:t>vulputate</a:t>
            </a:r>
            <a:r>
              <a:rPr lang="en-US"/>
              <a:t> </a:t>
            </a:r>
            <a:r>
              <a:rPr lang="en-US" err="1"/>
              <a:t>velit</a:t>
            </a:r>
            <a:r>
              <a:rPr lang="en-US"/>
              <a:t> </a:t>
            </a:r>
            <a:r>
              <a:rPr lang="en-US" err="1"/>
              <a:t>esse</a:t>
            </a:r>
            <a:r>
              <a:rPr lang="en-US"/>
              <a:t> </a:t>
            </a:r>
            <a:r>
              <a:rPr lang="en-US" err="1"/>
              <a:t>mo</a:t>
            </a:r>
            <a:r>
              <a:rPr lang="en-US"/>
              <a:t> </a:t>
            </a:r>
            <a:r>
              <a:rPr lang="en-US" err="1"/>
              <a:t>tlestie</a:t>
            </a:r>
            <a:r>
              <a:rPr lang="en-US"/>
              <a:t> </a:t>
            </a:r>
            <a:r>
              <a:rPr lang="en-US" err="1"/>
              <a:t>consequat</a:t>
            </a:r>
            <a:r>
              <a:rPr lang="en-US"/>
              <a:t> </a:t>
            </a:r>
            <a:r>
              <a:rPr lang="en-US" err="1"/>
              <a:t>vel</a:t>
            </a:r>
            <a:r>
              <a:rPr lang="en-US"/>
              <a:t> </a:t>
            </a:r>
            <a:r>
              <a:rPr lang="en-US" err="1"/>
              <a:t>illum</a:t>
            </a:r>
            <a:r>
              <a:rPr lang="en-US"/>
              <a:t> dolor. </a:t>
            </a:r>
            <a:r>
              <a:rPr lang="en-US" err="1"/>
              <a:t>Ullamcorper</a:t>
            </a:r>
            <a:r>
              <a:rPr lang="en-US"/>
              <a:t> </a:t>
            </a:r>
            <a:r>
              <a:rPr lang="en-US" err="1"/>
              <a:t>suscipit</a:t>
            </a:r>
            <a:r>
              <a:rPr lang="en-US"/>
              <a:t> </a:t>
            </a:r>
            <a:r>
              <a:rPr lang="en-US" err="1"/>
              <a:t>lobortis</a:t>
            </a:r>
            <a:r>
              <a:rPr lang="en-US"/>
              <a:t> </a:t>
            </a:r>
            <a:r>
              <a:rPr lang="en-US" err="1"/>
              <a:t>nisl</a:t>
            </a:r>
            <a:r>
              <a:rPr lang="en-US"/>
              <a:t> </a:t>
            </a:r>
            <a:r>
              <a:rPr lang="en-US" err="1"/>
              <a:t>ut</a:t>
            </a:r>
            <a:r>
              <a:rPr lang="en-US"/>
              <a:t> </a:t>
            </a:r>
            <a:r>
              <a:rPr lang="en-US" err="1"/>
              <a:t>aliquip</a:t>
            </a:r>
            <a:r>
              <a:rPr lang="en-US"/>
              <a:t> ex </a:t>
            </a:r>
            <a:r>
              <a:rPr lang="en-US" err="1"/>
              <a:t>ea</a:t>
            </a:r>
            <a:r>
              <a:rPr lang="en-US"/>
              <a:t> </a:t>
            </a:r>
            <a:r>
              <a:rPr lang="en-US" err="1"/>
              <a:t>comodo</a:t>
            </a:r>
            <a:r>
              <a:rPr lang="en-US"/>
              <a:t> </a:t>
            </a:r>
            <a:r>
              <a:rPr lang="en-US" err="1"/>
              <a:t>consequat</a:t>
            </a:r>
            <a:r>
              <a:rPr lang="en-US"/>
              <a:t>. </a:t>
            </a:r>
          </a:p>
        </p:txBody>
      </p:sp>
      <p:sp>
        <p:nvSpPr>
          <p:cNvPr id="19" name="Text Placeholder 17">
            <a:extLst>
              <a:ext uri="{FF2B5EF4-FFF2-40B4-BE49-F238E27FC236}">
                <a16:creationId xmlns:a16="http://schemas.microsoft.com/office/drawing/2014/main" id="{DDFAF268-AB21-464D-B98E-5C3208374A07}"/>
              </a:ext>
            </a:extLst>
          </p:cNvPr>
          <p:cNvSpPr>
            <a:spLocks noGrp="1"/>
          </p:cNvSpPr>
          <p:nvPr>
            <p:ph type="body" sz="quarter" idx="14" hasCustomPrompt="1"/>
          </p:nvPr>
        </p:nvSpPr>
        <p:spPr>
          <a:xfrm>
            <a:off x="978027" y="3415539"/>
            <a:ext cx="3714750" cy="341901"/>
          </a:xfrm>
          <a:prstGeom prst="rect">
            <a:avLst/>
          </a:prstGeom>
        </p:spPr>
        <p:txBody>
          <a:bodyPr/>
          <a:lstStyle>
            <a:lvl1pPr marL="0" indent="0">
              <a:buNone/>
              <a:defRPr sz="2000">
                <a:solidFill>
                  <a:srgbClr val="A8AE37"/>
                </a:solidFill>
                <a:latin typeface="+mj-lt"/>
              </a:defRPr>
            </a:lvl1pPr>
          </a:lstStyle>
          <a:p>
            <a:pPr lvl="0"/>
            <a:r>
              <a:rPr lang="en-US"/>
              <a:t>ANOTHER SUB HEAD GOES HERE. </a:t>
            </a:r>
          </a:p>
        </p:txBody>
      </p:sp>
      <p:sp>
        <p:nvSpPr>
          <p:cNvPr id="11" name="Text Placeholder 15">
            <a:extLst>
              <a:ext uri="{FF2B5EF4-FFF2-40B4-BE49-F238E27FC236}">
                <a16:creationId xmlns:a16="http://schemas.microsoft.com/office/drawing/2014/main" id="{5517CB6C-ED51-43E6-B400-9BA6F36EBDF1}"/>
              </a:ext>
            </a:extLst>
          </p:cNvPr>
          <p:cNvSpPr>
            <a:spLocks noGrp="1"/>
          </p:cNvSpPr>
          <p:nvPr>
            <p:ph type="body" sz="quarter" idx="15" hasCustomPrompt="1"/>
          </p:nvPr>
        </p:nvSpPr>
        <p:spPr>
          <a:xfrm>
            <a:off x="978027" y="2087661"/>
            <a:ext cx="7181782" cy="1131827"/>
          </a:xfrm>
          <a:prstGeom prst="rect">
            <a:avLst/>
          </a:prstGeom>
        </p:spPr>
        <p:txBody>
          <a:bodyPr/>
          <a:lstStyle>
            <a:lvl1pPr marL="0" indent="0">
              <a:lnSpc>
                <a:spcPct val="150000"/>
              </a:lnSpc>
              <a:buNone/>
              <a:tabLst>
                <a:tab pos="3486150" algn="l"/>
              </a:tabLst>
              <a:defRPr sz="2000"/>
            </a:lvl1pPr>
          </a:lstStyle>
          <a:p>
            <a:pPr lvl="0"/>
            <a:r>
              <a:rPr lang="en-US" sz="2000" err="1"/>
              <a:t>Consectetuer</a:t>
            </a:r>
            <a:r>
              <a:rPr lang="en-US" sz="2000"/>
              <a:t> </a:t>
            </a:r>
            <a:r>
              <a:rPr lang="en-US" sz="2000" err="1"/>
              <a:t>adipiscing</a:t>
            </a:r>
            <a:r>
              <a:rPr lang="en-US" sz="2000"/>
              <a:t> </a:t>
            </a:r>
            <a:r>
              <a:rPr lang="en-US" sz="2000" err="1"/>
              <a:t>elit</a:t>
            </a:r>
            <a:r>
              <a:rPr lang="en-US" sz="2000"/>
              <a:t>. Duis </a:t>
            </a:r>
            <a:r>
              <a:rPr lang="en-US" sz="2000" err="1"/>
              <a:t>autem</a:t>
            </a:r>
            <a:r>
              <a:rPr lang="en-US" sz="2000"/>
              <a:t> </a:t>
            </a:r>
            <a:r>
              <a:rPr lang="en-US" sz="2000" err="1"/>
              <a:t>vel</a:t>
            </a:r>
            <a:r>
              <a:rPr lang="en-US" sz="2000"/>
              <a:t> </a:t>
            </a:r>
            <a:r>
              <a:rPr lang="en-US" sz="2000" err="1"/>
              <a:t>eaum</a:t>
            </a:r>
            <a:r>
              <a:rPr lang="en-US" sz="2000"/>
              <a:t> </a:t>
            </a:r>
            <a:r>
              <a:rPr lang="en-US" sz="2000" err="1"/>
              <a:t>iriure</a:t>
            </a:r>
            <a:r>
              <a:rPr lang="en-US" sz="2000"/>
              <a:t> dolor in </a:t>
            </a:r>
            <a:r>
              <a:rPr lang="en-US" sz="2000" err="1"/>
              <a:t>hendrerit</a:t>
            </a:r>
            <a:r>
              <a:rPr lang="en-US" sz="2000"/>
              <a:t> in </a:t>
            </a:r>
            <a:r>
              <a:rPr lang="en-US" sz="2000" err="1"/>
              <a:t>vulputate</a:t>
            </a:r>
            <a:r>
              <a:rPr lang="en-US" sz="2000"/>
              <a:t>. </a:t>
            </a:r>
            <a:r>
              <a:rPr lang="en-US" sz="2000" err="1"/>
              <a:t>Ut</a:t>
            </a:r>
            <a:r>
              <a:rPr lang="en-US" sz="2000"/>
              <a:t> </a:t>
            </a:r>
            <a:r>
              <a:rPr lang="en-US" sz="2000" err="1"/>
              <a:t>wisi</a:t>
            </a:r>
            <a:r>
              <a:rPr lang="en-US" sz="2000"/>
              <a:t> </a:t>
            </a:r>
            <a:r>
              <a:rPr lang="en-US" sz="2000" err="1"/>
              <a:t>enim</a:t>
            </a:r>
            <a:r>
              <a:rPr lang="en-US" sz="2000"/>
              <a:t> minim </a:t>
            </a:r>
            <a:r>
              <a:rPr lang="en-US" sz="2000" err="1"/>
              <a:t>niam</a:t>
            </a:r>
            <a:r>
              <a:rPr lang="en-US" sz="2000"/>
              <a:t>.</a:t>
            </a:r>
            <a:endParaRPr lang="en-US"/>
          </a:p>
        </p:txBody>
      </p:sp>
      <p:sp>
        <p:nvSpPr>
          <p:cNvPr id="13" name="Text Placeholder 17">
            <a:extLst>
              <a:ext uri="{FF2B5EF4-FFF2-40B4-BE49-F238E27FC236}">
                <a16:creationId xmlns:a16="http://schemas.microsoft.com/office/drawing/2014/main" id="{46C0F20F-A6AC-4DBD-AB08-0FE39D4DAAC3}"/>
              </a:ext>
            </a:extLst>
          </p:cNvPr>
          <p:cNvSpPr>
            <a:spLocks noGrp="1"/>
          </p:cNvSpPr>
          <p:nvPr>
            <p:ph type="body" sz="quarter" idx="16" hasCustomPrompt="1"/>
          </p:nvPr>
        </p:nvSpPr>
        <p:spPr>
          <a:xfrm>
            <a:off x="978027" y="1745760"/>
            <a:ext cx="2584545" cy="341901"/>
          </a:xfrm>
          <a:prstGeom prst="rect">
            <a:avLst/>
          </a:prstGeom>
        </p:spPr>
        <p:txBody>
          <a:bodyPr/>
          <a:lstStyle>
            <a:lvl1pPr marL="0" indent="0">
              <a:buNone/>
              <a:defRPr sz="2000">
                <a:solidFill>
                  <a:srgbClr val="A8AE37"/>
                </a:solidFill>
                <a:latin typeface="+mj-lt"/>
              </a:defRPr>
            </a:lvl1pPr>
          </a:lstStyle>
          <a:p>
            <a:pPr lvl="0"/>
            <a:r>
              <a:rPr lang="en-US"/>
              <a:t>SUB HEAD GOES HERE.  </a:t>
            </a:r>
          </a:p>
        </p:txBody>
      </p:sp>
      <p:pic>
        <p:nvPicPr>
          <p:cNvPr id="3" name="Picture 2" descr="Shape&#10;&#10;Description automatically generated">
            <a:extLst>
              <a:ext uri="{FF2B5EF4-FFF2-40B4-BE49-F238E27FC236}">
                <a16:creationId xmlns:a16="http://schemas.microsoft.com/office/drawing/2014/main" id="{AFEBC4FE-7411-4030-39F1-B243F32DF792}"/>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l="1310"/>
          <a:stretch/>
        </p:blipFill>
        <p:spPr>
          <a:xfrm>
            <a:off x="5936" y="5718400"/>
            <a:ext cx="7604785" cy="1562100"/>
          </a:xfrm>
          <a:prstGeom prst="rect">
            <a:avLst/>
          </a:prstGeom>
        </p:spPr>
      </p:pic>
      <p:pic>
        <p:nvPicPr>
          <p:cNvPr id="4" name="Picture 3" descr="Shape&#10;&#10;Description automatically generated">
            <a:extLst>
              <a:ext uri="{FF2B5EF4-FFF2-40B4-BE49-F238E27FC236}">
                <a16:creationId xmlns:a16="http://schemas.microsoft.com/office/drawing/2014/main" id="{AD33D73D-290E-D83A-BAA8-22ED33073004}"/>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l="32937" r="7959"/>
          <a:stretch/>
        </p:blipFill>
        <p:spPr>
          <a:xfrm>
            <a:off x="7637585" y="5718400"/>
            <a:ext cx="4554415" cy="1562100"/>
          </a:xfrm>
          <a:prstGeom prst="rect">
            <a:avLst/>
          </a:prstGeom>
        </p:spPr>
      </p:pic>
      <p:sp>
        <p:nvSpPr>
          <p:cNvPr id="6" name="Slide Number Placeholder 3">
            <a:extLst>
              <a:ext uri="{FF2B5EF4-FFF2-40B4-BE49-F238E27FC236}">
                <a16:creationId xmlns:a16="http://schemas.microsoft.com/office/drawing/2014/main" id="{9FC3DA23-C267-051C-2FF7-4D144C746511}"/>
              </a:ext>
            </a:extLst>
          </p:cNvPr>
          <p:cNvSpPr txBox="1">
            <a:spLocks/>
          </p:cNvSpPr>
          <p:nvPr userDrawn="1"/>
        </p:nvSpPr>
        <p:spPr>
          <a:xfrm>
            <a:off x="9285517" y="6636453"/>
            <a:ext cx="2743200" cy="365125"/>
          </a:xfrm>
          <a:prstGeom prst="rect">
            <a:avLst/>
          </a:prstGeom>
        </p:spPr>
        <p:txBody>
          <a:bodyPr vert="horz" lIns="91440" tIns="45720" rIns="91440" bIns="45720" rtlCol="0" anchor="ctr"/>
          <a:lstStyle>
            <a:defPPr>
              <a:defRPr lang="en-US"/>
            </a:defPPr>
            <a:lvl1pPr marL="0" algn="l" defTabSz="457200" rtl="0" eaLnBrk="1" latinLnBrk="0" hangingPunct="1">
              <a:defRPr sz="900" kern="1200">
                <a:solidFill>
                  <a:schemeClr val="tx1">
                    <a:tint val="75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r"/>
            <a:fld id="{4518C116-A7B6-49FA-B2BC-FBE835E63735}" type="slidenum">
              <a:rPr lang="en-US" smtClean="0"/>
              <a:pPr algn="r"/>
              <a:t>‹#›</a:t>
            </a:fld>
            <a:endParaRPr lang="en-US" dirty="0"/>
          </a:p>
        </p:txBody>
      </p:sp>
    </p:spTree>
    <p:extLst>
      <p:ext uri="{BB962C8B-B14F-4D97-AF65-F5344CB8AC3E}">
        <p14:creationId xmlns:p14="http://schemas.microsoft.com/office/powerpoint/2010/main" val="258610094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userDrawn="1">
  <p:cSld name="1_Picture with Caption">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6A5AB94E-C4F0-A92E-3964-F7F6374B6015}"/>
              </a:ext>
            </a:extLst>
          </p:cNvPr>
          <p:cNvSpPr/>
          <p:nvPr userDrawn="1"/>
        </p:nvSpPr>
        <p:spPr>
          <a:xfrm>
            <a:off x="0" y="-1"/>
            <a:ext cx="5010260" cy="6853873"/>
          </a:xfrm>
          <a:prstGeom prst="rect">
            <a:avLst/>
          </a:prstGeom>
          <a:solidFill>
            <a:schemeClr val="accent4"/>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dirty="0"/>
          </a:p>
        </p:txBody>
      </p:sp>
      <p:sp>
        <p:nvSpPr>
          <p:cNvPr id="2" name="Title 1">
            <a:extLst>
              <a:ext uri="{FF2B5EF4-FFF2-40B4-BE49-F238E27FC236}">
                <a16:creationId xmlns:a16="http://schemas.microsoft.com/office/drawing/2014/main" id="{BB919809-3CAB-D297-D91E-C9F2F6BD4F99}"/>
              </a:ext>
            </a:extLst>
          </p:cNvPr>
          <p:cNvSpPr>
            <a:spLocks noGrp="1"/>
          </p:cNvSpPr>
          <p:nvPr>
            <p:ph type="title"/>
          </p:nvPr>
        </p:nvSpPr>
        <p:spPr>
          <a:xfrm>
            <a:off x="839789" y="457200"/>
            <a:ext cx="3932237" cy="1600200"/>
          </a:xfrm>
        </p:spPr>
        <p:txBody>
          <a:bodyPr anchor="b"/>
          <a:lstStyle>
            <a:lvl1pPr>
              <a:defRPr sz="3199" b="1">
                <a:solidFill>
                  <a:schemeClr val="bg1"/>
                </a:solidFill>
              </a:defRPr>
            </a:lvl1pPr>
          </a:lstStyle>
          <a:p>
            <a:r>
              <a:rPr lang="en-US"/>
              <a:t>Click to edit Master title style</a:t>
            </a:r>
            <a:endParaRPr lang="en-US" dirty="0"/>
          </a:p>
        </p:txBody>
      </p:sp>
      <p:sp>
        <p:nvSpPr>
          <p:cNvPr id="4" name="Text Placeholder 3">
            <a:extLst>
              <a:ext uri="{FF2B5EF4-FFF2-40B4-BE49-F238E27FC236}">
                <a16:creationId xmlns:a16="http://schemas.microsoft.com/office/drawing/2014/main" id="{B1E52FD8-025F-6498-9EC0-BC3003597D42}"/>
              </a:ext>
            </a:extLst>
          </p:cNvPr>
          <p:cNvSpPr>
            <a:spLocks noGrp="1"/>
          </p:cNvSpPr>
          <p:nvPr>
            <p:ph type="body" sz="half" idx="2"/>
          </p:nvPr>
        </p:nvSpPr>
        <p:spPr>
          <a:xfrm>
            <a:off x="839789" y="2057400"/>
            <a:ext cx="3932237" cy="3811588"/>
          </a:xfrm>
        </p:spPr>
        <p:txBody>
          <a:bodyPr/>
          <a:lstStyle>
            <a:lvl1pPr marL="0" indent="0">
              <a:buNone/>
              <a:defRPr sz="1600">
                <a:solidFill>
                  <a:schemeClr val="bg1"/>
                </a:solidFill>
              </a:defRPr>
            </a:lvl1pPr>
            <a:lvl2pPr marL="457109" indent="0">
              <a:buNone/>
              <a:defRPr sz="1400"/>
            </a:lvl2pPr>
            <a:lvl3pPr marL="914217" indent="0">
              <a:buNone/>
              <a:defRPr sz="1200"/>
            </a:lvl3pPr>
            <a:lvl4pPr marL="1371326" indent="0">
              <a:buNone/>
              <a:defRPr sz="1000"/>
            </a:lvl4pPr>
            <a:lvl5pPr marL="1828434" indent="0">
              <a:buNone/>
              <a:defRPr sz="1000"/>
            </a:lvl5pPr>
            <a:lvl6pPr marL="2285543" indent="0">
              <a:buNone/>
              <a:defRPr sz="1000"/>
            </a:lvl6pPr>
            <a:lvl7pPr marL="2742651" indent="0">
              <a:buNone/>
              <a:defRPr sz="1000"/>
            </a:lvl7pPr>
            <a:lvl8pPr marL="3199760" indent="0">
              <a:buNone/>
              <a:defRPr sz="1000"/>
            </a:lvl8pPr>
            <a:lvl9pPr marL="3656868" indent="0">
              <a:buNone/>
              <a:defRPr sz="1000"/>
            </a:lvl9pPr>
          </a:lstStyle>
          <a:p>
            <a:pPr lvl="0"/>
            <a:r>
              <a:rPr lang="en-US"/>
              <a:t>Click to edit Master text styles</a:t>
            </a:r>
          </a:p>
        </p:txBody>
      </p:sp>
      <p:sp>
        <p:nvSpPr>
          <p:cNvPr id="7" name="Content Placeholder 2">
            <a:extLst>
              <a:ext uri="{FF2B5EF4-FFF2-40B4-BE49-F238E27FC236}">
                <a16:creationId xmlns:a16="http://schemas.microsoft.com/office/drawing/2014/main" id="{053819E1-3594-84A3-DAD7-C24EB1CF048A}"/>
              </a:ext>
            </a:extLst>
          </p:cNvPr>
          <p:cNvSpPr>
            <a:spLocks noGrp="1"/>
          </p:cNvSpPr>
          <p:nvPr>
            <p:ph idx="1"/>
          </p:nvPr>
        </p:nvSpPr>
        <p:spPr>
          <a:xfrm>
            <a:off x="5183188" y="987426"/>
            <a:ext cx="6172200" cy="4873625"/>
          </a:xfrm>
        </p:spPr>
        <p:txBody>
          <a:bodyPr/>
          <a:lstStyle>
            <a:lvl1pPr>
              <a:defRPr sz="3199"/>
            </a:lvl1pPr>
            <a:lvl2pPr>
              <a:defRPr sz="2799"/>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17886285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EBB02791-090A-43E9-BFB8-069BCF1AA1EC}"/>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527" y="6286577"/>
            <a:ext cx="12190476" cy="571429"/>
          </a:xfrm>
          <a:prstGeom prst="rect">
            <a:avLst/>
          </a:prstGeom>
        </p:spPr>
      </p:pic>
      <p:sp>
        <p:nvSpPr>
          <p:cNvPr id="5" name="Title 1">
            <a:extLst>
              <a:ext uri="{FF2B5EF4-FFF2-40B4-BE49-F238E27FC236}">
                <a16:creationId xmlns:a16="http://schemas.microsoft.com/office/drawing/2014/main" id="{7FC6DDE3-4F77-4442-BD92-6BF181F7B836}"/>
              </a:ext>
            </a:extLst>
          </p:cNvPr>
          <p:cNvSpPr>
            <a:spLocks noGrp="1"/>
          </p:cNvSpPr>
          <p:nvPr>
            <p:ph type="ctrTitle" hasCustomPrompt="1"/>
          </p:nvPr>
        </p:nvSpPr>
        <p:spPr>
          <a:xfrm>
            <a:off x="947697" y="1966031"/>
            <a:ext cx="10363200" cy="1733771"/>
          </a:xfrm>
          <a:prstGeom prst="rect">
            <a:avLst/>
          </a:prstGeom>
        </p:spPr>
        <p:txBody>
          <a:bodyPr anchor="b">
            <a:normAutofit/>
          </a:bodyPr>
          <a:lstStyle>
            <a:lvl1pPr algn="l">
              <a:defRPr sz="3094" cap="all" baseline="0">
                <a:solidFill>
                  <a:schemeClr val="bg1"/>
                </a:solidFill>
              </a:defRPr>
            </a:lvl1pPr>
          </a:lstStyle>
          <a:p>
            <a:r>
              <a:rPr lang="en-US"/>
              <a:t>PRESENTATION TITLE</a:t>
            </a:r>
            <a:br>
              <a:rPr lang="en-US"/>
            </a:br>
            <a:r>
              <a:rPr lang="en-US"/>
              <a:t>GOES HERE.</a:t>
            </a:r>
          </a:p>
        </p:txBody>
      </p:sp>
      <p:pic>
        <p:nvPicPr>
          <p:cNvPr id="7" name="Picture 6">
            <a:extLst>
              <a:ext uri="{FF2B5EF4-FFF2-40B4-BE49-F238E27FC236}">
                <a16:creationId xmlns:a16="http://schemas.microsoft.com/office/drawing/2014/main" id="{7C7B294D-8C00-4D97-ABE1-21E9BAD1A989}"/>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941863" y="849985"/>
            <a:ext cx="1880000" cy="920000"/>
          </a:xfrm>
          <a:prstGeom prst="rect">
            <a:avLst/>
          </a:prstGeom>
        </p:spPr>
      </p:pic>
    </p:spTree>
    <p:extLst>
      <p:ext uri="{BB962C8B-B14F-4D97-AF65-F5344CB8AC3E}">
        <p14:creationId xmlns:p14="http://schemas.microsoft.com/office/powerpoint/2010/main" val="163837701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EBB02791-090A-43E9-BFB8-069BCF1AA1EC}"/>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526" y="6286574"/>
            <a:ext cx="12190476" cy="571429"/>
          </a:xfrm>
          <a:prstGeom prst="rect">
            <a:avLst/>
          </a:prstGeom>
        </p:spPr>
      </p:pic>
      <p:sp>
        <p:nvSpPr>
          <p:cNvPr id="5" name="Title 1">
            <a:extLst>
              <a:ext uri="{FF2B5EF4-FFF2-40B4-BE49-F238E27FC236}">
                <a16:creationId xmlns:a16="http://schemas.microsoft.com/office/drawing/2014/main" id="{7FC6DDE3-4F77-4442-BD92-6BF181F7B836}"/>
              </a:ext>
            </a:extLst>
          </p:cNvPr>
          <p:cNvSpPr>
            <a:spLocks noGrp="1"/>
          </p:cNvSpPr>
          <p:nvPr>
            <p:ph type="ctrTitle" hasCustomPrompt="1"/>
          </p:nvPr>
        </p:nvSpPr>
        <p:spPr>
          <a:xfrm>
            <a:off x="947697" y="1966028"/>
            <a:ext cx="10363200" cy="1733771"/>
          </a:xfrm>
          <a:prstGeom prst="rect">
            <a:avLst/>
          </a:prstGeom>
        </p:spPr>
        <p:txBody>
          <a:bodyPr anchor="b">
            <a:normAutofit/>
          </a:bodyPr>
          <a:lstStyle>
            <a:lvl1pPr algn="l">
              <a:defRPr sz="4950" cap="all" baseline="0">
                <a:solidFill>
                  <a:schemeClr val="bg1"/>
                </a:solidFill>
              </a:defRPr>
            </a:lvl1pPr>
          </a:lstStyle>
          <a:p>
            <a:r>
              <a:rPr lang="en-US"/>
              <a:t>PRESENTATION TITLE</a:t>
            </a:r>
            <a:br>
              <a:rPr lang="en-US"/>
            </a:br>
            <a:r>
              <a:rPr lang="en-US"/>
              <a:t>GOES HERE.</a:t>
            </a:r>
          </a:p>
        </p:txBody>
      </p:sp>
      <p:pic>
        <p:nvPicPr>
          <p:cNvPr id="6" name="Picture 5">
            <a:extLst>
              <a:ext uri="{FF2B5EF4-FFF2-40B4-BE49-F238E27FC236}">
                <a16:creationId xmlns:a16="http://schemas.microsoft.com/office/drawing/2014/main" id="{D8455325-494D-4AD7-B89D-64BC5B61569D}"/>
              </a:ext>
            </a:extLst>
          </p:cNvPr>
          <p:cNvPicPr>
            <a:picLocks noChangeAspect="1"/>
          </p:cNvPicPr>
          <p:nvPr userDrawn="1"/>
        </p:nvPicPr>
        <p:blipFill>
          <a:blip r:embed="rId3" cstate="hqprint">
            <a:extLst>
              <a:ext uri="{28A0092B-C50C-407E-A947-70E740481C1C}">
                <a14:useLocalDpi xmlns:a14="http://schemas.microsoft.com/office/drawing/2010/main" val="0"/>
              </a:ext>
            </a:extLst>
          </a:blip>
          <a:stretch>
            <a:fillRect/>
          </a:stretch>
        </p:blipFill>
        <p:spPr>
          <a:xfrm>
            <a:off x="1049296" y="849985"/>
            <a:ext cx="1892686" cy="926208"/>
          </a:xfrm>
          <a:prstGeom prst="rect">
            <a:avLst/>
          </a:prstGeom>
        </p:spPr>
      </p:pic>
    </p:spTree>
    <p:extLst>
      <p:ext uri="{BB962C8B-B14F-4D97-AF65-F5344CB8AC3E}">
        <p14:creationId xmlns:p14="http://schemas.microsoft.com/office/powerpoint/2010/main" val="28625194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_rels/slideMaster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theme" Target="../theme/theme2.xml"/><Relationship Id="rId1" Type="http://schemas.openxmlformats.org/officeDocument/2006/relationships/slideLayout" Target="../slideLayouts/slideLayout7.xml"/></Relationships>
</file>

<file path=ppt/slideMasters/_rels/slideMaster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theme" Target="../theme/theme3.xml"/><Relationship Id="rId1"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F41238D8-EF99-4F29-AD12-00C41A295448}"/>
              </a:ext>
            </a:extLst>
          </p:cNvPr>
          <p:cNvSpPr>
            <a:spLocks noGrp="1"/>
          </p:cNvSpPr>
          <p:nvPr>
            <p:ph type="body" idx="1"/>
          </p:nvPr>
        </p:nvSpPr>
        <p:spPr>
          <a:xfrm>
            <a:off x="402772" y="1319441"/>
            <a:ext cx="114300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 name="Title Placeholder 2">
            <a:extLst>
              <a:ext uri="{FF2B5EF4-FFF2-40B4-BE49-F238E27FC236}">
                <a16:creationId xmlns:a16="http://schemas.microsoft.com/office/drawing/2014/main" id="{FF699312-8CF3-44C9-9860-5FA153F9DA48}"/>
              </a:ext>
            </a:extLst>
          </p:cNvPr>
          <p:cNvSpPr>
            <a:spLocks noGrp="1"/>
          </p:cNvSpPr>
          <p:nvPr>
            <p:ph type="title"/>
          </p:nvPr>
        </p:nvSpPr>
        <p:spPr>
          <a:xfrm>
            <a:off x="402772" y="202490"/>
            <a:ext cx="11430000" cy="900335"/>
          </a:xfrm>
          <a:prstGeom prst="rect">
            <a:avLst/>
          </a:prstGeom>
        </p:spPr>
        <p:txBody>
          <a:bodyPr vert="horz" lIns="91440" tIns="45720" rIns="91440" bIns="45720" rtlCol="0" anchor="ctr">
            <a:normAutofit/>
          </a:bodyPr>
          <a:lstStyle/>
          <a:p>
            <a:r>
              <a:rPr lang="en-US"/>
              <a:t>Click to edit Master title style</a:t>
            </a:r>
          </a:p>
        </p:txBody>
      </p:sp>
      <p:sp>
        <p:nvSpPr>
          <p:cNvPr id="4" name="Slide Number Placeholder 3">
            <a:extLst>
              <a:ext uri="{FF2B5EF4-FFF2-40B4-BE49-F238E27FC236}">
                <a16:creationId xmlns:a16="http://schemas.microsoft.com/office/drawing/2014/main" id="{15231EF7-A487-4B81-8EB1-8DAC40B3D669}"/>
              </a:ext>
            </a:extLst>
          </p:cNvPr>
          <p:cNvSpPr>
            <a:spLocks noGrp="1"/>
          </p:cNvSpPr>
          <p:nvPr>
            <p:ph type="sldNum" sz="quarter" idx="4"/>
          </p:nvPr>
        </p:nvSpPr>
        <p:spPr>
          <a:xfrm>
            <a:off x="141513" y="6104014"/>
            <a:ext cx="2743200" cy="365125"/>
          </a:xfrm>
          <a:prstGeom prst="rect">
            <a:avLst/>
          </a:prstGeom>
        </p:spPr>
        <p:txBody>
          <a:bodyPr vert="horz" lIns="91440" tIns="45720" rIns="91440" bIns="45720" rtlCol="0" anchor="ctr"/>
          <a:lstStyle>
            <a:lvl1pPr algn="l">
              <a:defRPr sz="900">
                <a:solidFill>
                  <a:schemeClr val="tx1">
                    <a:tint val="75000"/>
                  </a:schemeClr>
                </a:solidFill>
              </a:defRPr>
            </a:lvl1pPr>
          </a:lstStyle>
          <a:p>
            <a:fld id="{4518C116-A7B6-49FA-B2BC-FBE835E63735}" type="slidenum">
              <a:rPr lang="en-US" smtClean="0"/>
              <a:pPr/>
              <a:t>‹#›</a:t>
            </a:fld>
            <a:endParaRPr lang="en-US" dirty="0"/>
          </a:p>
        </p:txBody>
      </p:sp>
      <p:sp>
        <p:nvSpPr>
          <p:cNvPr id="7" name="Footer Placeholder 6">
            <a:extLst>
              <a:ext uri="{FF2B5EF4-FFF2-40B4-BE49-F238E27FC236}">
                <a16:creationId xmlns:a16="http://schemas.microsoft.com/office/drawing/2014/main" id="{F82C5907-919D-418A-A0FB-A6D6730C0D6A}"/>
              </a:ext>
            </a:extLst>
          </p:cNvPr>
          <p:cNvSpPr>
            <a:spLocks noGrp="1"/>
          </p:cNvSpPr>
          <p:nvPr>
            <p:ph type="ftr" sz="quarter" idx="3"/>
          </p:nvPr>
        </p:nvSpPr>
        <p:spPr>
          <a:xfrm>
            <a:off x="402772" y="6104013"/>
            <a:ext cx="8621485" cy="365125"/>
          </a:xfrm>
          <a:prstGeom prst="rect">
            <a:avLst/>
          </a:prstGeom>
        </p:spPr>
        <p:txBody>
          <a:bodyPr vert="horz" lIns="91440" tIns="45720" rIns="91440" bIns="45720" rtlCol="0" anchor="ctr"/>
          <a:lstStyle>
            <a:lvl1pPr algn="l">
              <a:defRPr sz="900" i="1">
                <a:solidFill>
                  <a:schemeClr val="tx1">
                    <a:tint val="75000"/>
                  </a:schemeClr>
                </a:solidFill>
              </a:defRPr>
            </a:lvl1pPr>
          </a:lstStyle>
          <a:p>
            <a:endParaRPr lang="en-US" dirty="0"/>
          </a:p>
        </p:txBody>
      </p:sp>
      <p:sp>
        <p:nvSpPr>
          <p:cNvPr id="8" name="MSIPCMContentMarking" descr="{&quot;HashCode&quot;:911279135,&quot;Placement&quot;:&quot;Footer&quot;,&quot;Top&quot;:519.343,&quot;Left&quot;:261.247,&quot;SlideWidth&quot;:720,&quot;SlideHeight&quot;:540}">
            <a:extLst>
              <a:ext uri="{FF2B5EF4-FFF2-40B4-BE49-F238E27FC236}">
                <a16:creationId xmlns:a16="http://schemas.microsoft.com/office/drawing/2014/main" id="{B3D9C54E-DE2B-488B-9C58-4820F2C857B7}"/>
              </a:ext>
            </a:extLst>
          </p:cNvPr>
          <p:cNvSpPr txBox="1"/>
          <p:nvPr userDrawn="1"/>
        </p:nvSpPr>
        <p:spPr>
          <a:xfrm>
            <a:off x="4423783" y="6649884"/>
            <a:ext cx="3344435" cy="153888"/>
          </a:xfrm>
          <a:prstGeom prst="rect">
            <a:avLst/>
          </a:prstGeom>
          <a:noFill/>
        </p:spPr>
        <p:txBody>
          <a:bodyPr vert="horz" wrap="square" lIns="0" tIns="0" rIns="0" bIns="0" rtlCol="0" anchor="ctr" anchorCtr="1">
            <a:spAutoFit/>
          </a:bodyPr>
          <a:lstStyle/>
          <a:p>
            <a:pPr algn="ctr">
              <a:spcBef>
                <a:spcPts val="0"/>
              </a:spcBef>
              <a:spcAft>
                <a:spcPts val="0"/>
              </a:spcAft>
            </a:pPr>
            <a:r>
              <a:rPr lang="en-US" sz="1000" dirty="0">
                <a:solidFill>
                  <a:srgbClr val="003359"/>
                </a:solidFill>
                <a:latin typeface="Calibri" panose="020F0502020204030204" pitchFamily="34" charset="0"/>
              </a:rPr>
              <a:t>Classification: FHLBank Topeka Non-Public</a:t>
            </a:r>
          </a:p>
        </p:txBody>
      </p:sp>
      <p:pic>
        <p:nvPicPr>
          <p:cNvPr id="9" name="Picture 8" descr="Shape&#10;&#10;Description automatically generated">
            <a:extLst>
              <a:ext uri="{FF2B5EF4-FFF2-40B4-BE49-F238E27FC236}">
                <a16:creationId xmlns:a16="http://schemas.microsoft.com/office/drawing/2014/main" id="{054BE463-A60A-83A5-3289-0A8CA6AB128D}"/>
              </a:ext>
            </a:extLst>
          </p:cNvPr>
          <p:cNvPicPr>
            <a:picLocks noChangeAspect="1"/>
          </p:cNvPicPr>
          <p:nvPr userDrawn="1"/>
        </p:nvPicPr>
        <p:blipFill rotWithShape="1">
          <a:blip r:embed="rId8">
            <a:extLst>
              <a:ext uri="{28A0092B-C50C-407E-A947-70E740481C1C}">
                <a14:useLocalDpi xmlns:a14="http://schemas.microsoft.com/office/drawing/2010/main" val="0"/>
              </a:ext>
            </a:extLst>
          </a:blip>
          <a:srcRect l="1310"/>
          <a:stretch/>
        </p:blipFill>
        <p:spPr>
          <a:xfrm>
            <a:off x="5936" y="6046651"/>
            <a:ext cx="7604785" cy="1562100"/>
          </a:xfrm>
          <a:prstGeom prst="rect">
            <a:avLst/>
          </a:prstGeom>
        </p:spPr>
      </p:pic>
      <p:pic>
        <p:nvPicPr>
          <p:cNvPr id="10" name="Picture 9" descr="Shape&#10;&#10;Description automatically generated">
            <a:extLst>
              <a:ext uri="{FF2B5EF4-FFF2-40B4-BE49-F238E27FC236}">
                <a16:creationId xmlns:a16="http://schemas.microsoft.com/office/drawing/2014/main" id="{53E4D869-D34C-BB4F-8797-77BAD0E3B88B}"/>
              </a:ext>
            </a:extLst>
          </p:cNvPr>
          <p:cNvPicPr>
            <a:picLocks noChangeAspect="1"/>
          </p:cNvPicPr>
          <p:nvPr userDrawn="1"/>
        </p:nvPicPr>
        <p:blipFill rotWithShape="1">
          <a:blip r:embed="rId8">
            <a:extLst>
              <a:ext uri="{28A0092B-C50C-407E-A947-70E740481C1C}">
                <a14:useLocalDpi xmlns:a14="http://schemas.microsoft.com/office/drawing/2010/main" val="0"/>
              </a:ext>
            </a:extLst>
          </a:blip>
          <a:srcRect l="32937" r="7959"/>
          <a:stretch/>
        </p:blipFill>
        <p:spPr>
          <a:xfrm>
            <a:off x="7637585" y="6046651"/>
            <a:ext cx="4554415" cy="1562100"/>
          </a:xfrm>
          <a:prstGeom prst="rect">
            <a:avLst/>
          </a:prstGeom>
        </p:spPr>
      </p:pic>
      <p:sp>
        <p:nvSpPr>
          <p:cNvPr id="12" name="Slide Number Placeholder 3">
            <a:extLst>
              <a:ext uri="{FF2B5EF4-FFF2-40B4-BE49-F238E27FC236}">
                <a16:creationId xmlns:a16="http://schemas.microsoft.com/office/drawing/2014/main" id="{BF784F57-BE9A-6DF7-F476-D7EFEBE8BBCC}"/>
              </a:ext>
            </a:extLst>
          </p:cNvPr>
          <p:cNvSpPr txBox="1">
            <a:spLocks/>
          </p:cNvSpPr>
          <p:nvPr userDrawn="1"/>
        </p:nvSpPr>
        <p:spPr>
          <a:xfrm>
            <a:off x="9285517" y="6966653"/>
            <a:ext cx="2743200" cy="365125"/>
          </a:xfrm>
          <a:prstGeom prst="rect">
            <a:avLst/>
          </a:prstGeom>
        </p:spPr>
        <p:txBody>
          <a:bodyPr vert="horz" lIns="91440" tIns="45720" rIns="91440" bIns="45720" rtlCol="0" anchor="ctr"/>
          <a:lstStyle>
            <a:defPPr>
              <a:defRPr lang="en-US"/>
            </a:defPPr>
            <a:lvl1pPr marL="0" algn="l" defTabSz="457200" rtl="0" eaLnBrk="1" latinLnBrk="0" hangingPunct="1">
              <a:defRPr sz="900" kern="1200">
                <a:solidFill>
                  <a:schemeClr val="tx1">
                    <a:tint val="75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r"/>
            <a:fld id="{4518C116-A7B6-49FA-B2BC-FBE835E63735}" type="slidenum">
              <a:rPr lang="en-US" smtClean="0"/>
              <a:pPr algn="r"/>
              <a:t>‹#›</a:t>
            </a:fld>
            <a:endParaRPr lang="en-US" dirty="0"/>
          </a:p>
        </p:txBody>
      </p:sp>
    </p:spTree>
    <p:extLst>
      <p:ext uri="{BB962C8B-B14F-4D97-AF65-F5344CB8AC3E}">
        <p14:creationId xmlns:p14="http://schemas.microsoft.com/office/powerpoint/2010/main" val="967805346"/>
      </p:ext>
    </p:extLst>
  </p:cSld>
  <p:clrMap bg1="lt1" tx1="dk1" bg2="lt2" tx2="dk2" accent1="accent1" accent2="accent2" accent3="accent3" accent4="accent4" accent5="accent5" accent6="accent6" hlink="hlink" folHlink="folHlink"/>
  <p:sldLayoutIdLst>
    <p:sldLayoutId id="2147483686" r:id="rId1"/>
    <p:sldLayoutId id="2147483695" r:id="rId2"/>
    <p:sldLayoutId id="2147483699" r:id="rId3"/>
    <p:sldLayoutId id="2147483693" r:id="rId4"/>
    <p:sldLayoutId id="2147483702" r:id="rId5"/>
    <p:sldLayoutId id="2147483703" r:id="rId6"/>
  </p:sldLayoutIdLst>
  <p:hf hdr="0" dt="0"/>
  <p:txStyles>
    <p:titleStyle>
      <a:lvl1pPr algn="l" defTabSz="514350" rtl="0" eaLnBrk="1" latinLnBrk="0" hangingPunct="1">
        <a:lnSpc>
          <a:spcPct val="90000"/>
        </a:lnSpc>
        <a:spcBef>
          <a:spcPct val="0"/>
        </a:spcBef>
        <a:buNone/>
        <a:defRPr sz="3200" b="1" kern="1200">
          <a:solidFill>
            <a:schemeClr val="accent4"/>
          </a:solidFill>
          <a:latin typeface="Calibri" panose="020F0502020204030204" pitchFamily="34" charset="0"/>
          <a:ea typeface="+mj-ea"/>
          <a:cs typeface="+mj-cs"/>
        </a:defRPr>
      </a:lvl1pPr>
    </p:titleStyle>
    <p:bodyStyle>
      <a:lvl1pPr marL="228600" indent="-228600" algn="l" defTabSz="514350" rtl="0" eaLnBrk="1" latinLnBrk="0" hangingPunct="1">
        <a:lnSpc>
          <a:spcPct val="90000"/>
        </a:lnSpc>
        <a:spcBef>
          <a:spcPts val="563"/>
        </a:spcBef>
        <a:buFont typeface="Wingdings" panose="05000000000000000000" pitchFamily="2" charset="2"/>
        <a:buChar char="§"/>
        <a:defRPr sz="2200" kern="1200">
          <a:solidFill>
            <a:schemeClr val="accent4"/>
          </a:solidFill>
          <a:latin typeface="+mn-lt"/>
          <a:ea typeface="+mn-ea"/>
          <a:cs typeface="+mn-cs"/>
        </a:defRPr>
      </a:lvl1pPr>
      <a:lvl2pPr marL="514350" indent="-257175" algn="l" defTabSz="514350" rtl="0" eaLnBrk="1" latinLnBrk="0" hangingPunct="1">
        <a:lnSpc>
          <a:spcPct val="90000"/>
        </a:lnSpc>
        <a:spcBef>
          <a:spcPts val="281"/>
        </a:spcBef>
        <a:buClr>
          <a:srgbClr val="808080"/>
        </a:buClr>
        <a:buFont typeface="Calibri" panose="020F0502020204030204" pitchFamily="34" charset="0"/>
        <a:buChar char="−"/>
        <a:defRPr sz="1800" kern="1200">
          <a:solidFill>
            <a:srgbClr val="808080"/>
          </a:solidFill>
          <a:latin typeface="+mn-lt"/>
          <a:ea typeface="+mn-ea"/>
          <a:cs typeface="+mn-cs"/>
        </a:defRPr>
      </a:lvl2pPr>
      <a:lvl3pPr marL="685800" indent="-228600" algn="l" defTabSz="514350" rtl="0" eaLnBrk="1" latinLnBrk="0" hangingPunct="1">
        <a:lnSpc>
          <a:spcPct val="90000"/>
        </a:lnSpc>
        <a:spcBef>
          <a:spcPts val="281"/>
        </a:spcBef>
        <a:buFont typeface="Arial" panose="020B0604020202020204" pitchFamily="34" charset="0"/>
        <a:buChar char="•"/>
        <a:defRPr sz="1400" kern="1200">
          <a:solidFill>
            <a:srgbClr val="93B1CC"/>
          </a:solidFill>
          <a:latin typeface="+mn-lt"/>
          <a:ea typeface="+mn-ea"/>
          <a:cs typeface="+mn-cs"/>
        </a:defRPr>
      </a:lvl3pPr>
      <a:lvl4pPr marL="1028700" indent="-257175" algn="l" defTabSz="514350" rtl="0" eaLnBrk="1" latinLnBrk="0" hangingPunct="1">
        <a:lnSpc>
          <a:spcPct val="90000"/>
        </a:lnSpc>
        <a:spcBef>
          <a:spcPts val="281"/>
        </a:spcBef>
        <a:buFont typeface="Courier New" panose="02070309020205020404" pitchFamily="49" charset="0"/>
        <a:buChar char="o"/>
        <a:defRPr sz="1100" kern="1200">
          <a:solidFill>
            <a:schemeClr val="accent4"/>
          </a:solidFill>
          <a:latin typeface="+mn-lt"/>
          <a:ea typeface="+mn-ea"/>
          <a:cs typeface="+mn-cs"/>
        </a:defRPr>
      </a:lvl4pPr>
      <a:lvl5pPr marL="1371600" indent="-228600" algn="l" defTabSz="514350" rtl="0" eaLnBrk="1" latinLnBrk="0" hangingPunct="1">
        <a:lnSpc>
          <a:spcPct val="90000"/>
        </a:lnSpc>
        <a:spcBef>
          <a:spcPts val="281"/>
        </a:spcBef>
        <a:buClr>
          <a:srgbClr val="808080"/>
        </a:buClr>
        <a:buFont typeface="Wingdings" panose="05000000000000000000" pitchFamily="2" charset="2"/>
        <a:buChar char="§"/>
        <a:defRPr sz="1050" kern="1200">
          <a:solidFill>
            <a:srgbClr val="808080"/>
          </a:solidFill>
          <a:latin typeface="+mn-lt"/>
          <a:ea typeface="+mn-ea"/>
          <a:cs typeface="+mn-cs"/>
        </a:defRPr>
      </a:lvl5pPr>
      <a:lvl6pPr marL="1414463"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6pPr>
      <a:lvl7pPr marL="1671638"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7pPr>
      <a:lvl8pPr marL="1928813"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8pPr>
      <a:lvl9pPr marL="2185988"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9pPr>
    </p:bodyStyle>
    <p:otherStyle>
      <a:defPPr>
        <a:defRPr lang="en-US"/>
      </a:defPPr>
      <a:lvl1pPr marL="0" algn="l" defTabSz="514350" rtl="0" eaLnBrk="1" latinLnBrk="0" hangingPunct="1">
        <a:defRPr sz="1013" kern="1200">
          <a:solidFill>
            <a:schemeClr val="tx1"/>
          </a:solidFill>
          <a:latin typeface="+mn-lt"/>
          <a:ea typeface="+mn-ea"/>
          <a:cs typeface="+mn-cs"/>
        </a:defRPr>
      </a:lvl1pPr>
      <a:lvl2pPr marL="257175" algn="l" defTabSz="514350" rtl="0" eaLnBrk="1" latinLnBrk="0" hangingPunct="1">
        <a:defRPr sz="1013" kern="1200">
          <a:solidFill>
            <a:schemeClr val="tx1"/>
          </a:solidFill>
          <a:latin typeface="+mn-lt"/>
          <a:ea typeface="+mn-ea"/>
          <a:cs typeface="+mn-cs"/>
        </a:defRPr>
      </a:lvl2pPr>
      <a:lvl3pPr marL="514350" algn="l" defTabSz="514350" rtl="0" eaLnBrk="1" latinLnBrk="0" hangingPunct="1">
        <a:defRPr sz="1013" kern="1200">
          <a:solidFill>
            <a:schemeClr val="tx1"/>
          </a:solidFill>
          <a:latin typeface="+mn-lt"/>
          <a:ea typeface="+mn-ea"/>
          <a:cs typeface="+mn-cs"/>
        </a:defRPr>
      </a:lvl3pPr>
      <a:lvl4pPr marL="771525" algn="l" defTabSz="514350" rtl="0" eaLnBrk="1" latinLnBrk="0" hangingPunct="1">
        <a:defRPr sz="1013" kern="1200">
          <a:solidFill>
            <a:schemeClr val="tx1"/>
          </a:solidFill>
          <a:latin typeface="+mn-lt"/>
          <a:ea typeface="+mn-ea"/>
          <a:cs typeface="+mn-cs"/>
        </a:defRPr>
      </a:lvl4pPr>
      <a:lvl5pPr marL="1028700" algn="l" defTabSz="514350" rtl="0" eaLnBrk="1" latinLnBrk="0" hangingPunct="1">
        <a:defRPr sz="1013" kern="1200">
          <a:solidFill>
            <a:schemeClr val="tx1"/>
          </a:solidFill>
          <a:latin typeface="+mn-lt"/>
          <a:ea typeface="+mn-ea"/>
          <a:cs typeface="+mn-cs"/>
        </a:defRPr>
      </a:lvl5pPr>
      <a:lvl6pPr marL="1285875" algn="l" defTabSz="514350" rtl="0" eaLnBrk="1" latinLnBrk="0" hangingPunct="1">
        <a:defRPr sz="1013" kern="1200">
          <a:solidFill>
            <a:schemeClr val="tx1"/>
          </a:solidFill>
          <a:latin typeface="+mn-lt"/>
          <a:ea typeface="+mn-ea"/>
          <a:cs typeface="+mn-cs"/>
        </a:defRPr>
      </a:lvl6pPr>
      <a:lvl7pPr marL="1543050" algn="l" defTabSz="514350" rtl="0" eaLnBrk="1" latinLnBrk="0" hangingPunct="1">
        <a:defRPr sz="1013" kern="1200">
          <a:solidFill>
            <a:schemeClr val="tx1"/>
          </a:solidFill>
          <a:latin typeface="+mn-lt"/>
          <a:ea typeface="+mn-ea"/>
          <a:cs typeface="+mn-cs"/>
        </a:defRPr>
      </a:lvl7pPr>
      <a:lvl8pPr marL="1800225" algn="l" defTabSz="514350" rtl="0" eaLnBrk="1" latinLnBrk="0" hangingPunct="1">
        <a:defRPr sz="1013" kern="1200">
          <a:solidFill>
            <a:schemeClr val="tx1"/>
          </a:solidFill>
          <a:latin typeface="+mn-lt"/>
          <a:ea typeface="+mn-ea"/>
          <a:cs typeface="+mn-cs"/>
        </a:defRPr>
      </a:lvl8pPr>
      <a:lvl9pPr marL="2057400" algn="l" defTabSz="514350" rtl="0" eaLnBrk="1" latinLnBrk="0" hangingPunct="1">
        <a:defRPr sz="1013"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003359"/>
        </a:solidFill>
        <a:effectLst/>
      </p:bgPr>
    </p:bg>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70A6F974-EE0A-4DF4-946A-FB5246D04342}"/>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527" y="6286577"/>
            <a:ext cx="12190476" cy="571429"/>
          </a:xfrm>
          <a:prstGeom prst="rect">
            <a:avLst/>
          </a:prstGeom>
        </p:spPr>
      </p:pic>
      <p:sp>
        <p:nvSpPr>
          <p:cNvPr id="2" name="MSIPCMContentMarking" descr="{&quot;HashCode&quot;:911279135,&quot;Placement&quot;:&quot;Footer&quot;,&quot;Top&quot;:519.343,&quot;Left&quot;:261.247,&quot;SlideWidth&quot;:720,&quot;SlideHeight&quot;:540}">
            <a:extLst>
              <a:ext uri="{FF2B5EF4-FFF2-40B4-BE49-F238E27FC236}">
                <a16:creationId xmlns:a16="http://schemas.microsoft.com/office/drawing/2014/main" id="{09747876-0207-47C3-820A-5575FA82DFE8}"/>
              </a:ext>
            </a:extLst>
          </p:cNvPr>
          <p:cNvSpPr txBox="1"/>
          <p:nvPr userDrawn="1"/>
        </p:nvSpPr>
        <p:spPr>
          <a:xfrm>
            <a:off x="4423783" y="6649884"/>
            <a:ext cx="3344435" cy="153888"/>
          </a:xfrm>
          <a:prstGeom prst="rect">
            <a:avLst/>
          </a:prstGeom>
          <a:noFill/>
        </p:spPr>
        <p:txBody>
          <a:bodyPr vert="horz" wrap="square" lIns="0" tIns="0" rIns="0" bIns="0" rtlCol="0" anchor="ctr" anchorCtr="1">
            <a:spAutoFit/>
          </a:bodyPr>
          <a:lstStyle/>
          <a:p>
            <a:pPr algn="ctr">
              <a:spcBef>
                <a:spcPts val="0"/>
              </a:spcBef>
              <a:spcAft>
                <a:spcPts val="0"/>
              </a:spcAft>
            </a:pPr>
            <a:r>
              <a:rPr lang="en-US" sz="1000" dirty="0">
                <a:solidFill>
                  <a:srgbClr val="003359"/>
                </a:solidFill>
                <a:latin typeface="Calibri" panose="020F0502020204030204" pitchFamily="34" charset="0"/>
              </a:rPr>
              <a:t>Classification: FHLBank Topeka Non-Public</a:t>
            </a:r>
          </a:p>
        </p:txBody>
      </p:sp>
    </p:spTree>
    <p:extLst>
      <p:ext uri="{BB962C8B-B14F-4D97-AF65-F5344CB8AC3E}">
        <p14:creationId xmlns:p14="http://schemas.microsoft.com/office/powerpoint/2010/main" val="1373251626"/>
      </p:ext>
    </p:extLst>
  </p:cSld>
  <p:clrMap bg1="lt1" tx1="dk1" bg2="lt2" tx2="dk2" accent1="accent1" accent2="accent2" accent3="accent3" accent4="accent4" accent5="accent5" accent6="accent6" hlink="hlink" folHlink="folHlink"/>
  <p:sldLayoutIdLst>
    <p:sldLayoutId id="2147483673" r:id="rId1"/>
  </p:sldLayoutIdLst>
  <p:hf hdr="0" dt="0"/>
  <p:txStyles>
    <p:titleStyle>
      <a:lvl1pPr algn="l" defTabSz="514350" rtl="0" eaLnBrk="1" latinLnBrk="0" hangingPunct="1">
        <a:lnSpc>
          <a:spcPct val="90000"/>
        </a:lnSpc>
        <a:spcBef>
          <a:spcPct val="0"/>
        </a:spcBef>
        <a:buNone/>
        <a:defRPr sz="2475" kern="1200">
          <a:solidFill>
            <a:schemeClr val="tx1"/>
          </a:solidFill>
          <a:latin typeface="+mj-lt"/>
          <a:ea typeface="+mj-ea"/>
          <a:cs typeface="+mj-cs"/>
        </a:defRPr>
      </a:lvl1pPr>
    </p:titleStyle>
    <p:bodyStyle>
      <a:lvl1pPr marL="128588" indent="-128588" algn="l" defTabSz="514350" rtl="0" eaLnBrk="1" latinLnBrk="0" hangingPunct="1">
        <a:lnSpc>
          <a:spcPct val="90000"/>
        </a:lnSpc>
        <a:spcBef>
          <a:spcPts val="563"/>
        </a:spcBef>
        <a:buFont typeface="Arial" panose="020B0604020202020204" pitchFamily="34" charset="0"/>
        <a:buChar char="•"/>
        <a:defRPr sz="1575" kern="1200">
          <a:solidFill>
            <a:schemeClr val="tx1"/>
          </a:solidFill>
          <a:latin typeface="+mn-lt"/>
          <a:ea typeface="+mn-ea"/>
          <a:cs typeface="+mn-cs"/>
        </a:defRPr>
      </a:lvl1pPr>
      <a:lvl2pPr marL="385763" indent="-128588" algn="l" defTabSz="514350" rtl="0" eaLnBrk="1" latinLnBrk="0" hangingPunct="1">
        <a:lnSpc>
          <a:spcPct val="90000"/>
        </a:lnSpc>
        <a:spcBef>
          <a:spcPts val="281"/>
        </a:spcBef>
        <a:buFont typeface="Arial" panose="020B0604020202020204" pitchFamily="34" charset="0"/>
        <a:buChar char="•"/>
        <a:defRPr sz="1350" kern="1200">
          <a:solidFill>
            <a:schemeClr val="tx1"/>
          </a:solidFill>
          <a:latin typeface="+mn-lt"/>
          <a:ea typeface="+mn-ea"/>
          <a:cs typeface="+mn-cs"/>
        </a:defRPr>
      </a:lvl2pPr>
      <a:lvl3pPr marL="642938" indent="-128588" algn="l" defTabSz="514350" rtl="0" eaLnBrk="1" latinLnBrk="0" hangingPunct="1">
        <a:lnSpc>
          <a:spcPct val="90000"/>
        </a:lnSpc>
        <a:spcBef>
          <a:spcPts val="281"/>
        </a:spcBef>
        <a:buFont typeface="Arial" panose="020B0604020202020204" pitchFamily="34" charset="0"/>
        <a:buChar char="•"/>
        <a:defRPr sz="1125" kern="1200">
          <a:solidFill>
            <a:schemeClr val="tx1"/>
          </a:solidFill>
          <a:latin typeface="+mn-lt"/>
          <a:ea typeface="+mn-ea"/>
          <a:cs typeface="+mn-cs"/>
        </a:defRPr>
      </a:lvl3pPr>
      <a:lvl4pPr marL="900113"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4pPr>
      <a:lvl5pPr marL="1157288"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5pPr>
      <a:lvl6pPr marL="1414463"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6pPr>
      <a:lvl7pPr marL="1671638"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7pPr>
      <a:lvl8pPr marL="1928813"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8pPr>
      <a:lvl9pPr marL="2185988"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9pPr>
    </p:bodyStyle>
    <p:otherStyle>
      <a:defPPr>
        <a:defRPr lang="en-US"/>
      </a:defPPr>
      <a:lvl1pPr marL="0" algn="l" defTabSz="514350" rtl="0" eaLnBrk="1" latinLnBrk="0" hangingPunct="1">
        <a:defRPr sz="1013" kern="1200">
          <a:solidFill>
            <a:schemeClr val="tx1"/>
          </a:solidFill>
          <a:latin typeface="+mn-lt"/>
          <a:ea typeface="+mn-ea"/>
          <a:cs typeface="+mn-cs"/>
        </a:defRPr>
      </a:lvl1pPr>
      <a:lvl2pPr marL="257175" algn="l" defTabSz="514350" rtl="0" eaLnBrk="1" latinLnBrk="0" hangingPunct="1">
        <a:defRPr sz="1013" kern="1200">
          <a:solidFill>
            <a:schemeClr val="tx1"/>
          </a:solidFill>
          <a:latin typeface="+mn-lt"/>
          <a:ea typeface="+mn-ea"/>
          <a:cs typeface="+mn-cs"/>
        </a:defRPr>
      </a:lvl2pPr>
      <a:lvl3pPr marL="514350" algn="l" defTabSz="514350" rtl="0" eaLnBrk="1" latinLnBrk="0" hangingPunct="1">
        <a:defRPr sz="1013" kern="1200">
          <a:solidFill>
            <a:schemeClr val="tx1"/>
          </a:solidFill>
          <a:latin typeface="+mn-lt"/>
          <a:ea typeface="+mn-ea"/>
          <a:cs typeface="+mn-cs"/>
        </a:defRPr>
      </a:lvl3pPr>
      <a:lvl4pPr marL="771525" algn="l" defTabSz="514350" rtl="0" eaLnBrk="1" latinLnBrk="0" hangingPunct="1">
        <a:defRPr sz="1013" kern="1200">
          <a:solidFill>
            <a:schemeClr val="tx1"/>
          </a:solidFill>
          <a:latin typeface="+mn-lt"/>
          <a:ea typeface="+mn-ea"/>
          <a:cs typeface="+mn-cs"/>
        </a:defRPr>
      </a:lvl4pPr>
      <a:lvl5pPr marL="1028700" algn="l" defTabSz="514350" rtl="0" eaLnBrk="1" latinLnBrk="0" hangingPunct="1">
        <a:defRPr sz="1013" kern="1200">
          <a:solidFill>
            <a:schemeClr val="tx1"/>
          </a:solidFill>
          <a:latin typeface="+mn-lt"/>
          <a:ea typeface="+mn-ea"/>
          <a:cs typeface="+mn-cs"/>
        </a:defRPr>
      </a:lvl5pPr>
      <a:lvl6pPr marL="1285875" algn="l" defTabSz="514350" rtl="0" eaLnBrk="1" latinLnBrk="0" hangingPunct="1">
        <a:defRPr sz="1013" kern="1200">
          <a:solidFill>
            <a:schemeClr val="tx1"/>
          </a:solidFill>
          <a:latin typeface="+mn-lt"/>
          <a:ea typeface="+mn-ea"/>
          <a:cs typeface="+mn-cs"/>
        </a:defRPr>
      </a:lvl6pPr>
      <a:lvl7pPr marL="1543050" algn="l" defTabSz="514350" rtl="0" eaLnBrk="1" latinLnBrk="0" hangingPunct="1">
        <a:defRPr sz="1013" kern="1200">
          <a:solidFill>
            <a:schemeClr val="tx1"/>
          </a:solidFill>
          <a:latin typeface="+mn-lt"/>
          <a:ea typeface="+mn-ea"/>
          <a:cs typeface="+mn-cs"/>
        </a:defRPr>
      </a:lvl7pPr>
      <a:lvl8pPr marL="1800225" algn="l" defTabSz="514350" rtl="0" eaLnBrk="1" latinLnBrk="0" hangingPunct="1">
        <a:defRPr sz="1013" kern="1200">
          <a:solidFill>
            <a:schemeClr val="tx1"/>
          </a:solidFill>
          <a:latin typeface="+mn-lt"/>
          <a:ea typeface="+mn-ea"/>
          <a:cs typeface="+mn-cs"/>
        </a:defRPr>
      </a:lvl8pPr>
      <a:lvl9pPr marL="2057400" algn="l" defTabSz="514350" rtl="0" eaLnBrk="1" latinLnBrk="0" hangingPunct="1">
        <a:defRPr sz="1013"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sldGuideLst>
    </p:ext>
  </p:extLst>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rgbClr val="003359"/>
        </a:solidFill>
        <a:effectLst/>
      </p:bgPr>
    </p:bg>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70A6F974-EE0A-4DF4-946A-FB5246D04342}"/>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526" y="6286574"/>
            <a:ext cx="12190476" cy="571429"/>
          </a:xfrm>
          <a:prstGeom prst="rect">
            <a:avLst/>
          </a:prstGeom>
        </p:spPr>
      </p:pic>
    </p:spTree>
    <p:extLst>
      <p:ext uri="{BB962C8B-B14F-4D97-AF65-F5344CB8AC3E}">
        <p14:creationId xmlns:p14="http://schemas.microsoft.com/office/powerpoint/2010/main" val="3583796830"/>
      </p:ext>
    </p:extLst>
  </p:cSld>
  <p:clrMap bg1="lt1" tx1="dk1" bg2="lt2" tx2="dk2" accent1="accent1" accent2="accent2" accent3="accent3" accent4="accent4" accent5="accent5" accent6="accent6" hlink="hlink" folHlink="folHlink"/>
  <p:sldLayoutIdLst>
    <p:sldLayoutId id="2147483701" r:id="rId1"/>
  </p:sldLayoutIdLst>
  <p:hf hdr="0" ftr="0" dt="0"/>
  <p:txStyles>
    <p:titleStyle>
      <a:lvl1pPr algn="l" defTabSz="822960" rtl="0" eaLnBrk="1" latinLnBrk="0" hangingPunct="1">
        <a:lnSpc>
          <a:spcPct val="90000"/>
        </a:lnSpc>
        <a:spcBef>
          <a:spcPct val="0"/>
        </a:spcBef>
        <a:buNone/>
        <a:defRPr sz="3960" kern="1200">
          <a:solidFill>
            <a:schemeClr val="tx1"/>
          </a:solidFill>
          <a:latin typeface="+mj-lt"/>
          <a:ea typeface="+mj-ea"/>
          <a:cs typeface="+mj-cs"/>
        </a:defRPr>
      </a:lvl1pPr>
    </p:titleStyle>
    <p:bodyStyle>
      <a:lvl1pPr marL="205740" indent="-205740" algn="l" defTabSz="822960" rtl="0" eaLnBrk="1" latinLnBrk="0" hangingPunct="1">
        <a:lnSpc>
          <a:spcPct val="90000"/>
        </a:lnSpc>
        <a:spcBef>
          <a:spcPts val="900"/>
        </a:spcBef>
        <a:buFont typeface="Arial" panose="020B0604020202020204" pitchFamily="34" charset="0"/>
        <a:buChar char="•"/>
        <a:defRPr sz="2520" kern="1200">
          <a:solidFill>
            <a:schemeClr val="tx1"/>
          </a:solidFill>
          <a:latin typeface="+mn-lt"/>
          <a:ea typeface="+mn-ea"/>
          <a:cs typeface="+mn-cs"/>
        </a:defRPr>
      </a:lvl1pPr>
      <a:lvl2pPr marL="617220" indent="-205740" algn="l" defTabSz="822960" rtl="0" eaLnBrk="1" latinLnBrk="0" hangingPunct="1">
        <a:lnSpc>
          <a:spcPct val="90000"/>
        </a:lnSpc>
        <a:spcBef>
          <a:spcPts val="450"/>
        </a:spcBef>
        <a:buFont typeface="Arial" panose="020B0604020202020204" pitchFamily="34" charset="0"/>
        <a:buChar char="•"/>
        <a:defRPr sz="2160" kern="1200">
          <a:solidFill>
            <a:schemeClr val="tx1"/>
          </a:solidFill>
          <a:latin typeface="+mn-lt"/>
          <a:ea typeface="+mn-ea"/>
          <a:cs typeface="+mn-cs"/>
        </a:defRPr>
      </a:lvl2pPr>
      <a:lvl3pPr marL="1028700" indent="-205740" algn="l" defTabSz="822960" rtl="0" eaLnBrk="1" latinLnBrk="0" hangingPunct="1">
        <a:lnSpc>
          <a:spcPct val="90000"/>
        </a:lnSpc>
        <a:spcBef>
          <a:spcPts val="450"/>
        </a:spcBef>
        <a:buFont typeface="Arial" panose="020B0604020202020204" pitchFamily="34" charset="0"/>
        <a:buChar char="•"/>
        <a:defRPr sz="1800" kern="1200">
          <a:solidFill>
            <a:schemeClr val="tx1"/>
          </a:solidFill>
          <a:latin typeface="+mn-lt"/>
          <a:ea typeface="+mn-ea"/>
          <a:cs typeface="+mn-cs"/>
        </a:defRPr>
      </a:lvl3pPr>
      <a:lvl4pPr marL="1440180" indent="-205740" algn="l" defTabSz="822960" rtl="0" eaLnBrk="1" latinLnBrk="0" hangingPunct="1">
        <a:lnSpc>
          <a:spcPct val="90000"/>
        </a:lnSpc>
        <a:spcBef>
          <a:spcPts val="450"/>
        </a:spcBef>
        <a:buFont typeface="Arial" panose="020B0604020202020204" pitchFamily="34" charset="0"/>
        <a:buChar char="•"/>
        <a:defRPr sz="1620" kern="1200">
          <a:solidFill>
            <a:schemeClr val="tx1"/>
          </a:solidFill>
          <a:latin typeface="+mn-lt"/>
          <a:ea typeface="+mn-ea"/>
          <a:cs typeface="+mn-cs"/>
        </a:defRPr>
      </a:lvl4pPr>
      <a:lvl5pPr marL="1851660" indent="-205740" algn="l" defTabSz="822960" rtl="0" eaLnBrk="1" latinLnBrk="0" hangingPunct="1">
        <a:lnSpc>
          <a:spcPct val="90000"/>
        </a:lnSpc>
        <a:spcBef>
          <a:spcPts val="450"/>
        </a:spcBef>
        <a:buFont typeface="Arial" panose="020B0604020202020204" pitchFamily="34" charset="0"/>
        <a:buChar char="•"/>
        <a:defRPr sz="1620" kern="1200">
          <a:solidFill>
            <a:schemeClr val="tx1"/>
          </a:solidFill>
          <a:latin typeface="+mn-lt"/>
          <a:ea typeface="+mn-ea"/>
          <a:cs typeface="+mn-cs"/>
        </a:defRPr>
      </a:lvl5pPr>
      <a:lvl6pPr marL="2263140" indent="-205740" algn="l" defTabSz="822960" rtl="0" eaLnBrk="1" latinLnBrk="0" hangingPunct="1">
        <a:lnSpc>
          <a:spcPct val="90000"/>
        </a:lnSpc>
        <a:spcBef>
          <a:spcPts val="450"/>
        </a:spcBef>
        <a:buFont typeface="Arial" panose="020B0604020202020204" pitchFamily="34" charset="0"/>
        <a:buChar char="•"/>
        <a:defRPr sz="1620" kern="1200">
          <a:solidFill>
            <a:schemeClr val="tx1"/>
          </a:solidFill>
          <a:latin typeface="+mn-lt"/>
          <a:ea typeface="+mn-ea"/>
          <a:cs typeface="+mn-cs"/>
        </a:defRPr>
      </a:lvl6pPr>
      <a:lvl7pPr marL="2674620" indent="-205740" algn="l" defTabSz="822960" rtl="0" eaLnBrk="1" latinLnBrk="0" hangingPunct="1">
        <a:lnSpc>
          <a:spcPct val="90000"/>
        </a:lnSpc>
        <a:spcBef>
          <a:spcPts val="450"/>
        </a:spcBef>
        <a:buFont typeface="Arial" panose="020B0604020202020204" pitchFamily="34" charset="0"/>
        <a:buChar char="•"/>
        <a:defRPr sz="1620" kern="1200">
          <a:solidFill>
            <a:schemeClr val="tx1"/>
          </a:solidFill>
          <a:latin typeface="+mn-lt"/>
          <a:ea typeface="+mn-ea"/>
          <a:cs typeface="+mn-cs"/>
        </a:defRPr>
      </a:lvl7pPr>
      <a:lvl8pPr marL="3086100" indent="-205740" algn="l" defTabSz="822960" rtl="0" eaLnBrk="1" latinLnBrk="0" hangingPunct="1">
        <a:lnSpc>
          <a:spcPct val="90000"/>
        </a:lnSpc>
        <a:spcBef>
          <a:spcPts val="450"/>
        </a:spcBef>
        <a:buFont typeface="Arial" panose="020B0604020202020204" pitchFamily="34" charset="0"/>
        <a:buChar char="•"/>
        <a:defRPr sz="1620" kern="1200">
          <a:solidFill>
            <a:schemeClr val="tx1"/>
          </a:solidFill>
          <a:latin typeface="+mn-lt"/>
          <a:ea typeface="+mn-ea"/>
          <a:cs typeface="+mn-cs"/>
        </a:defRPr>
      </a:lvl8pPr>
      <a:lvl9pPr marL="3497580" indent="-205740" algn="l" defTabSz="822960" rtl="0" eaLnBrk="1" latinLnBrk="0" hangingPunct="1">
        <a:lnSpc>
          <a:spcPct val="90000"/>
        </a:lnSpc>
        <a:spcBef>
          <a:spcPts val="450"/>
        </a:spcBef>
        <a:buFont typeface="Arial" panose="020B0604020202020204" pitchFamily="34" charset="0"/>
        <a:buChar char="•"/>
        <a:defRPr sz="1620" kern="1200">
          <a:solidFill>
            <a:schemeClr val="tx1"/>
          </a:solidFill>
          <a:latin typeface="+mn-lt"/>
          <a:ea typeface="+mn-ea"/>
          <a:cs typeface="+mn-cs"/>
        </a:defRPr>
      </a:lvl9pPr>
    </p:bodyStyle>
    <p:otherStyle>
      <a:defPPr>
        <a:defRPr lang="en-US"/>
      </a:defPPr>
      <a:lvl1pPr marL="0" algn="l" defTabSz="822960" rtl="0" eaLnBrk="1" latinLnBrk="0" hangingPunct="1">
        <a:defRPr sz="1620" kern="1200">
          <a:solidFill>
            <a:schemeClr val="tx1"/>
          </a:solidFill>
          <a:latin typeface="+mn-lt"/>
          <a:ea typeface="+mn-ea"/>
          <a:cs typeface="+mn-cs"/>
        </a:defRPr>
      </a:lvl1pPr>
      <a:lvl2pPr marL="411480" algn="l" defTabSz="822960" rtl="0" eaLnBrk="1" latinLnBrk="0" hangingPunct="1">
        <a:defRPr sz="1620" kern="1200">
          <a:solidFill>
            <a:schemeClr val="tx1"/>
          </a:solidFill>
          <a:latin typeface="+mn-lt"/>
          <a:ea typeface="+mn-ea"/>
          <a:cs typeface="+mn-cs"/>
        </a:defRPr>
      </a:lvl2pPr>
      <a:lvl3pPr marL="822960" algn="l" defTabSz="822960" rtl="0" eaLnBrk="1" latinLnBrk="0" hangingPunct="1">
        <a:defRPr sz="1620" kern="1200">
          <a:solidFill>
            <a:schemeClr val="tx1"/>
          </a:solidFill>
          <a:latin typeface="+mn-lt"/>
          <a:ea typeface="+mn-ea"/>
          <a:cs typeface="+mn-cs"/>
        </a:defRPr>
      </a:lvl3pPr>
      <a:lvl4pPr marL="1234440" algn="l" defTabSz="822960" rtl="0" eaLnBrk="1" latinLnBrk="0" hangingPunct="1">
        <a:defRPr sz="1620" kern="1200">
          <a:solidFill>
            <a:schemeClr val="tx1"/>
          </a:solidFill>
          <a:latin typeface="+mn-lt"/>
          <a:ea typeface="+mn-ea"/>
          <a:cs typeface="+mn-cs"/>
        </a:defRPr>
      </a:lvl4pPr>
      <a:lvl5pPr marL="1645920" algn="l" defTabSz="822960" rtl="0" eaLnBrk="1" latinLnBrk="0" hangingPunct="1">
        <a:defRPr sz="1620" kern="1200">
          <a:solidFill>
            <a:schemeClr val="tx1"/>
          </a:solidFill>
          <a:latin typeface="+mn-lt"/>
          <a:ea typeface="+mn-ea"/>
          <a:cs typeface="+mn-cs"/>
        </a:defRPr>
      </a:lvl5pPr>
      <a:lvl6pPr marL="2057400" algn="l" defTabSz="822960" rtl="0" eaLnBrk="1" latinLnBrk="0" hangingPunct="1">
        <a:defRPr sz="1620" kern="1200">
          <a:solidFill>
            <a:schemeClr val="tx1"/>
          </a:solidFill>
          <a:latin typeface="+mn-lt"/>
          <a:ea typeface="+mn-ea"/>
          <a:cs typeface="+mn-cs"/>
        </a:defRPr>
      </a:lvl6pPr>
      <a:lvl7pPr marL="2468880" algn="l" defTabSz="822960" rtl="0" eaLnBrk="1" latinLnBrk="0" hangingPunct="1">
        <a:defRPr sz="1620" kern="1200">
          <a:solidFill>
            <a:schemeClr val="tx1"/>
          </a:solidFill>
          <a:latin typeface="+mn-lt"/>
          <a:ea typeface="+mn-ea"/>
          <a:cs typeface="+mn-cs"/>
        </a:defRPr>
      </a:lvl7pPr>
      <a:lvl8pPr marL="2880360" algn="l" defTabSz="822960" rtl="0" eaLnBrk="1" latinLnBrk="0" hangingPunct="1">
        <a:defRPr sz="1620" kern="1200">
          <a:solidFill>
            <a:schemeClr val="tx1"/>
          </a:solidFill>
          <a:latin typeface="+mn-lt"/>
          <a:ea typeface="+mn-ea"/>
          <a:cs typeface="+mn-cs"/>
        </a:defRPr>
      </a:lvl8pPr>
      <a:lvl9pPr marL="3291840" algn="l" defTabSz="822960" rtl="0" eaLnBrk="1" latinLnBrk="0" hangingPunct="1">
        <a:defRPr sz="162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8.jpeg"/></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hyperlink" Target="https://www.consumerfinance.gov/about-us/blog/credit-card-delinquencies-are-higher-than-in-2019-because-lenders-took-on-more-risk/" TargetMode="External"/><Relationship Id="rId1" Type="http://schemas.openxmlformats.org/officeDocument/2006/relationships/slideLayout" Target="../slideLayouts/slideLayout2.xml"/><Relationship Id="rId4" Type="http://schemas.openxmlformats.org/officeDocument/2006/relationships/image" Target="../media/image20.png"/></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21.emf"/><Relationship Id="rId2" Type="http://schemas.openxmlformats.org/officeDocument/2006/relationships/notesSlide" Target="../notesSlides/notesSlide19.xml"/><Relationship Id="rId1" Type="http://schemas.openxmlformats.org/officeDocument/2006/relationships/slideLayout" Target="../slideLayouts/slideLayout2.xml"/><Relationship Id="rId4" Type="http://schemas.openxmlformats.org/officeDocument/2006/relationships/image" Target="../media/image22.emf"/></Relationships>
</file>

<file path=ppt/slides/_rels/slide23.xml.rels><?xml version="1.0" encoding="UTF-8" standalone="yes"?>
<Relationships xmlns="http://schemas.openxmlformats.org/package/2006/relationships"><Relationship Id="rId3" Type="http://schemas.openxmlformats.org/officeDocument/2006/relationships/image" Target="../media/image23.emf"/><Relationship Id="rId2" Type="http://schemas.openxmlformats.org/officeDocument/2006/relationships/notesSlide" Target="../notesSlides/notesSlide20.xml"/><Relationship Id="rId1" Type="http://schemas.openxmlformats.org/officeDocument/2006/relationships/slideLayout" Target="../slideLayouts/slideLayout2.xml"/><Relationship Id="rId4" Type="http://schemas.openxmlformats.org/officeDocument/2006/relationships/image" Target="../media/image24.emf"/></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3" Type="http://schemas.openxmlformats.org/officeDocument/2006/relationships/image" Target="../media/image25.emf"/><Relationship Id="rId2" Type="http://schemas.openxmlformats.org/officeDocument/2006/relationships/notesSlide" Target="../notesSlides/notesSlide22.xml"/><Relationship Id="rId1" Type="http://schemas.openxmlformats.org/officeDocument/2006/relationships/slideLayout" Target="../slideLayouts/slideLayout3.xml"/><Relationship Id="rId4" Type="http://schemas.openxmlformats.org/officeDocument/2006/relationships/image" Target="../media/image26.emf"/></Relationships>
</file>

<file path=ppt/slides/_rels/slide26.xml.rels><?xml version="1.0" encoding="UTF-8" standalone="yes"?>
<Relationships xmlns="http://schemas.openxmlformats.org/package/2006/relationships"><Relationship Id="rId3" Type="http://schemas.openxmlformats.org/officeDocument/2006/relationships/image" Target="../media/image27.emf"/><Relationship Id="rId2" Type="http://schemas.openxmlformats.org/officeDocument/2006/relationships/notesSlide" Target="../notesSlides/notesSlide23.xml"/><Relationship Id="rId1" Type="http://schemas.openxmlformats.org/officeDocument/2006/relationships/slideLayout" Target="../slideLayouts/slideLayout2.xml"/><Relationship Id="rId5" Type="http://schemas.openxmlformats.org/officeDocument/2006/relationships/image" Target="../media/image29.emf"/><Relationship Id="rId4" Type="http://schemas.openxmlformats.org/officeDocument/2006/relationships/image" Target="../media/image28.emf"/></Relationships>
</file>

<file path=ppt/slides/_rels/slide27.xml.rels><?xml version="1.0" encoding="UTF-8" standalone="yes"?>
<Relationships xmlns="http://schemas.openxmlformats.org/package/2006/relationships"><Relationship Id="rId3" Type="http://schemas.openxmlformats.org/officeDocument/2006/relationships/image" Target="../media/image30.emf"/><Relationship Id="rId2" Type="http://schemas.openxmlformats.org/officeDocument/2006/relationships/notesSlide" Target="../notesSlides/notesSlide24.xml"/><Relationship Id="rId1" Type="http://schemas.openxmlformats.org/officeDocument/2006/relationships/slideLayout" Target="../slideLayouts/slideLayout2.xml"/><Relationship Id="rId4" Type="http://schemas.openxmlformats.org/officeDocument/2006/relationships/image" Target="../media/image31.emf"/></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32.emf"/><Relationship Id="rId2" Type="http://schemas.openxmlformats.org/officeDocument/2006/relationships/notesSlide" Target="../notesSlides/notesSlide27.xml"/><Relationship Id="rId1" Type="http://schemas.openxmlformats.org/officeDocument/2006/relationships/slideLayout" Target="../slideLayouts/slideLayout3.xml"/><Relationship Id="rId4" Type="http://schemas.openxmlformats.org/officeDocument/2006/relationships/image" Target="../media/image33.emf"/></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4.xml"/></Relationships>
</file>

<file path=ppt/slides/_rels/slide3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29.xml"/><Relationship Id="rId1" Type="http://schemas.openxmlformats.org/officeDocument/2006/relationships/slideLayout" Target="../slideLayouts/slideLayout3.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34.emf"/><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35.emf"/><Relationship Id="rId2" Type="http://schemas.openxmlformats.org/officeDocument/2006/relationships/notesSlide" Target="../notesSlides/notesSlide31.xml"/><Relationship Id="rId1" Type="http://schemas.openxmlformats.org/officeDocument/2006/relationships/slideLayout" Target="../slideLayouts/slideLayout3.xml"/><Relationship Id="rId5" Type="http://schemas.openxmlformats.org/officeDocument/2006/relationships/image" Target="../media/image37.emf"/><Relationship Id="rId4" Type="http://schemas.openxmlformats.org/officeDocument/2006/relationships/image" Target="../media/image36.emf"/></Relationships>
</file>

<file path=ppt/slides/_rels/slide35.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32.xml"/><Relationship Id="rId1" Type="http://schemas.openxmlformats.org/officeDocument/2006/relationships/slideLayout" Target="../slideLayouts/slideLayout3.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4.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39.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4.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3" Type="http://schemas.openxmlformats.org/officeDocument/2006/relationships/image" Target="../media/image42.jpg"/><Relationship Id="rId2" Type="http://schemas.openxmlformats.org/officeDocument/2006/relationships/notesSlide" Target="../notesSlides/notesSlide41.xml"/><Relationship Id="rId1" Type="http://schemas.openxmlformats.org/officeDocument/2006/relationships/slideLayout" Target="../slideLayouts/slideLayout3.xml"/><Relationship Id="rId5" Type="http://schemas.openxmlformats.org/officeDocument/2006/relationships/hyperlink" Target="https://www.fhlbtopeka.com/resource-center" TargetMode="External"/><Relationship Id="rId4" Type="http://schemas.openxmlformats.org/officeDocument/2006/relationships/image" Target="../media/image43.png"/></Relationships>
</file>

<file path=ppt/slides/_rels/slide48.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notesSlide" Target="../notesSlides/notesSlide42.xml"/><Relationship Id="rId1" Type="http://schemas.openxmlformats.org/officeDocument/2006/relationships/slideLayout" Target="../slideLayouts/slideLayout4.xml"/><Relationship Id="rId4" Type="http://schemas.openxmlformats.org/officeDocument/2006/relationships/hyperlink" Target="http://www.fhlbtopeka.com/resource-center/events" TargetMode="External"/></Relationships>
</file>

<file path=ppt/slides/_rels/slide49.xml.rels><?xml version="1.0" encoding="UTF-8" standalone="yes"?>
<Relationships xmlns="http://schemas.openxmlformats.org/package/2006/relationships"><Relationship Id="rId3" Type="http://schemas.openxmlformats.org/officeDocument/2006/relationships/hyperlink" Target="mailto:tony.venditte@fhlbtopeka.com" TargetMode="External"/><Relationship Id="rId2" Type="http://schemas.openxmlformats.org/officeDocument/2006/relationships/notesSlide" Target="../notesSlides/notesSlide43.xml"/><Relationship Id="rId1" Type="http://schemas.openxmlformats.org/officeDocument/2006/relationships/slideLayout" Target="../slideLayouts/slideLayout2.xml"/><Relationship Id="rId6" Type="http://schemas.openxmlformats.org/officeDocument/2006/relationships/hyperlink" Target="mailto:rusty.davis@fhlbtopeka.com" TargetMode="External"/><Relationship Id="rId5" Type="http://schemas.openxmlformats.org/officeDocument/2006/relationships/hyperlink" Target="mailto:drew.simmons@fhlbtopeka.com" TargetMode="External"/><Relationship Id="rId4" Type="http://schemas.openxmlformats.org/officeDocument/2006/relationships/hyperlink" Target="mailto:jeff.steiner@fhlbtopeka.com" TargetMode="External"/></Relationships>
</file>

<file path=ppt/slides/_rels/slide50.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notesSlide" Target="../notesSlides/notesSlide44.xml"/><Relationship Id="rId1" Type="http://schemas.openxmlformats.org/officeDocument/2006/relationships/slideLayout" Target="../slideLayouts/slideLayout6.xml"/><Relationship Id="rId4" Type="http://schemas.openxmlformats.org/officeDocument/2006/relationships/image" Target="../media/image4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92D30B9F-BF88-688B-065C-E29122A25A3A}"/>
              </a:ext>
            </a:extLst>
          </p:cNvPr>
          <p:cNvPicPr>
            <a:picLocks noChangeAspect="1"/>
          </p:cNvPicPr>
          <p:nvPr/>
        </p:nvPicPr>
        <p:blipFill>
          <a:blip r:embed="rId3"/>
          <a:stretch>
            <a:fillRect/>
          </a:stretch>
        </p:blipFill>
        <p:spPr>
          <a:xfrm>
            <a:off x="568417" y="2078763"/>
            <a:ext cx="11055165" cy="1914405"/>
          </a:xfrm>
          <a:prstGeom prst="rect">
            <a:avLst/>
          </a:prstGeom>
        </p:spPr>
      </p:pic>
      <p:sp>
        <p:nvSpPr>
          <p:cNvPr id="7" name="Text Placeholder 6">
            <a:extLst>
              <a:ext uri="{FF2B5EF4-FFF2-40B4-BE49-F238E27FC236}">
                <a16:creationId xmlns:a16="http://schemas.microsoft.com/office/drawing/2014/main" id="{1268CDF2-5631-878B-AC5C-F7FB9B4ADD41}"/>
              </a:ext>
            </a:extLst>
          </p:cNvPr>
          <p:cNvSpPr>
            <a:spLocks noGrp="1"/>
          </p:cNvSpPr>
          <p:nvPr>
            <p:ph type="body" sz="quarter" idx="17"/>
          </p:nvPr>
        </p:nvSpPr>
        <p:spPr>
          <a:xfrm>
            <a:off x="914400" y="4319546"/>
            <a:ext cx="10363200" cy="1370167"/>
          </a:xfrm>
        </p:spPr>
        <p:txBody>
          <a:bodyPr>
            <a:normAutofit/>
          </a:bodyPr>
          <a:lstStyle/>
          <a:p>
            <a:pPr marL="285750" indent="-285750">
              <a:buFont typeface="Wingdings" panose="05000000000000000000" pitchFamily="2" charset="2"/>
              <a:buChar char="ü"/>
            </a:pPr>
            <a:r>
              <a:rPr lang="en-US" sz="1600" dirty="0">
                <a:solidFill>
                  <a:schemeClr val="accent4"/>
                </a:solidFill>
              </a:rPr>
              <a:t>What’s going on in the market and economy</a:t>
            </a:r>
          </a:p>
          <a:p>
            <a:pPr marL="285750" indent="-285750">
              <a:buFont typeface="Wingdings" panose="05000000000000000000" pitchFamily="2" charset="2"/>
              <a:buChar char="ü"/>
            </a:pPr>
            <a:r>
              <a:rPr lang="en-US" sz="1600" dirty="0">
                <a:solidFill>
                  <a:schemeClr val="accent4"/>
                </a:solidFill>
              </a:rPr>
              <a:t>Peer analysis and member trends data</a:t>
            </a:r>
          </a:p>
          <a:p>
            <a:pPr marL="285750" indent="-285750">
              <a:buFont typeface="Wingdings" panose="05000000000000000000" pitchFamily="2" charset="2"/>
              <a:buChar char="ü"/>
            </a:pPr>
            <a:r>
              <a:rPr lang="en-US" sz="1600" dirty="0">
                <a:solidFill>
                  <a:schemeClr val="accent4"/>
                </a:solidFill>
              </a:rPr>
              <a:t>Balance sheet strategies</a:t>
            </a:r>
          </a:p>
          <a:p>
            <a:pPr marL="285750" indent="-285750">
              <a:buFont typeface="Wingdings" panose="05000000000000000000" pitchFamily="2" charset="2"/>
              <a:buChar char="ü"/>
            </a:pPr>
            <a:r>
              <a:rPr lang="en-US" sz="1600" dirty="0">
                <a:solidFill>
                  <a:schemeClr val="accent4"/>
                </a:solidFill>
              </a:rPr>
              <a:t>Tools and products available through your membership in FHLBank Topeka</a:t>
            </a:r>
          </a:p>
        </p:txBody>
      </p:sp>
    </p:spTree>
    <p:extLst>
      <p:ext uri="{BB962C8B-B14F-4D97-AF65-F5344CB8AC3E}">
        <p14:creationId xmlns:p14="http://schemas.microsoft.com/office/powerpoint/2010/main" val="331948409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4D3C30-91ED-4AF2-9DF5-830963C59662}"/>
              </a:ext>
            </a:extLst>
          </p:cNvPr>
          <p:cNvSpPr>
            <a:spLocks noGrp="1"/>
          </p:cNvSpPr>
          <p:nvPr>
            <p:ph type="title"/>
          </p:nvPr>
        </p:nvSpPr>
        <p:spPr/>
        <p:txBody>
          <a:bodyPr>
            <a:normAutofit fontScale="90000"/>
          </a:bodyPr>
          <a:lstStyle/>
          <a:p>
            <a:r>
              <a:rPr lang="en-US" dirty="0"/>
              <a:t>Cautionary Statements Regarding Forward-Looking Statements &amp; Disclaimer</a:t>
            </a:r>
            <a:endParaRPr lang="en-US" b="0" dirty="0">
              <a:latin typeface="Calibri"/>
              <a:cs typeface="Calibri"/>
            </a:endParaRPr>
          </a:p>
        </p:txBody>
      </p:sp>
      <p:sp>
        <p:nvSpPr>
          <p:cNvPr id="13" name="Content Placeholder 12">
            <a:extLst>
              <a:ext uri="{FF2B5EF4-FFF2-40B4-BE49-F238E27FC236}">
                <a16:creationId xmlns:a16="http://schemas.microsoft.com/office/drawing/2014/main" id="{D022DD00-9994-70C1-7799-AAD13BDC6DC3}"/>
              </a:ext>
            </a:extLst>
          </p:cNvPr>
          <p:cNvSpPr>
            <a:spLocks noGrp="1"/>
          </p:cNvSpPr>
          <p:nvPr>
            <p:ph sz="half" idx="2"/>
          </p:nvPr>
        </p:nvSpPr>
        <p:spPr/>
        <p:txBody>
          <a:bodyPr>
            <a:normAutofit fontScale="92500" lnSpcReduction="10000"/>
          </a:bodyPr>
          <a:lstStyle/>
          <a:p>
            <a:pPr marL="0" indent="0">
              <a:lnSpc>
                <a:spcPct val="100000"/>
              </a:lnSpc>
              <a:spcBef>
                <a:spcPts val="0"/>
              </a:spcBef>
              <a:buNone/>
            </a:pPr>
            <a:r>
              <a:rPr lang="en-US" sz="1000" b="1" dirty="0">
                <a:solidFill>
                  <a:schemeClr val="accent4"/>
                </a:solidFill>
                <a:effectLst/>
                <a:ea typeface="Calibri" panose="020F0502020204030204" pitchFamily="34" charset="0"/>
              </a:rPr>
              <a:t>Forward </a:t>
            </a:r>
            <a:r>
              <a:rPr lang="en-US" sz="1000" b="1" dirty="0">
                <a:solidFill>
                  <a:schemeClr val="accent4"/>
                </a:solidFill>
                <a:ea typeface="Calibri" panose="020F0502020204030204" pitchFamily="34" charset="0"/>
              </a:rPr>
              <a:t>–looking statements: </a:t>
            </a:r>
            <a:r>
              <a:rPr lang="en-US" sz="1000" dirty="0">
                <a:solidFill>
                  <a:schemeClr val="accent4"/>
                </a:solidFill>
              </a:rPr>
              <a:t>The information in this presentation contains forward-looking statements within the meaning of the safe harbor provisions of the Private Securities Litigation Reform Act of 1995. Such forward-looking statements include statements describing the objectives, projections, estimates or future predictions of FHLBank Topeka’s operations. These statements may be identified by the use of forward-looking terminology such as “anticipates,” “believes,” “may,” “is likely,” “could,” “estimate,” “expect,” “will,” “intend,” “probable,” “project,” “should,” or their negatives or other variations of these terms. FHLBank cautions that by their nature forward-looking statements involve risks or uncertainties and that actual results may differ materially from those expressed in any forward-looking statements as a result of such risks and uncertainties, including but not limited to: changes in the general economy and capital markets, the rate of inflation, employment rates, housing market activity and pricing, the size and volatility of the residential mortgage market, geopolitical events, and global economic uncertainty; political events, including legislative, regulatory, judicial, or other developments that affect FHLBank; its members, counterparties or investors in the consolidated obligations of the FHLBanks, such as any government-sponsored enterprise (GSE) reforms, any changes resulting from the Federal Housing Finance Agency’s (FHFA) review and analysis of the FHLBank System, including recommendations published in its “FHLBank System at 100: Focusing on the Future” report, changes in the Federal Home Loan Bank Act of 1932, as amended (Bank Act), changes in applicable sections of the Federal Housing Enterprises Financial Safety and Soundness Act of 1992, or changes in other statutes or regulations applicable to the FHLBanks; external events, such as economic, financial, or political disruptions, and/or wars, pandemics, and natural disasters, including disasters caused by climate change, which could damage our facilities or the facilities of our members, damage or destroy collateral pledged to secure advances, or mortgage-related assets, which could increase our risk exposure or loss experience; effects of derivative accounting treatment and other accounting rule requirements, or changes in such requirements; competitive forces, including competition for loan demand, purchases of mortgage loans and access to funding; the ability of FHLBank to introduce new products and services to meet market demand and to manage successfully the risks associated with all products and services; changes in demand for FHLBank products and services or consolidated obligations of the FHLBank System; membership changes, including changes resulting from member creditworthiness, member failures or mergers, changes due to member eligibility or housing mission focus, or changes in the principal place of business of members; changes in the U.S. government’s long-term debt rating and the long-term credit rating of the senior unsecured debt issues of the FHLBank System; soundness of other financial institutions, including FHLBank members, non-member borrowers, counterparties, and the other FHLBanks and their members, non-member borrowers, and counterparties; the ability of each of the other FHLBanks to repay the principal and interest on consolidated obligations for which it is the primary obligor and with respect to which FHLBank, along with the other FHLBanks, has joint and several liability; the volume and quality of eligible mortgage loans originated and sold by participating members to FHLBank through its various mortgage finance products (Mortgage Partnership Finance® (MPF®) Program). “Mortgage Partnership Finance,” “MPF,” “MPF Xtra,” and “MPF Direct” are registered trademarks of FHLBank Chicago; changes in the fair value and economic value of, impairments of, and risks associated with, FHLBank’s investments in mortgage loans and mortgage-backed securities (MBS) or other assets and related credit enhancement protections; changes in the value or liquidity of collateral underlying advances to FHLBank members or non-member borrowers or collateral pledged by reverse repurchase and derivative counterparties; volatility of market prices, changes in interest rates and indices and the timing and volume of market activity, including the effects of these factors on amortization/accretion; gains/losses on derivatives or on trading investments and the ability to enter into effective derivative instruments on acceptable terms; changes in FHLBank’s capital structure; FHLBank's ability to declare dividends or to pay dividends at rates consistent with past practices; the ability of FHLBank to keep pace with technological changes and innovation such as artificial intelligence, and the ability to develop and support technology and information systems, including the ability to manage cybersecurity risks and securely access the internet and internet-based systems and services, sufficient to effectively manage the risks of FHLBank’s business; and the ability of FHLBank to attract, onboard and retain skilled individuals, including qualified executive officers.</a:t>
            </a:r>
          </a:p>
          <a:p>
            <a:pPr>
              <a:lnSpc>
                <a:spcPct val="100000"/>
              </a:lnSpc>
              <a:spcBef>
                <a:spcPts val="0"/>
              </a:spcBef>
            </a:pPr>
            <a:endParaRPr lang="en-US" sz="1000" b="1" dirty="0">
              <a:solidFill>
                <a:schemeClr val="accent4"/>
              </a:solidFill>
            </a:endParaRPr>
          </a:p>
          <a:p>
            <a:pPr marL="0" indent="0" algn="l">
              <a:lnSpc>
                <a:spcPct val="100000"/>
              </a:lnSpc>
              <a:spcBef>
                <a:spcPts val="0"/>
              </a:spcBef>
              <a:buNone/>
            </a:pPr>
            <a:r>
              <a:rPr lang="en-US" sz="1000" b="1" dirty="0">
                <a:solidFill>
                  <a:schemeClr val="accent4"/>
                </a:solidFill>
              </a:rPr>
              <a:t>Disclaimer: </a:t>
            </a:r>
            <a:r>
              <a:rPr lang="en-US" sz="1000" b="0" i="0" u="none" strike="noStrike" baseline="0" dirty="0">
                <a:solidFill>
                  <a:schemeClr val="accent4"/>
                </a:solidFill>
              </a:rPr>
              <a:t>In connection with the preparation and provision of these materials (including all data, scenarios, valuations, projections and other information in these materials, collectively the “Materials”), FHLBank has relied upon and assumed, without independent investigation or verification, the accuracy and completeness of all financial and other information that was made available, supplied, or otherwise communicated to FHLBank  by our members and other publicly available information. FHLBank expressly disclaims any responsibility for or liability in connection with the Materials or your use of the Materials. The Materials are necessarily based upon economic, market, financial and other conditions as they exist on, and on the information made available to us as of, the date of the Materials, and subsequent developments may affect the analyses, information or other contents in the Materials. The Materials are solely for information purposes and are provided as an accommodation and without charge. All scenarios in the Materials were derived using estimates and assumptions about relevant future market conditions and other matters, all of which are subject to change without notice. FHLBank  makes no representations or warranties about the accuracy or suitability of any information in the Materials. The Materials do not constitute legal, regulatory, accounting, investment, or financial advice or the rendering of legal, accounting, consulting, or other professional services of any kind. You are strongly encouraged to consult with qualified professionals regarding the extent to which the Materials may be useful to you and with respect to any legal, regulatory, accounting, tax, business, and/or financial matters or questions. The Materials are confidential and are not to be published, quoted or referred to, in whole or in part, in any document for any purpose without FHLBank ’s written consent.</a:t>
            </a:r>
            <a:endParaRPr lang="en-US" sz="1000" dirty="0">
              <a:solidFill>
                <a:schemeClr val="accent4"/>
              </a:solidFill>
            </a:endParaRPr>
          </a:p>
        </p:txBody>
      </p:sp>
    </p:spTree>
    <p:extLst>
      <p:ext uri="{BB962C8B-B14F-4D97-AF65-F5344CB8AC3E}">
        <p14:creationId xmlns:p14="http://schemas.microsoft.com/office/powerpoint/2010/main" val="259445686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4D3C30-91ED-4AF2-9DF5-830963C59662}"/>
              </a:ext>
            </a:extLst>
          </p:cNvPr>
          <p:cNvSpPr>
            <a:spLocks noGrp="1"/>
          </p:cNvSpPr>
          <p:nvPr>
            <p:ph type="title"/>
          </p:nvPr>
        </p:nvSpPr>
        <p:spPr/>
        <p:txBody>
          <a:bodyPr>
            <a:normAutofit/>
          </a:bodyPr>
          <a:lstStyle/>
          <a:p>
            <a:pPr lvl="0"/>
            <a:r>
              <a:rPr lang="en-US" sz="3200" dirty="0">
                <a:solidFill>
                  <a:schemeClr val="accent4"/>
                </a:solidFill>
              </a:rPr>
              <a:t>Presenters</a:t>
            </a:r>
            <a:endParaRPr lang="en-US" dirty="0">
              <a:solidFill>
                <a:schemeClr val="accent4"/>
              </a:solidFill>
            </a:endParaRPr>
          </a:p>
        </p:txBody>
      </p:sp>
      <p:sp>
        <p:nvSpPr>
          <p:cNvPr id="5" name="TextBox 4">
            <a:extLst>
              <a:ext uri="{FF2B5EF4-FFF2-40B4-BE49-F238E27FC236}">
                <a16:creationId xmlns:a16="http://schemas.microsoft.com/office/drawing/2014/main" id="{93A91DD5-26B8-1C7B-26F3-BE2F60EA80AA}"/>
              </a:ext>
            </a:extLst>
          </p:cNvPr>
          <p:cNvSpPr txBox="1"/>
          <p:nvPr/>
        </p:nvSpPr>
        <p:spPr>
          <a:xfrm>
            <a:off x="3898787" y="4261863"/>
            <a:ext cx="4981303" cy="1292662"/>
          </a:xfrm>
          <a:prstGeom prst="rect">
            <a:avLst/>
          </a:prstGeom>
          <a:noFill/>
        </p:spPr>
        <p:txBody>
          <a:bodyPr wrap="square" rtlCol="0">
            <a:spAutoFit/>
          </a:bodyPr>
          <a:lstStyle/>
          <a:p>
            <a:r>
              <a:rPr lang="en-US" sz="2400" b="1" dirty="0">
                <a:solidFill>
                  <a:schemeClr val="accent4"/>
                </a:solidFill>
              </a:rPr>
              <a:t>Leslie Mondesir</a:t>
            </a:r>
          </a:p>
          <a:p>
            <a:r>
              <a:rPr lang="en-US" dirty="0">
                <a:solidFill>
                  <a:schemeClr val="accent4"/>
                </a:solidFill>
              </a:rPr>
              <a:t>AVP, Marketing and Member Solutions Manager</a:t>
            </a:r>
          </a:p>
          <a:p>
            <a:r>
              <a:rPr lang="en-US" dirty="0">
                <a:solidFill>
                  <a:schemeClr val="accent4"/>
                </a:solidFill>
              </a:rPr>
              <a:t>785.478.8183</a:t>
            </a:r>
          </a:p>
          <a:p>
            <a:r>
              <a:rPr lang="en-US" dirty="0">
                <a:solidFill>
                  <a:schemeClr val="accent4"/>
                </a:solidFill>
              </a:rPr>
              <a:t>leslie.mondesir@fhlbtopeka.com</a:t>
            </a:r>
          </a:p>
        </p:txBody>
      </p:sp>
      <p:pic>
        <p:nvPicPr>
          <p:cNvPr id="9" name="Picture 8" descr="A person in a suit and tie&#10;&#10;Description automatically generated with medium confidence">
            <a:extLst>
              <a:ext uri="{FF2B5EF4-FFF2-40B4-BE49-F238E27FC236}">
                <a16:creationId xmlns:a16="http://schemas.microsoft.com/office/drawing/2014/main" id="{F3A5FFB8-CFF9-1EC0-B219-1BC6667CB5C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718130" y="1077813"/>
            <a:ext cx="1593782" cy="2387498"/>
          </a:xfrm>
          <a:prstGeom prst="rect">
            <a:avLst/>
          </a:prstGeom>
        </p:spPr>
      </p:pic>
      <p:pic>
        <p:nvPicPr>
          <p:cNvPr id="12" name="Content Placeholder 11" descr="A person with long hair&#10;&#10;Description automatically generated with low confidence">
            <a:extLst>
              <a:ext uri="{FF2B5EF4-FFF2-40B4-BE49-F238E27FC236}">
                <a16:creationId xmlns:a16="http://schemas.microsoft.com/office/drawing/2014/main" id="{FF3A03FA-48A3-EAB7-6F15-6FF64F090C49}"/>
              </a:ext>
            </a:extLst>
          </p:cNvPr>
          <p:cNvPicPr>
            <a:picLocks noGrp="1" noChangeAspect="1"/>
          </p:cNvPicPr>
          <p:nvPr>
            <p:ph sz="half" idx="2"/>
          </p:nvPr>
        </p:nvPicPr>
        <p:blipFill>
          <a:blip r:embed="rId4">
            <a:extLst>
              <a:ext uri="{28A0092B-C50C-407E-A947-70E740481C1C}">
                <a14:useLocalDpi xmlns:a14="http://schemas.microsoft.com/office/drawing/2010/main" val="0"/>
              </a:ext>
            </a:extLst>
          </a:blip>
          <a:stretch>
            <a:fillRect/>
          </a:stretch>
        </p:blipFill>
        <p:spPr>
          <a:xfrm>
            <a:off x="1718130" y="3712375"/>
            <a:ext cx="1593782" cy="2391639"/>
          </a:xfrm>
          <a:prstGeom prst="rect">
            <a:avLst/>
          </a:prstGeom>
        </p:spPr>
      </p:pic>
      <p:sp>
        <p:nvSpPr>
          <p:cNvPr id="13" name="TextBox 12">
            <a:extLst>
              <a:ext uri="{FF2B5EF4-FFF2-40B4-BE49-F238E27FC236}">
                <a16:creationId xmlns:a16="http://schemas.microsoft.com/office/drawing/2014/main" id="{9EC121D1-74E1-DBD8-244E-0EDB042E8F6A}"/>
              </a:ext>
            </a:extLst>
          </p:cNvPr>
          <p:cNvSpPr txBox="1"/>
          <p:nvPr/>
        </p:nvSpPr>
        <p:spPr>
          <a:xfrm>
            <a:off x="3898787" y="1625231"/>
            <a:ext cx="4981303" cy="1292662"/>
          </a:xfrm>
          <a:prstGeom prst="rect">
            <a:avLst/>
          </a:prstGeom>
          <a:noFill/>
        </p:spPr>
        <p:txBody>
          <a:bodyPr wrap="square" rtlCol="0">
            <a:spAutoFit/>
          </a:bodyPr>
          <a:lstStyle/>
          <a:p>
            <a:r>
              <a:rPr lang="en-US" sz="2400" b="1" dirty="0">
                <a:solidFill>
                  <a:schemeClr val="accent4"/>
                </a:solidFill>
              </a:rPr>
              <a:t>Drew Simmons</a:t>
            </a:r>
          </a:p>
          <a:p>
            <a:r>
              <a:rPr lang="en-US" dirty="0">
                <a:solidFill>
                  <a:schemeClr val="accent4"/>
                </a:solidFill>
              </a:rPr>
              <a:t>VP, Regional Account Manager – Oklahoma</a:t>
            </a:r>
          </a:p>
          <a:p>
            <a:r>
              <a:rPr lang="en-US" dirty="0">
                <a:solidFill>
                  <a:schemeClr val="accent4"/>
                </a:solidFill>
              </a:rPr>
              <a:t>405.831.7678</a:t>
            </a:r>
          </a:p>
          <a:p>
            <a:r>
              <a:rPr lang="en-US" dirty="0">
                <a:solidFill>
                  <a:schemeClr val="accent4"/>
                </a:solidFill>
              </a:rPr>
              <a:t>drew.simmons@fhlbtopeka.com</a:t>
            </a:r>
          </a:p>
        </p:txBody>
      </p:sp>
    </p:spTree>
    <p:extLst>
      <p:ext uri="{BB962C8B-B14F-4D97-AF65-F5344CB8AC3E}">
        <p14:creationId xmlns:p14="http://schemas.microsoft.com/office/powerpoint/2010/main" val="362949831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4D3C30-91ED-4AF2-9DF5-830963C59662}"/>
              </a:ext>
            </a:extLst>
          </p:cNvPr>
          <p:cNvSpPr>
            <a:spLocks noGrp="1"/>
          </p:cNvSpPr>
          <p:nvPr>
            <p:ph type="title"/>
          </p:nvPr>
        </p:nvSpPr>
        <p:spPr/>
        <p:txBody>
          <a:bodyPr>
            <a:normAutofit/>
          </a:bodyPr>
          <a:lstStyle/>
          <a:p>
            <a:r>
              <a:rPr lang="en-US" dirty="0">
                <a:solidFill>
                  <a:schemeClr val="accent4"/>
                </a:solidFill>
              </a:rPr>
              <a:t>Discussion Topics</a:t>
            </a:r>
            <a:endParaRPr lang="en-US" b="0" dirty="0">
              <a:solidFill>
                <a:schemeClr val="accent4"/>
              </a:solidFill>
              <a:latin typeface="Calibri"/>
              <a:cs typeface="Calibri"/>
            </a:endParaRPr>
          </a:p>
        </p:txBody>
      </p:sp>
      <p:sp>
        <p:nvSpPr>
          <p:cNvPr id="13" name="Content Placeholder 12">
            <a:extLst>
              <a:ext uri="{FF2B5EF4-FFF2-40B4-BE49-F238E27FC236}">
                <a16:creationId xmlns:a16="http://schemas.microsoft.com/office/drawing/2014/main" id="{D022DD00-9994-70C1-7799-AAD13BDC6DC3}"/>
              </a:ext>
            </a:extLst>
          </p:cNvPr>
          <p:cNvSpPr>
            <a:spLocks noGrp="1"/>
          </p:cNvSpPr>
          <p:nvPr>
            <p:ph sz="half" idx="2"/>
          </p:nvPr>
        </p:nvSpPr>
        <p:spPr/>
        <p:txBody>
          <a:bodyPr/>
          <a:lstStyle/>
          <a:p>
            <a:r>
              <a:rPr lang="en-US" dirty="0">
                <a:solidFill>
                  <a:schemeClr val="accent4"/>
                </a:solidFill>
              </a:rPr>
              <a:t>Economic Update</a:t>
            </a:r>
          </a:p>
          <a:p>
            <a:r>
              <a:rPr lang="en-US" dirty="0">
                <a:solidFill>
                  <a:schemeClr val="accent4"/>
                </a:solidFill>
              </a:rPr>
              <a:t>Member Financial Trends</a:t>
            </a:r>
          </a:p>
          <a:p>
            <a:r>
              <a:rPr lang="en-US" dirty="0">
                <a:solidFill>
                  <a:schemeClr val="accent4"/>
                </a:solidFill>
              </a:rPr>
              <a:t>Funding Strategies &amp; Considerations </a:t>
            </a:r>
          </a:p>
          <a:p>
            <a:r>
              <a:rPr lang="en-US" dirty="0">
                <a:solidFill>
                  <a:schemeClr val="accent4"/>
                </a:solidFill>
              </a:rPr>
              <a:t>FHLBank Update on Capitol Hill</a:t>
            </a:r>
          </a:p>
          <a:p>
            <a:r>
              <a:rPr lang="en-US" dirty="0"/>
              <a:t>FHLBank Community and Grant Programs</a:t>
            </a:r>
            <a:endParaRPr lang="en-US" dirty="0">
              <a:solidFill>
                <a:schemeClr val="accent4"/>
              </a:solidFill>
            </a:endParaRPr>
          </a:p>
          <a:p>
            <a:endParaRPr lang="en-US" dirty="0"/>
          </a:p>
        </p:txBody>
      </p:sp>
    </p:spTree>
    <p:extLst>
      <p:ext uri="{BB962C8B-B14F-4D97-AF65-F5344CB8AC3E}">
        <p14:creationId xmlns:p14="http://schemas.microsoft.com/office/powerpoint/2010/main" val="421509219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4D3C30-91ED-4AF2-9DF5-830963C59662}"/>
              </a:ext>
            </a:extLst>
          </p:cNvPr>
          <p:cNvSpPr>
            <a:spLocks noGrp="1"/>
          </p:cNvSpPr>
          <p:nvPr>
            <p:ph type="title"/>
          </p:nvPr>
        </p:nvSpPr>
        <p:spPr>
          <a:xfrm>
            <a:off x="402772" y="202490"/>
            <a:ext cx="11430000" cy="900335"/>
          </a:xfrm>
        </p:spPr>
        <p:txBody>
          <a:bodyPr>
            <a:normAutofit/>
          </a:bodyPr>
          <a:lstStyle/>
          <a:p>
            <a:pPr lvl="0"/>
            <a:r>
              <a:rPr lang="en-US" dirty="0"/>
              <a:t>Poll Questions</a:t>
            </a:r>
          </a:p>
        </p:txBody>
      </p:sp>
      <p:sp>
        <p:nvSpPr>
          <p:cNvPr id="7" name="Content Placeholder 6">
            <a:extLst>
              <a:ext uri="{FF2B5EF4-FFF2-40B4-BE49-F238E27FC236}">
                <a16:creationId xmlns:a16="http://schemas.microsoft.com/office/drawing/2014/main" id="{6030C123-10DC-85F5-0F7C-C75A8B0127D2}"/>
              </a:ext>
            </a:extLst>
          </p:cNvPr>
          <p:cNvSpPr>
            <a:spLocks noGrp="1"/>
          </p:cNvSpPr>
          <p:nvPr>
            <p:ph sz="half" idx="2"/>
          </p:nvPr>
        </p:nvSpPr>
        <p:spPr>
          <a:xfrm>
            <a:off x="402772" y="1285388"/>
            <a:ext cx="11430000" cy="4505812"/>
          </a:xfrm>
        </p:spPr>
        <p:txBody>
          <a:bodyPr/>
          <a:lstStyle/>
          <a:p>
            <a:pPr marL="0" indent="0">
              <a:buNone/>
            </a:pPr>
            <a:r>
              <a:rPr lang="en-US" dirty="0">
                <a:solidFill>
                  <a:schemeClr val="accent4"/>
                </a:solidFill>
              </a:rPr>
              <a:t>Do you need CPE credit for today’s webinar?</a:t>
            </a:r>
          </a:p>
          <a:p>
            <a:pPr marL="457200" indent="-457200">
              <a:buFont typeface="+mj-lt"/>
              <a:buAutoNum type="alphaLcPeriod"/>
            </a:pPr>
            <a:r>
              <a:rPr lang="en-US" dirty="0">
                <a:solidFill>
                  <a:schemeClr val="accent4"/>
                </a:solidFill>
              </a:rPr>
              <a:t>Yes</a:t>
            </a:r>
          </a:p>
          <a:p>
            <a:pPr marL="457200" indent="-457200">
              <a:buFont typeface="+mj-lt"/>
              <a:buAutoNum type="alphaLcPeriod"/>
            </a:pPr>
            <a:r>
              <a:rPr lang="en-US" dirty="0">
                <a:solidFill>
                  <a:schemeClr val="accent4"/>
                </a:solidFill>
              </a:rPr>
              <a:t>No</a:t>
            </a:r>
          </a:p>
          <a:p>
            <a:pPr marL="457200" indent="-457200">
              <a:buFont typeface="+mj-lt"/>
              <a:buAutoNum type="alphaLcPeriod"/>
            </a:pPr>
            <a:endParaRPr lang="en-US" dirty="0">
              <a:solidFill>
                <a:schemeClr val="accent4"/>
              </a:solidFill>
            </a:endParaRPr>
          </a:p>
          <a:p>
            <a:pPr marL="0" indent="0">
              <a:buNone/>
            </a:pPr>
            <a:r>
              <a:rPr lang="en-US" dirty="0">
                <a:solidFill>
                  <a:schemeClr val="accent4"/>
                </a:solidFill>
              </a:rPr>
              <a:t>Which area of the webinar are you most excited to learn about today?</a:t>
            </a:r>
          </a:p>
          <a:p>
            <a:pPr marL="457200" indent="-457200">
              <a:buFont typeface="+mj-lt"/>
              <a:buAutoNum type="alphaLcPeriod"/>
            </a:pPr>
            <a:r>
              <a:rPr lang="en-US" dirty="0">
                <a:solidFill>
                  <a:schemeClr val="accent4"/>
                </a:solidFill>
              </a:rPr>
              <a:t>market and economic update</a:t>
            </a:r>
          </a:p>
          <a:p>
            <a:pPr marL="457200" indent="-457200">
              <a:buFont typeface="+mj-lt"/>
              <a:buAutoNum type="alphaLcPeriod"/>
            </a:pPr>
            <a:r>
              <a:rPr lang="en-US" dirty="0">
                <a:solidFill>
                  <a:schemeClr val="accent4"/>
                </a:solidFill>
              </a:rPr>
              <a:t>peer analysis and member trends</a:t>
            </a:r>
          </a:p>
          <a:p>
            <a:pPr marL="457200" indent="-457200">
              <a:buFont typeface="+mj-lt"/>
              <a:buAutoNum type="alphaLcPeriod"/>
            </a:pPr>
            <a:r>
              <a:rPr lang="en-US" dirty="0">
                <a:solidFill>
                  <a:schemeClr val="accent4"/>
                </a:solidFill>
              </a:rPr>
              <a:t>funding strategies and considerations</a:t>
            </a:r>
          </a:p>
          <a:p>
            <a:pPr marL="457200" indent="-457200">
              <a:buFont typeface="+mj-lt"/>
              <a:buAutoNum type="alphaLcPeriod"/>
            </a:pPr>
            <a:r>
              <a:rPr lang="en-US" dirty="0">
                <a:solidFill>
                  <a:schemeClr val="accent4"/>
                </a:solidFill>
              </a:rPr>
              <a:t>FHLBank update</a:t>
            </a:r>
          </a:p>
        </p:txBody>
      </p:sp>
    </p:spTree>
    <p:extLst>
      <p:ext uri="{BB962C8B-B14F-4D97-AF65-F5344CB8AC3E}">
        <p14:creationId xmlns:p14="http://schemas.microsoft.com/office/powerpoint/2010/main" val="422377180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9633136D-54FB-47C5-B90D-E4EEB5028AF9}"/>
              </a:ext>
            </a:extLst>
          </p:cNvPr>
          <p:cNvSpPr>
            <a:spLocks noGrp="1"/>
          </p:cNvSpPr>
          <p:nvPr>
            <p:ph type="ctrTitle"/>
          </p:nvPr>
        </p:nvSpPr>
        <p:spPr>
          <a:xfrm>
            <a:off x="609600" y="2361837"/>
            <a:ext cx="10972800" cy="1022099"/>
          </a:xfrm>
        </p:spPr>
        <p:txBody>
          <a:bodyPr vert="horz" lIns="91440" tIns="45720" rIns="91440" bIns="45720" rtlCol="0" anchor="b">
            <a:noAutofit/>
          </a:bodyPr>
          <a:lstStyle/>
          <a:p>
            <a:pPr algn="ctr"/>
            <a:r>
              <a:rPr lang="en-US" sz="3600" dirty="0">
                <a:latin typeface="Calibri"/>
                <a:cs typeface="Calibri"/>
              </a:rPr>
              <a:t> </a:t>
            </a:r>
            <a:r>
              <a:rPr lang="en-US" sz="3600" dirty="0"/>
              <a:t>Economic Update</a:t>
            </a:r>
            <a:endParaRPr lang="en-US" sz="3600" dirty="0">
              <a:latin typeface="Calibri"/>
              <a:cs typeface="Calibri"/>
            </a:endParaRPr>
          </a:p>
        </p:txBody>
      </p:sp>
      <p:sp>
        <p:nvSpPr>
          <p:cNvPr id="4" name="Text Placeholder 3">
            <a:extLst>
              <a:ext uri="{FF2B5EF4-FFF2-40B4-BE49-F238E27FC236}">
                <a16:creationId xmlns:a16="http://schemas.microsoft.com/office/drawing/2014/main" id="{2B7A1164-12BB-4D3D-9421-4D9FB4A1E1DC}"/>
              </a:ext>
            </a:extLst>
          </p:cNvPr>
          <p:cNvSpPr>
            <a:spLocks noGrp="1"/>
          </p:cNvSpPr>
          <p:nvPr>
            <p:ph type="body" sz="quarter" idx="16"/>
          </p:nvPr>
        </p:nvSpPr>
        <p:spPr>
          <a:xfrm>
            <a:off x="952820" y="2952304"/>
            <a:ext cx="7772400" cy="863264"/>
          </a:xfrm>
        </p:spPr>
        <p:txBody>
          <a:bodyPr vert="horz" lIns="91440" tIns="45720" rIns="91440" bIns="45720" rtlCol="0" anchor="t">
            <a:normAutofit/>
          </a:bodyPr>
          <a:lstStyle/>
          <a:p>
            <a:r>
              <a:rPr lang="en-US" sz="1800" dirty="0">
                <a:solidFill>
                  <a:srgbClr val="7D8285"/>
                </a:solidFill>
              </a:rPr>
              <a:t> </a:t>
            </a:r>
            <a:endParaRPr lang="en-US" sz="1800" dirty="0"/>
          </a:p>
        </p:txBody>
      </p:sp>
      <p:cxnSp>
        <p:nvCxnSpPr>
          <p:cNvPr id="5" name="Straight Connector 4">
            <a:extLst>
              <a:ext uri="{FF2B5EF4-FFF2-40B4-BE49-F238E27FC236}">
                <a16:creationId xmlns:a16="http://schemas.microsoft.com/office/drawing/2014/main" id="{6056662D-BFBD-2E9F-23DE-D6F913200C04}"/>
              </a:ext>
            </a:extLst>
          </p:cNvPr>
          <p:cNvCxnSpPr>
            <a:cxnSpLocks/>
          </p:cNvCxnSpPr>
          <p:nvPr/>
        </p:nvCxnSpPr>
        <p:spPr>
          <a:xfrm>
            <a:off x="609600" y="3429000"/>
            <a:ext cx="10972800" cy="0"/>
          </a:xfrm>
          <a:prstGeom prst="line">
            <a:avLst/>
          </a:prstGeom>
          <a:ln w="12700">
            <a:solidFill>
              <a:srgbClr val="80808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66418998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a:extLst>
              <a:ext uri="{FF2B5EF4-FFF2-40B4-BE49-F238E27FC236}">
                <a16:creationId xmlns:a16="http://schemas.microsoft.com/office/drawing/2014/main" id="{E9A67C0B-BCE6-390E-B30F-A1AC4D4F1C3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46890" y="351895"/>
            <a:ext cx="6904362" cy="5834672"/>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174D3C30-91ED-4AF2-9DF5-830963C59662}"/>
              </a:ext>
            </a:extLst>
          </p:cNvPr>
          <p:cNvSpPr>
            <a:spLocks noGrp="1"/>
          </p:cNvSpPr>
          <p:nvPr>
            <p:ph type="title"/>
          </p:nvPr>
        </p:nvSpPr>
        <p:spPr>
          <a:xfrm>
            <a:off x="402772" y="202490"/>
            <a:ext cx="11430000" cy="900335"/>
          </a:xfrm>
        </p:spPr>
        <p:txBody>
          <a:bodyPr>
            <a:normAutofit/>
          </a:bodyPr>
          <a:lstStyle/>
          <a:p>
            <a:pPr lvl="0"/>
            <a:r>
              <a:rPr lang="en-US" dirty="0"/>
              <a:t>Economic Outlook</a:t>
            </a:r>
          </a:p>
        </p:txBody>
      </p:sp>
      <p:sp>
        <p:nvSpPr>
          <p:cNvPr id="5" name="Content Placeholder 4">
            <a:extLst>
              <a:ext uri="{FF2B5EF4-FFF2-40B4-BE49-F238E27FC236}">
                <a16:creationId xmlns:a16="http://schemas.microsoft.com/office/drawing/2014/main" id="{0B2081F1-5089-8269-7D8F-E7251BD8CCEB}"/>
              </a:ext>
            </a:extLst>
          </p:cNvPr>
          <p:cNvSpPr>
            <a:spLocks noGrp="1"/>
          </p:cNvSpPr>
          <p:nvPr>
            <p:ph sz="half" idx="2"/>
          </p:nvPr>
        </p:nvSpPr>
        <p:spPr>
          <a:xfrm>
            <a:off x="284292" y="1160627"/>
            <a:ext cx="11430000" cy="4603296"/>
          </a:xfrm>
        </p:spPr>
        <p:txBody>
          <a:bodyPr>
            <a:normAutofit/>
          </a:bodyPr>
          <a:lstStyle/>
          <a:p>
            <a:pPr marL="0" indent="0">
              <a:buNone/>
            </a:pPr>
            <a:r>
              <a:rPr lang="en-US" b="1" dirty="0">
                <a:solidFill>
                  <a:schemeClr val="accent2"/>
                </a:solidFill>
              </a:rPr>
              <a:t>Inflation Improving, Labor Market Weakening,</a:t>
            </a:r>
          </a:p>
          <a:p>
            <a:pPr marL="0" indent="0">
              <a:buNone/>
            </a:pPr>
            <a:r>
              <a:rPr lang="en-US" b="1" dirty="0">
                <a:solidFill>
                  <a:schemeClr val="accent2"/>
                </a:solidFill>
              </a:rPr>
              <a:t>&amp; Rates Falling</a:t>
            </a:r>
          </a:p>
          <a:p>
            <a:pPr marL="0" indent="0">
              <a:buNone/>
            </a:pPr>
            <a:endParaRPr lang="en-US" b="1" dirty="0">
              <a:solidFill>
                <a:schemeClr val="accent2"/>
              </a:solidFill>
            </a:endParaRPr>
          </a:p>
          <a:p>
            <a:r>
              <a:rPr lang="en-US" dirty="0"/>
              <a:t>Will the Fed Finally Cut Rates?</a:t>
            </a:r>
          </a:p>
          <a:p>
            <a:r>
              <a:rPr lang="en-US" dirty="0"/>
              <a:t>GDP | 3.00% </a:t>
            </a:r>
          </a:p>
          <a:p>
            <a:r>
              <a:rPr lang="en-US" dirty="0"/>
              <a:t>Core PCE | 2.80% </a:t>
            </a:r>
          </a:p>
          <a:p>
            <a:r>
              <a:rPr lang="en-US" dirty="0"/>
              <a:t>Core CPI | 3.20%</a:t>
            </a:r>
          </a:p>
          <a:p>
            <a:r>
              <a:rPr lang="en-US" dirty="0"/>
              <a:t>U3 Unemployment Rate | 4.30%</a:t>
            </a:r>
          </a:p>
          <a:p>
            <a:r>
              <a:rPr lang="en-US" dirty="0"/>
              <a:t>HPI YOY | 5.73%</a:t>
            </a:r>
          </a:p>
          <a:p>
            <a:r>
              <a:rPr lang="en-US" dirty="0"/>
              <a:t>Pending Home Sales | -5.50% </a:t>
            </a:r>
          </a:p>
        </p:txBody>
      </p:sp>
      <p:sp>
        <p:nvSpPr>
          <p:cNvPr id="3" name="Arrow: Down 2">
            <a:extLst>
              <a:ext uri="{FF2B5EF4-FFF2-40B4-BE49-F238E27FC236}">
                <a16:creationId xmlns:a16="http://schemas.microsoft.com/office/drawing/2014/main" id="{10749123-0F7E-1224-D602-58D0F4BFC5A7}"/>
              </a:ext>
            </a:extLst>
          </p:cNvPr>
          <p:cNvSpPr/>
          <p:nvPr/>
        </p:nvSpPr>
        <p:spPr>
          <a:xfrm rot="16200000">
            <a:off x="2289628" y="2893875"/>
            <a:ext cx="241300" cy="317500"/>
          </a:xfrm>
          <a:prstGeom prst="downArrow">
            <a:avLst/>
          </a:prstGeom>
          <a:solidFill>
            <a:schemeClr val="bg1">
              <a:lumMod val="65000"/>
            </a:schemeClr>
          </a:solidFill>
        </p:spPr>
        <p:style>
          <a:lnRef idx="2">
            <a:schemeClr val="accent4">
              <a:shade val="15000"/>
            </a:schemeClr>
          </a:lnRef>
          <a:fillRef idx="1">
            <a:schemeClr val="accent4"/>
          </a:fillRef>
          <a:effectRef idx="0">
            <a:schemeClr val="accent4"/>
          </a:effectRef>
          <a:fontRef idx="minor">
            <a:schemeClr val="lt1"/>
          </a:fontRef>
        </p:style>
        <p:txBody>
          <a:bodyPr rtlCol="0" anchor="ctr"/>
          <a:lstStyle/>
          <a:p>
            <a:pPr algn="ctr"/>
            <a:endParaRPr lang="en-US" dirty="0"/>
          </a:p>
        </p:txBody>
      </p:sp>
      <p:sp>
        <p:nvSpPr>
          <p:cNvPr id="4" name="Arrow: Down 3">
            <a:extLst>
              <a:ext uri="{FF2B5EF4-FFF2-40B4-BE49-F238E27FC236}">
                <a16:creationId xmlns:a16="http://schemas.microsoft.com/office/drawing/2014/main" id="{D9EC729C-2C74-474F-07EA-5242FF19CCD3}"/>
              </a:ext>
            </a:extLst>
          </p:cNvPr>
          <p:cNvSpPr/>
          <p:nvPr/>
        </p:nvSpPr>
        <p:spPr>
          <a:xfrm>
            <a:off x="2689678" y="3315600"/>
            <a:ext cx="241300" cy="317500"/>
          </a:xfrm>
          <a:prstGeom prst="downArrow">
            <a:avLst/>
          </a:prstGeom>
          <a:solidFill>
            <a:srgbClr val="00B050"/>
          </a:solidFill>
        </p:spPr>
        <p:style>
          <a:lnRef idx="2">
            <a:schemeClr val="accent4">
              <a:shade val="15000"/>
            </a:schemeClr>
          </a:lnRef>
          <a:fillRef idx="1">
            <a:schemeClr val="accent4"/>
          </a:fillRef>
          <a:effectRef idx="0">
            <a:schemeClr val="accent4"/>
          </a:effectRef>
          <a:fontRef idx="minor">
            <a:schemeClr val="lt1"/>
          </a:fontRef>
        </p:style>
        <p:txBody>
          <a:bodyPr rtlCol="0" anchor="ctr"/>
          <a:lstStyle/>
          <a:p>
            <a:pPr algn="ctr"/>
            <a:endParaRPr lang="en-US" dirty="0"/>
          </a:p>
        </p:txBody>
      </p:sp>
      <p:sp>
        <p:nvSpPr>
          <p:cNvPr id="6" name="Arrow: Down 5">
            <a:extLst>
              <a:ext uri="{FF2B5EF4-FFF2-40B4-BE49-F238E27FC236}">
                <a16:creationId xmlns:a16="http://schemas.microsoft.com/office/drawing/2014/main" id="{CD366947-B1F3-A372-9781-642519A608ED}"/>
              </a:ext>
            </a:extLst>
          </p:cNvPr>
          <p:cNvSpPr/>
          <p:nvPr/>
        </p:nvSpPr>
        <p:spPr>
          <a:xfrm>
            <a:off x="2930978" y="3778050"/>
            <a:ext cx="241300" cy="317500"/>
          </a:xfrm>
          <a:prstGeom prst="downArrow">
            <a:avLst/>
          </a:prstGeom>
          <a:solidFill>
            <a:srgbClr val="00B050"/>
          </a:solidFill>
        </p:spPr>
        <p:style>
          <a:lnRef idx="2">
            <a:schemeClr val="accent4">
              <a:shade val="15000"/>
            </a:schemeClr>
          </a:lnRef>
          <a:fillRef idx="1">
            <a:schemeClr val="accent4"/>
          </a:fillRef>
          <a:effectRef idx="0">
            <a:schemeClr val="accent4"/>
          </a:effectRef>
          <a:fontRef idx="minor">
            <a:schemeClr val="lt1"/>
          </a:fontRef>
        </p:style>
        <p:txBody>
          <a:bodyPr rtlCol="0" anchor="ctr"/>
          <a:lstStyle/>
          <a:p>
            <a:pPr algn="ctr"/>
            <a:endParaRPr lang="en-US" dirty="0"/>
          </a:p>
        </p:txBody>
      </p:sp>
      <p:sp>
        <p:nvSpPr>
          <p:cNvPr id="7" name="Arrow: Down 6">
            <a:extLst>
              <a:ext uri="{FF2B5EF4-FFF2-40B4-BE49-F238E27FC236}">
                <a16:creationId xmlns:a16="http://schemas.microsoft.com/office/drawing/2014/main" id="{A2B46D24-EEA2-EB76-AAAE-9319C4EDE1A3}"/>
              </a:ext>
            </a:extLst>
          </p:cNvPr>
          <p:cNvSpPr/>
          <p:nvPr/>
        </p:nvSpPr>
        <p:spPr>
          <a:xfrm rot="10800000">
            <a:off x="4442278" y="4184450"/>
            <a:ext cx="241300" cy="317500"/>
          </a:xfrm>
          <a:prstGeom prst="downArrow">
            <a:avLst/>
          </a:prstGeom>
          <a:solidFill>
            <a:srgbClr val="FF0000"/>
          </a:solidFill>
        </p:spPr>
        <p:style>
          <a:lnRef idx="2">
            <a:schemeClr val="accent4">
              <a:shade val="15000"/>
            </a:schemeClr>
          </a:lnRef>
          <a:fillRef idx="1">
            <a:schemeClr val="accent4"/>
          </a:fillRef>
          <a:effectRef idx="0">
            <a:schemeClr val="accent4"/>
          </a:effectRef>
          <a:fontRef idx="minor">
            <a:schemeClr val="lt1"/>
          </a:fontRef>
        </p:style>
        <p:txBody>
          <a:bodyPr rtlCol="0" anchor="ctr"/>
          <a:lstStyle/>
          <a:p>
            <a:pPr algn="ctr"/>
            <a:endParaRPr lang="en-US" dirty="0"/>
          </a:p>
        </p:txBody>
      </p:sp>
      <p:sp>
        <p:nvSpPr>
          <p:cNvPr id="8" name="Arrow: Down 7">
            <a:extLst>
              <a:ext uri="{FF2B5EF4-FFF2-40B4-BE49-F238E27FC236}">
                <a16:creationId xmlns:a16="http://schemas.microsoft.com/office/drawing/2014/main" id="{E19451B4-719A-4827-5EE0-CE820F65595E}"/>
              </a:ext>
            </a:extLst>
          </p:cNvPr>
          <p:cNvSpPr/>
          <p:nvPr/>
        </p:nvSpPr>
        <p:spPr>
          <a:xfrm>
            <a:off x="2614386" y="4658673"/>
            <a:ext cx="241300" cy="317500"/>
          </a:xfrm>
          <a:prstGeom prst="downArrow">
            <a:avLst/>
          </a:prstGeom>
          <a:solidFill>
            <a:srgbClr val="00B050"/>
          </a:solidFill>
        </p:spPr>
        <p:style>
          <a:lnRef idx="2">
            <a:schemeClr val="accent4">
              <a:shade val="15000"/>
            </a:schemeClr>
          </a:lnRef>
          <a:fillRef idx="1">
            <a:schemeClr val="accent4"/>
          </a:fillRef>
          <a:effectRef idx="0">
            <a:schemeClr val="accent4"/>
          </a:effectRef>
          <a:fontRef idx="minor">
            <a:schemeClr val="lt1"/>
          </a:fontRef>
        </p:style>
        <p:txBody>
          <a:bodyPr rtlCol="0" anchor="ctr"/>
          <a:lstStyle/>
          <a:p>
            <a:pPr algn="ctr"/>
            <a:endParaRPr lang="en-US" dirty="0"/>
          </a:p>
        </p:txBody>
      </p:sp>
      <p:sp>
        <p:nvSpPr>
          <p:cNvPr id="9" name="Arrow: Down 8">
            <a:extLst>
              <a:ext uri="{FF2B5EF4-FFF2-40B4-BE49-F238E27FC236}">
                <a16:creationId xmlns:a16="http://schemas.microsoft.com/office/drawing/2014/main" id="{5AE8801A-6BEF-C8C8-D678-425C2232DBDC}"/>
              </a:ext>
            </a:extLst>
          </p:cNvPr>
          <p:cNvSpPr/>
          <p:nvPr/>
        </p:nvSpPr>
        <p:spPr>
          <a:xfrm>
            <a:off x="4134755" y="5073450"/>
            <a:ext cx="241300" cy="317500"/>
          </a:xfrm>
          <a:prstGeom prst="downArrow">
            <a:avLst/>
          </a:prstGeom>
          <a:solidFill>
            <a:srgbClr val="FF0000"/>
          </a:solidFill>
        </p:spPr>
        <p:style>
          <a:lnRef idx="2">
            <a:schemeClr val="accent4">
              <a:shade val="15000"/>
            </a:schemeClr>
          </a:lnRef>
          <a:fillRef idx="1">
            <a:schemeClr val="accent4"/>
          </a:fillRef>
          <a:effectRef idx="0">
            <a:schemeClr val="accent4"/>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93593238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4D3C30-91ED-4AF2-9DF5-830963C59662}"/>
              </a:ext>
            </a:extLst>
          </p:cNvPr>
          <p:cNvSpPr>
            <a:spLocks noGrp="1"/>
          </p:cNvSpPr>
          <p:nvPr>
            <p:ph type="title"/>
          </p:nvPr>
        </p:nvSpPr>
        <p:spPr>
          <a:xfrm>
            <a:off x="402772" y="202490"/>
            <a:ext cx="11430000" cy="900335"/>
          </a:xfrm>
        </p:spPr>
        <p:txBody>
          <a:bodyPr>
            <a:normAutofit/>
          </a:bodyPr>
          <a:lstStyle/>
          <a:p>
            <a:pPr lvl="0"/>
            <a:r>
              <a:rPr lang="en-US" dirty="0"/>
              <a:t>Poll Question</a:t>
            </a:r>
          </a:p>
        </p:txBody>
      </p:sp>
      <p:sp>
        <p:nvSpPr>
          <p:cNvPr id="7" name="Content Placeholder 6">
            <a:extLst>
              <a:ext uri="{FF2B5EF4-FFF2-40B4-BE49-F238E27FC236}">
                <a16:creationId xmlns:a16="http://schemas.microsoft.com/office/drawing/2014/main" id="{6030C123-10DC-85F5-0F7C-C75A8B0127D2}"/>
              </a:ext>
            </a:extLst>
          </p:cNvPr>
          <p:cNvSpPr>
            <a:spLocks noGrp="1"/>
          </p:cNvSpPr>
          <p:nvPr>
            <p:ph sz="half" idx="2"/>
          </p:nvPr>
        </p:nvSpPr>
        <p:spPr/>
        <p:txBody>
          <a:bodyPr vert="horz" lIns="91440" tIns="45720" rIns="91440" bIns="45720" rtlCol="0" anchor="t">
            <a:normAutofit/>
          </a:bodyPr>
          <a:lstStyle/>
          <a:p>
            <a:pPr marL="0" indent="0">
              <a:buNone/>
            </a:pPr>
            <a:r>
              <a:rPr lang="en-US" dirty="0">
                <a:cs typeface="Calibri"/>
              </a:rPr>
              <a:t>How many rate cuts do you think the Fed will do for the rest of the year?</a:t>
            </a:r>
          </a:p>
          <a:p>
            <a:pPr marL="457200" indent="-457200">
              <a:buAutoNum type="alphaLcPeriod"/>
            </a:pPr>
            <a:r>
              <a:rPr lang="en-US" dirty="0">
                <a:cs typeface="Calibri"/>
              </a:rPr>
              <a:t>0</a:t>
            </a:r>
          </a:p>
          <a:p>
            <a:pPr marL="457200" indent="-457200">
              <a:buAutoNum type="alphaLcPeriod"/>
            </a:pPr>
            <a:r>
              <a:rPr lang="en-US" dirty="0">
                <a:cs typeface="Calibri"/>
              </a:rPr>
              <a:t>1-2</a:t>
            </a:r>
          </a:p>
          <a:p>
            <a:pPr marL="457200" indent="-457200">
              <a:buAutoNum type="alphaLcPeriod"/>
            </a:pPr>
            <a:r>
              <a:rPr lang="en-US" dirty="0">
                <a:cs typeface="Calibri"/>
              </a:rPr>
              <a:t>3-4</a:t>
            </a:r>
          </a:p>
          <a:p>
            <a:pPr marL="457200" indent="-457200">
              <a:buAutoNum type="alphaLcPeriod"/>
            </a:pPr>
            <a:r>
              <a:rPr lang="en-US" dirty="0">
                <a:cs typeface="Calibri"/>
              </a:rPr>
              <a:t>More than 4</a:t>
            </a:r>
          </a:p>
        </p:txBody>
      </p:sp>
    </p:spTree>
    <p:extLst>
      <p:ext uri="{BB962C8B-B14F-4D97-AF65-F5344CB8AC3E}">
        <p14:creationId xmlns:p14="http://schemas.microsoft.com/office/powerpoint/2010/main" val="389965872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48DD60-EFA5-DF06-5C8F-D2D5B2D5F137}"/>
              </a:ext>
            </a:extLst>
          </p:cNvPr>
          <p:cNvSpPr>
            <a:spLocks noGrp="1"/>
          </p:cNvSpPr>
          <p:nvPr>
            <p:ph type="title"/>
          </p:nvPr>
        </p:nvSpPr>
        <p:spPr/>
        <p:txBody>
          <a:bodyPr/>
          <a:lstStyle/>
          <a:p>
            <a:r>
              <a:rPr lang="en-US" dirty="0">
                <a:latin typeface="Calibri"/>
                <a:cs typeface="Calibri"/>
              </a:rPr>
              <a:t>Fed Funds Futures | Now Projecting 4 Cuts by Year-End</a:t>
            </a:r>
          </a:p>
        </p:txBody>
      </p:sp>
      <p:sp>
        <p:nvSpPr>
          <p:cNvPr id="5" name="Footer Placeholder 4">
            <a:extLst>
              <a:ext uri="{FF2B5EF4-FFF2-40B4-BE49-F238E27FC236}">
                <a16:creationId xmlns:a16="http://schemas.microsoft.com/office/drawing/2014/main" id="{5C192ADF-5952-C789-96FD-FC6033E3EC0C}"/>
              </a:ext>
            </a:extLst>
          </p:cNvPr>
          <p:cNvSpPr>
            <a:spLocks noGrp="1"/>
          </p:cNvSpPr>
          <p:nvPr>
            <p:ph type="ftr" sz="quarter" idx="3"/>
          </p:nvPr>
        </p:nvSpPr>
        <p:spPr/>
        <p:txBody>
          <a:bodyPr/>
          <a:lstStyle/>
          <a:p>
            <a:endParaRPr lang="en-US" dirty="0"/>
          </a:p>
        </p:txBody>
      </p:sp>
      <p:sp>
        <p:nvSpPr>
          <p:cNvPr id="7" name="Footer Placeholder 4">
            <a:extLst>
              <a:ext uri="{FF2B5EF4-FFF2-40B4-BE49-F238E27FC236}">
                <a16:creationId xmlns:a16="http://schemas.microsoft.com/office/drawing/2014/main" id="{FA549014-C1AA-21A4-70C6-A55B59956D08}"/>
              </a:ext>
            </a:extLst>
          </p:cNvPr>
          <p:cNvSpPr txBox="1">
            <a:spLocks/>
          </p:cNvSpPr>
          <p:nvPr/>
        </p:nvSpPr>
        <p:spPr>
          <a:xfrm>
            <a:off x="398652" y="6675437"/>
            <a:ext cx="6474278" cy="365125"/>
          </a:xfrm>
          <a:prstGeom prst="rect">
            <a:avLst/>
          </a:prstGeom>
        </p:spPr>
        <p:txBody>
          <a:bodyPr vert="horz" lIns="91440" tIns="45720" rIns="91440" bIns="45720" rtlCol="0" anchor="ctr"/>
          <a:lstStyle>
            <a:defPPr>
              <a:defRPr lang="en-US"/>
            </a:defPPr>
            <a:lvl1pPr marL="0" algn="l" defTabSz="457200" rtl="0" eaLnBrk="1" latinLnBrk="0" hangingPunct="1">
              <a:defRPr sz="900" i="1" kern="1200">
                <a:solidFill>
                  <a:schemeClr val="tx1">
                    <a:tint val="75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dirty="0">
                <a:solidFill>
                  <a:srgbClr val="808080"/>
                </a:solidFill>
              </a:rPr>
              <a:t>Source: Bloomberg.</a:t>
            </a:r>
          </a:p>
        </p:txBody>
      </p:sp>
      <p:pic>
        <p:nvPicPr>
          <p:cNvPr id="6" name="Picture 5">
            <a:extLst>
              <a:ext uri="{FF2B5EF4-FFF2-40B4-BE49-F238E27FC236}">
                <a16:creationId xmlns:a16="http://schemas.microsoft.com/office/drawing/2014/main" id="{57EB827D-BB22-0990-1B24-C64337D36A96}"/>
              </a:ext>
            </a:extLst>
          </p:cNvPr>
          <p:cNvPicPr>
            <a:picLocks noChangeAspect="1"/>
          </p:cNvPicPr>
          <p:nvPr/>
        </p:nvPicPr>
        <p:blipFill>
          <a:blip r:embed="rId3"/>
          <a:stretch>
            <a:fillRect/>
          </a:stretch>
        </p:blipFill>
        <p:spPr>
          <a:xfrm>
            <a:off x="1009260" y="1092053"/>
            <a:ext cx="10091889" cy="4805661"/>
          </a:xfrm>
          <a:prstGeom prst="rect">
            <a:avLst/>
          </a:prstGeom>
        </p:spPr>
      </p:pic>
      <p:sp>
        <p:nvSpPr>
          <p:cNvPr id="9" name="Rectangle 8">
            <a:extLst>
              <a:ext uri="{FF2B5EF4-FFF2-40B4-BE49-F238E27FC236}">
                <a16:creationId xmlns:a16="http://schemas.microsoft.com/office/drawing/2014/main" id="{2A12776E-CA69-BC13-CCB0-E3086F21C304}"/>
              </a:ext>
            </a:extLst>
          </p:cNvPr>
          <p:cNvSpPr/>
          <p:nvPr/>
        </p:nvSpPr>
        <p:spPr>
          <a:xfrm>
            <a:off x="1739900" y="2844800"/>
            <a:ext cx="7632700" cy="444500"/>
          </a:xfrm>
          <a:prstGeom prst="rect">
            <a:avLst/>
          </a:prstGeom>
          <a:noFill/>
          <a:ln w="571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74709439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48DD60-EFA5-DF06-5C8F-D2D5B2D5F137}"/>
              </a:ext>
            </a:extLst>
          </p:cNvPr>
          <p:cNvSpPr>
            <a:spLocks noGrp="1"/>
          </p:cNvSpPr>
          <p:nvPr>
            <p:ph type="title"/>
          </p:nvPr>
        </p:nvSpPr>
        <p:spPr/>
        <p:txBody>
          <a:bodyPr/>
          <a:lstStyle/>
          <a:p>
            <a:r>
              <a:rPr lang="en-US" dirty="0">
                <a:latin typeface="Calibri"/>
                <a:cs typeface="Calibri"/>
              </a:rPr>
              <a:t>Yield Curve – Prepare for a Bull Steepening </a:t>
            </a:r>
          </a:p>
        </p:txBody>
      </p:sp>
      <p:sp>
        <p:nvSpPr>
          <p:cNvPr id="5" name="Footer Placeholder 4">
            <a:extLst>
              <a:ext uri="{FF2B5EF4-FFF2-40B4-BE49-F238E27FC236}">
                <a16:creationId xmlns:a16="http://schemas.microsoft.com/office/drawing/2014/main" id="{5C192ADF-5952-C789-96FD-FC6033E3EC0C}"/>
              </a:ext>
            </a:extLst>
          </p:cNvPr>
          <p:cNvSpPr>
            <a:spLocks noGrp="1"/>
          </p:cNvSpPr>
          <p:nvPr>
            <p:ph type="ftr" sz="quarter" idx="3"/>
          </p:nvPr>
        </p:nvSpPr>
        <p:spPr/>
        <p:txBody>
          <a:bodyPr/>
          <a:lstStyle/>
          <a:p>
            <a:endParaRPr lang="en-US" dirty="0"/>
          </a:p>
        </p:txBody>
      </p:sp>
      <p:sp>
        <p:nvSpPr>
          <p:cNvPr id="7" name="Footer Placeholder 4">
            <a:extLst>
              <a:ext uri="{FF2B5EF4-FFF2-40B4-BE49-F238E27FC236}">
                <a16:creationId xmlns:a16="http://schemas.microsoft.com/office/drawing/2014/main" id="{FA549014-C1AA-21A4-70C6-A55B59956D08}"/>
              </a:ext>
            </a:extLst>
          </p:cNvPr>
          <p:cNvSpPr txBox="1">
            <a:spLocks/>
          </p:cNvSpPr>
          <p:nvPr/>
        </p:nvSpPr>
        <p:spPr>
          <a:xfrm>
            <a:off x="398652" y="6675437"/>
            <a:ext cx="6474278" cy="365125"/>
          </a:xfrm>
          <a:prstGeom prst="rect">
            <a:avLst/>
          </a:prstGeom>
        </p:spPr>
        <p:txBody>
          <a:bodyPr vert="horz" lIns="91440" tIns="45720" rIns="91440" bIns="45720" rtlCol="0" anchor="ctr"/>
          <a:lstStyle>
            <a:defPPr>
              <a:defRPr lang="en-US"/>
            </a:defPPr>
            <a:lvl1pPr marL="0" algn="l" defTabSz="457200" rtl="0" eaLnBrk="1" latinLnBrk="0" hangingPunct="1">
              <a:defRPr sz="900" i="1" kern="1200">
                <a:solidFill>
                  <a:schemeClr val="tx1">
                    <a:tint val="75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dirty="0">
                <a:solidFill>
                  <a:srgbClr val="808080"/>
                </a:solidFill>
              </a:rPr>
              <a:t>Source: Bloomberg.</a:t>
            </a:r>
          </a:p>
        </p:txBody>
      </p:sp>
      <p:pic>
        <p:nvPicPr>
          <p:cNvPr id="4" name="Picture 3">
            <a:extLst>
              <a:ext uri="{FF2B5EF4-FFF2-40B4-BE49-F238E27FC236}">
                <a16:creationId xmlns:a16="http://schemas.microsoft.com/office/drawing/2014/main" id="{78914A1A-BCE9-2212-37CB-EF92C635FB27}"/>
              </a:ext>
            </a:extLst>
          </p:cNvPr>
          <p:cNvPicPr>
            <a:picLocks noChangeAspect="1"/>
          </p:cNvPicPr>
          <p:nvPr/>
        </p:nvPicPr>
        <p:blipFill>
          <a:blip r:embed="rId3"/>
          <a:stretch>
            <a:fillRect/>
          </a:stretch>
        </p:blipFill>
        <p:spPr>
          <a:xfrm>
            <a:off x="694880" y="1309124"/>
            <a:ext cx="10845783" cy="4204931"/>
          </a:xfrm>
          <a:prstGeom prst="rect">
            <a:avLst/>
          </a:prstGeom>
        </p:spPr>
      </p:pic>
      <p:sp>
        <p:nvSpPr>
          <p:cNvPr id="8" name="Arrow: Down 7">
            <a:extLst>
              <a:ext uri="{FF2B5EF4-FFF2-40B4-BE49-F238E27FC236}">
                <a16:creationId xmlns:a16="http://schemas.microsoft.com/office/drawing/2014/main" id="{E8318FE2-90B8-DE94-B784-B8E47C976384}"/>
              </a:ext>
            </a:extLst>
          </p:cNvPr>
          <p:cNvSpPr/>
          <p:nvPr/>
        </p:nvSpPr>
        <p:spPr>
          <a:xfrm>
            <a:off x="1028700" y="2438400"/>
            <a:ext cx="279400" cy="990600"/>
          </a:xfrm>
          <a:prstGeom prst="downArrow">
            <a:avLst/>
          </a:prstGeom>
          <a:solidFill>
            <a:srgbClr val="FF0000"/>
          </a:solid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39437587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48DD60-EFA5-DF06-5C8F-D2D5B2D5F137}"/>
              </a:ext>
            </a:extLst>
          </p:cNvPr>
          <p:cNvSpPr>
            <a:spLocks noGrp="1"/>
          </p:cNvSpPr>
          <p:nvPr>
            <p:ph type="title"/>
          </p:nvPr>
        </p:nvSpPr>
        <p:spPr/>
        <p:txBody>
          <a:bodyPr>
            <a:normAutofit fontScale="90000"/>
          </a:bodyPr>
          <a:lstStyle/>
          <a:p>
            <a:r>
              <a:rPr lang="en-US" dirty="0">
                <a:latin typeface="Calibri"/>
                <a:cs typeface="Calibri"/>
              </a:rPr>
              <a:t>Treasury 10s/2s Spread 3bps from Even – Longest Inversion on Record </a:t>
            </a:r>
          </a:p>
        </p:txBody>
      </p:sp>
      <p:sp>
        <p:nvSpPr>
          <p:cNvPr id="5" name="Footer Placeholder 4">
            <a:extLst>
              <a:ext uri="{FF2B5EF4-FFF2-40B4-BE49-F238E27FC236}">
                <a16:creationId xmlns:a16="http://schemas.microsoft.com/office/drawing/2014/main" id="{5C192ADF-5952-C789-96FD-FC6033E3EC0C}"/>
              </a:ext>
            </a:extLst>
          </p:cNvPr>
          <p:cNvSpPr>
            <a:spLocks noGrp="1"/>
          </p:cNvSpPr>
          <p:nvPr>
            <p:ph type="ftr" sz="quarter" idx="3"/>
          </p:nvPr>
        </p:nvSpPr>
        <p:spPr/>
        <p:txBody>
          <a:bodyPr/>
          <a:lstStyle/>
          <a:p>
            <a:endParaRPr lang="en-US" dirty="0"/>
          </a:p>
        </p:txBody>
      </p:sp>
      <p:sp>
        <p:nvSpPr>
          <p:cNvPr id="7" name="Footer Placeholder 4">
            <a:extLst>
              <a:ext uri="{FF2B5EF4-FFF2-40B4-BE49-F238E27FC236}">
                <a16:creationId xmlns:a16="http://schemas.microsoft.com/office/drawing/2014/main" id="{FA549014-C1AA-21A4-70C6-A55B59956D08}"/>
              </a:ext>
            </a:extLst>
          </p:cNvPr>
          <p:cNvSpPr txBox="1">
            <a:spLocks/>
          </p:cNvSpPr>
          <p:nvPr/>
        </p:nvSpPr>
        <p:spPr>
          <a:xfrm>
            <a:off x="398652" y="6675437"/>
            <a:ext cx="6474278" cy="365125"/>
          </a:xfrm>
          <a:prstGeom prst="rect">
            <a:avLst/>
          </a:prstGeom>
        </p:spPr>
        <p:txBody>
          <a:bodyPr vert="horz" lIns="91440" tIns="45720" rIns="91440" bIns="45720" rtlCol="0" anchor="ctr"/>
          <a:lstStyle>
            <a:defPPr>
              <a:defRPr lang="en-US"/>
            </a:defPPr>
            <a:lvl1pPr marL="0" algn="l" defTabSz="457200" rtl="0" eaLnBrk="1" latinLnBrk="0" hangingPunct="1">
              <a:defRPr sz="900" i="1" kern="1200">
                <a:solidFill>
                  <a:schemeClr val="tx1">
                    <a:tint val="75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dirty="0">
                <a:solidFill>
                  <a:srgbClr val="808080"/>
                </a:solidFill>
              </a:rPr>
              <a:t>Source: Bloomberg.</a:t>
            </a:r>
          </a:p>
        </p:txBody>
      </p:sp>
      <p:pic>
        <p:nvPicPr>
          <p:cNvPr id="6" name="Picture 5">
            <a:extLst>
              <a:ext uri="{FF2B5EF4-FFF2-40B4-BE49-F238E27FC236}">
                <a16:creationId xmlns:a16="http://schemas.microsoft.com/office/drawing/2014/main" id="{6F621994-D322-616C-8889-7EB356358A48}"/>
              </a:ext>
            </a:extLst>
          </p:cNvPr>
          <p:cNvPicPr>
            <a:picLocks noChangeAspect="1"/>
          </p:cNvPicPr>
          <p:nvPr/>
        </p:nvPicPr>
        <p:blipFill>
          <a:blip r:embed="rId3"/>
          <a:stretch>
            <a:fillRect/>
          </a:stretch>
        </p:blipFill>
        <p:spPr>
          <a:xfrm>
            <a:off x="552533" y="1304850"/>
            <a:ext cx="10874968" cy="4248299"/>
          </a:xfrm>
          <a:prstGeom prst="rect">
            <a:avLst/>
          </a:prstGeom>
        </p:spPr>
      </p:pic>
      <p:cxnSp>
        <p:nvCxnSpPr>
          <p:cNvPr id="9" name="Straight Connector 8">
            <a:extLst>
              <a:ext uri="{FF2B5EF4-FFF2-40B4-BE49-F238E27FC236}">
                <a16:creationId xmlns:a16="http://schemas.microsoft.com/office/drawing/2014/main" id="{94239929-B985-A5D7-215A-8AA90DE8B542}"/>
              </a:ext>
            </a:extLst>
          </p:cNvPr>
          <p:cNvCxnSpPr/>
          <p:nvPr/>
        </p:nvCxnSpPr>
        <p:spPr>
          <a:xfrm flipH="1">
            <a:off x="6654800" y="3810000"/>
            <a:ext cx="4381500" cy="0"/>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75076280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A3B613-BD7E-1350-1FD8-60E31919A6E6}"/>
              </a:ext>
            </a:extLst>
          </p:cNvPr>
          <p:cNvSpPr>
            <a:spLocks noGrp="1"/>
          </p:cNvSpPr>
          <p:nvPr>
            <p:ph type="title"/>
          </p:nvPr>
        </p:nvSpPr>
        <p:spPr/>
        <p:txBody>
          <a:bodyPr/>
          <a:lstStyle/>
          <a:p>
            <a:r>
              <a:rPr lang="en-US" dirty="0"/>
              <a:t>10-Year Treasury Has Rallied 84bps Since May – 3.83%</a:t>
            </a:r>
          </a:p>
        </p:txBody>
      </p:sp>
      <p:sp>
        <p:nvSpPr>
          <p:cNvPr id="4" name="Slide Number Placeholder 3">
            <a:extLst>
              <a:ext uri="{FF2B5EF4-FFF2-40B4-BE49-F238E27FC236}">
                <a16:creationId xmlns:a16="http://schemas.microsoft.com/office/drawing/2014/main" id="{CB749758-C071-3C6C-03B2-CFCBA3537CC8}"/>
              </a:ext>
            </a:extLst>
          </p:cNvPr>
          <p:cNvSpPr>
            <a:spLocks noGrp="1"/>
          </p:cNvSpPr>
          <p:nvPr>
            <p:ph type="sldNum" sz="quarter" idx="4"/>
          </p:nvPr>
        </p:nvSpPr>
        <p:spPr/>
        <p:txBody>
          <a:bodyPr/>
          <a:lstStyle/>
          <a:p>
            <a:fld id="{4518C116-A7B6-49FA-B2BC-FBE835E63735}" type="slidenum">
              <a:rPr lang="en-US" smtClean="0"/>
              <a:pPr/>
              <a:t>12</a:t>
            </a:fld>
            <a:endParaRPr lang="en-US" dirty="0"/>
          </a:p>
        </p:txBody>
      </p:sp>
      <p:sp>
        <p:nvSpPr>
          <p:cNvPr id="5" name="Footer Placeholder 4">
            <a:extLst>
              <a:ext uri="{FF2B5EF4-FFF2-40B4-BE49-F238E27FC236}">
                <a16:creationId xmlns:a16="http://schemas.microsoft.com/office/drawing/2014/main" id="{1864B01B-0D87-A761-97EA-413028BA1BEE}"/>
              </a:ext>
            </a:extLst>
          </p:cNvPr>
          <p:cNvSpPr>
            <a:spLocks noGrp="1"/>
          </p:cNvSpPr>
          <p:nvPr>
            <p:ph type="ftr" sz="quarter" idx="3"/>
          </p:nvPr>
        </p:nvSpPr>
        <p:spPr/>
        <p:txBody>
          <a:bodyPr/>
          <a:lstStyle/>
          <a:p>
            <a:endParaRPr lang="en-US" dirty="0"/>
          </a:p>
        </p:txBody>
      </p:sp>
      <p:pic>
        <p:nvPicPr>
          <p:cNvPr id="6" name="Picture 5">
            <a:extLst>
              <a:ext uri="{FF2B5EF4-FFF2-40B4-BE49-F238E27FC236}">
                <a16:creationId xmlns:a16="http://schemas.microsoft.com/office/drawing/2014/main" id="{785E3129-0D11-D79B-2DDB-12409EBD9ECF}"/>
              </a:ext>
            </a:extLst>
          </p:cNvPr>
          <p:cNvPicPr>
            <a:picLocks noChangeAspect="1"/>
          </p:cNvPicPr>
          <p:nvPr/>
        </p:nvPicPr>
        <p:blipFill>
          <a:blip r:embed="rId2"/>
          <a:stretch>
            <a:fillRect/>
          </a:stretch>
        </p:blipFill>
        <p:spPr>
          <a:xfrm>
            <a:off x="627703" y="1282700"/>
            <a:ext cx="10980138" cy="4292600"/>
          </a:xfrm>
          <a:prstGeom prst="rect">
            <a:avLst/>
          </a:prstGeom>
        </p:spPr>
      </p:pic>
      <p:sp>
        <p:nvSpPr>
          <p:cNvPr id="3" name="Footer Placeholder 4">
            <a:extLst>
              <a:ext uri="{FF2B5EF4-FFF2-40B4-BE49-F238E27FC236}">
                <a16:creationId xmlns:a16="http://schemas.microsoft.com/office/drawing/2014/main" id="{A291CF65-2D34-EA27-43B3-B7A294BF6050}"/>
              </a:ext>
            </a:extLst>
          </p:cNvPr>
          <p:cNvSpPr txBox="1">
            <a:spLocks/>
          </p:cNvSpPr>
          <p:nvPr/>
        </p:nvSpPr>
        <p:spPr>
          <a:xfrm>
            <a:off x="398652" y="6675437"/>
            <a:ext cx="6474278" cy="365125"/>
          </a:xfrm>
          <a:prstGeom prst="rect">
            <a:avLst/>
          </a:prstGeom>
        </p:spPr>
        <p:txBody>
          <a:bodyPr vert="horz" lIns="91440" tIns="45720" rIns="91440" bIns="45720" rtlCol="0" anchor="ctr"/>
          <a:lstStyle>
            <a:defPPr>
              <a:defRPr lang="en-US"/>
            </a:defPPr>
            <a:lvl1pPr marL="0" algn="l" defTabSz="457200" rtl="0" eaLnBrk="1" latinLnBrk="0" hangingPunct="1">
              <a:defRPr sz="900" i="1" kern="1200">
                <a:solidFill>
                  <a:schemeClr val="tx1">
                    <a:tint val="75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dirty="0">
                <a:solidFill>
                  <a:srgbClr val="808080"/>
                </a:solidFill>
              </a:rPr>
              <a:t>Source: Bloomberg.</a:t>
            </a:r>
          </a:p>
        </p:txBody>
      </p:sp>
    </p:spTree>
    <p:extLst>
      <p:ext uri="{BB962C8B-B14F-4D97-AF65-F5344CB8AC3E}">
        <p14:creationId xmlns:p14="http://schemas.microsoft.com/office/powerpoint/2010/main" val="418578467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A3B613-BD7E-1350-1FD8-60E31919A6E6}"/>
              </a:ext>
            </a:extLst>
          </p:cNvPr>
          <p:cNvSpPr>
            <a:spLocks noGrp="1"/>
          </p:cNvSpPr>
          <p:nvPr>
            <p:ph type="title"/>
          </p:nvPr>
        </p:nvSpPr>
        <p:spPr/>
        <p:txBody>
          <a:bodyPr/>
          <a:lstStyle/>
          <a:p>
            <a:r>
              <a:rPr lang="en-US" dirty="0"/>
              <a:t>Q2 GDP – 2</a:t>
            </a:r>
            <a:r>
              <a:rPr lang="en-US" baseline="30000" dirty="0"/>
              <a:t>ND</a:t>
            </a:r>
            <a:r>
              <a:rPr lang="en-US" dirty="0"/>
              <a:t> Estimate 3.00%</a:t>
            </a:r>
          </a:p>
        </p:txBody>
      </p:sp>
      <p:sp>
        <p:nvSpPr>
          <p:cNvPr id="4" name="Slide Number Placeholder 3">
            <a:extLst>
              <a:ext uri="{FF2B5EF4-FFF2-40B4-BE49-F238E27FC236}">
                <a16:creationId xmlns:a16="http://schemas.microsoft.com/office/drawing/2014/main" id="{CB749758-C071-3C6C-03B2-CFCBA3537CC8}"/>
              </a:ext>
            </a:extLst>
          </p:cNvPr>
          <p:cNvSpPr>
            <a:spLocks noGrp="1"/>
          </p:cNvSpPr>
          <p:nvPr>
            <p:ph type="sldNum" sz="quarter" idx="4"/>
          </p:nvPr>
        </p:nvSpPr>
        <p:spPr/>
        <p:txBody>
          <a:bodyPr/>
          <a:lstStyle/>
          <a:p>
            <a:fld id="{4518C116-A7B6-49FA-B2BC-FBE835E63735}" type="slidenum">
              <a:rPr lang="en-US" smtClean="0"/>
              <a:pPr/>
              <a:t>13</a:t>
            </a:fld>
            <a:endParaRPr lang="en-US" dirty="0"/>
          </a:p>
        </p:txBody>
      </p:sp>
      <p:sp>
        <p:nvSpPr>
          <p:cNvPr id="5" name="Footer Placeholder 4">
            <a:extLst>
              <a:ext uri="{FF2B5EF4-FFF2-40B4-BE49-F238E27FC236}">
                <a16:creationId xmlns:a16="http://schemas.microsoft.com/office/drawing/2014/main" id="{1864B01B-0D87-A761-97EA-413028BA1BEE}"/>
              </a:ext>
            </a:extLst>
          </p:cNvPr>
          <p:cNvSpPr>
            <a:spLocks noGrp="1"/>
          </p:cNvSpPr>
          <p:nvPr>
            <p:ph type="ftr" sz="quarter" idx="3"/>
          </p:nvPr>
        </p:nvSpPr>
        <p:spPr/>
        <p:txBody>
          <a:bodyPr/>
          <a:lstStyle/>
          <a:p>
            <a:endParaRPr lang="en-US" dirty="0"/>
          </a:p>
        </p:txBody>
      </p:sp>
      <p:pic>
        <p:nvPicPr>
          <p:cNvPr id="9" name="Picture 8">
            <a:extLst>
              <a:ext uri="{FF2B5EF4-FFF2-40B4-BE49-F238E27FC236}">
                <a16:creationId xmlns:a16="http://schemas.microsoft.com/office/drawing/2014/main" id="{EAA2BC96-B5DC-0174-C943-CC33D2F8185C}"/>
              </a:ext>
            </a:extLst>
          </p:cNvPr>
          <p:cNvPicPr>
            <a:picLocks noChangeAspect="1"/>
          </p:cNvPicPr>
          <p:nvPr/>
        </p:nvPicPr>
        <p:blipFill>
          <a:blip r:embed="rId2"/>
          <a:stretch>
            <a:fillRect/>
          </a:stretch>
        </p:blipFill>
        <p:spPr>
          <a:xfrm>
            <a:off x="692273" y="1129590"/>
            <a:ext cx="10850998" cy="4193075"/>
          </a:xfrm>
          <a:prstGeom prst="rect">
            <a:avLst/>
          </a:prstGeom>
        </p:spPr>
      </p:pic>
      <p:sp>
        <p:nvSpPr>
          <p:cNvPr id="3" name="Footer Placeholder 4">
            <a:extLst>
              <a:ext uri="{FF2B5EF4-FFF2-40B4-BE49-F238E27FC236}">
                <a16:creationId xmlns:a16="http://schemas.microsoft.com/office/drawing/2014/main" id="{DD7286D4-76C1-86E6-422E-53D916587E2F}"/>
              </a:ext>
            </a:extLst>
          </p:cNvPr>
          <p:cNvSpPr txBox="1">
            <a:spLocks/>
          </p:cNvSpPr>
          <p:nvPr/>
        </p:nvSpPr>
        <p:spPr>
          <a:xfrm>
            <a:off x="398652" y="6675437"/>
            <a:ext cx="6474278" cy="365125"/>
          </a:xfrm>
          <a:prstGeom prst="rect">
            <a:avLst/>
          </a:prstGeom>
        </p:spPr>
        <p:txBody>
          <a:bodyPr vert="horz" lIns="91440" tIns="45720" rIns="91440" bIns="45720" rtlCol="0" anchor="ctr"/>
          <a:lstStyle>
            <a:defPPr>
              <a:defRPr lang="en-US"/>
            </a:defPPr>
            <a:lvl1pPr marL="0" algn="l" defTabSz="457200" rtl="0" eaLnBrk="1" latinLnBrk="0" hangingPunct="1">
              <a:defRPr sz="900" i="1" kern="1200">
                <a:solidFill>
                  <a:schemeClr val="tx1">
                    <a:tint val="75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dirty="0">
                <a:solidFill>
                  <a:srgbClr val="808080"/>
                </a:solidFill>
              </a:rPr>
              <a:t>Source: Bloomberg.</a:t>
            </a:r>
          </a:p>
        </p:txBody>
      </p:sp>
    </p:spTree>
    <p:extLst>
      <p:ext uri="{BB962C8B-B14F-4D97-AF65-F5344CB8AC3E}">
        <p14:creationId xmlns:p14="http://schemas.microsoft.com/office/powerpoint/2010/main" val="367316382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48DD60-EFA5-DF06-5C8F-D2D5B2D5F137}"/>
              </a:ext>
            </a:extLst>
          </p:cNvPr>
          <p:cNvSpPr>
            <a:spLocks noGrp="1"/>
          </p:cNvSpPr>
          <p:nvPr>
            <p:ph type="title"/>
          </p:nvPr>
        </p:nvSpPr>
        <p:spPr/>
        <p:txBody>
          <a:bodyPr>
            <a:normAutofit/>
          </a:bodyPr>
          <a:lstStyle/>
          <a:p>
            <a:r>
              <a:rPr lang="en-US" dirty="0">
                <a:latin typeface="Calibri"/>
                <a:cs typeface="Calibri"/>
              </a:rPr>
              <a:t>Quarterly Core PCE| 2.80%</a:t>
            </a:r>
          </a:p>
        </p:txBody>
      </p:sp>
      <p:sp>
        <p:nvSpPr>
          <p:cNvPr id="5" name="Footer Placeholder 4">
            <a:extLst>
              <a:ext uri="{FF2B5EF4-FFF2-40B4-BE49-F238E27FC236}">
                <a16:creationId xmlns:a16="http://schemas.microsoft.com/office/drawing/2014/main" id="{5C192ADF-5952-C789-96FD-FC6033E3EC0C}"/>
              </a:ext>
            </a:extLst>
          </p:cNvPr>
          <p:cNvSpPr>
            <a:spLocks noGrp="1"/>
          </p:cNvSpPr>
          <p:nvPr>
            <p:ph type="ftr" sz="quarter" idx="3"/>
          </p:nvPr>
        </p:nvSpPr>
        <p:spPr/>
        <p:txBody>
          <a:bodyPr/>
          <a:lstStyle/>
          <a:p>
            <a:endParaRPr lang="en-US" dirty="0"/>
          </a:p>
        </p:txBody>
      </p:sp>
      <p:sp>
        <p:nvSpPr>
          <p:cNvPr id="9" name="Footer Placeholder 4">
            <a:extLst>
              <a:ext uri="{FF2B5EF4-FFF2-40B4-BE49-F238E27FC236}">
                <a16:creationId xmlns:a16="http://schemas.microsoft.com/office/drawing/2014/main" id="{66590FCC-DDB1-D979-BCE3-90529D512984}"/>
              </a:ext>
            </a:extLst>
          </p:cNvPr>
          <p:cNvSpPr txBox="1">
            <a:spLocks/>
          </p:cNvSpPr>
          <p:nvPr/>
        </p:nvSpPr>
        <p:spPr>
          <a:xfrm>
            <a:off x="398652" y="6675437"/>
            <a:ext cx="6474278" cy="365125"/>
          </a:xfrm>
          <a:prstGeom prst="rect">
            <a:avLst/>
          </a:prstGeom>
        </p:spPr>
        <p:txBody>
          <a:bodyPr vert="horz" lIns="91440" tIns="45720" rIns="91440" bIns="45720" rtlCol="0" anchor="ctr"/>
          <a:lstStyle>
            <a:defPPr>
              <a:defRPr lang="en-US"/>
            </a:defPPr>
            <a:lvl1pPr marL="0" algn="l" defTabSz="457200" rtl="0" eaLnBrk="1" latinLnBrk="0" hangingPunct="1">
              <a:defRPr sz="900" i="1" kern="1200">
                <a:solidFill>
                  <a:schemeClr val="tx1">
                    <a:tint val="75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dirty="0">
                <a:solidFill>
                  <a:srgbClr val="808080"/>
                </a:solidFill>
              </a:rPr>
              <a:t>Source: Bloomberg.</a:t>
            </a:r>
          </a:p>
        </p:txBody>
      </p:sp>
      <p:pic>
        <p:nvPicPr>
          <p:cNvPr id="8" name="Picture 7">
            <a:extLst>
              <a:ext uri="{FF2B5EF4-FFF2-40B4-BE49-F238E27FC236}">
                <a16:creationId xmlns:a16="http://schemas.microsoft.com/office/drawing/2014/main" id="{604283EB-98E4-6689-2FB8-E5A5430BD543}"/>
              </a:ext>
            </a:extLst>
          </p:cNvPr>
          <p:cNvPicPr>
            <a:picLocks noChangeAspect="1"/>
          </p:cNvPicPr>
          <p:nvPr/>
        </p:nvPicPr>
        <p:blipFill>
          <a:blip r:embed="rId3"/>
          <a:stretch>
            <a:fillRect/>
          </a:stretch>
        </p:blipFill>
        <p:spPr>
          <a:xfrm>
            <a:off x="479329" y="1231362"/>
            <a:ext cx="11276885" cy="4395275"/>
          </a:xfrm>
          <a:prstGeom prst="rect">
            <a:avLst/>
          </a:prstGeom>
        </p:spPr>
      </p:pic>
    </p:spTree>
    <p:extLst>
      <p:ext uri="{BB962C8B-B14F-4D97-AF65-F5344CB8AC3E}">
        <p14:creationId xmlns:p14="http://schemas.microsoft.com/office/powerpoint/2010/main" val="388808866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48DD60-EFA5-DF06-5C8F-D2D5B2D5F137}"/>
              </a:ext>
            </a:extLst>
          </p:cNvPr>
          <p:cNvSpPr>
            <a:spLocks noGrp="1"/>
          </p:cNvSpPr>
          <p:nvPr>
            <p:ph type="title"/>
          </p:nvPr>
        </p:nvSpPr>
        <p:spPr/>
        <p:txBody>
          <a:bodyPr>
            <a:normAutofit/>
          </a:bodyPr>
          <a:lstStyle/>
          <a:p>
            <a:r>
              <a:rPr lang="en-US" dirty="0">
                <a:latin typeface="Calibri"/>
                <a:cs typeface="Calibri"/>
              </a:rPr>
              <a:t>U3 Unemployment Rate Highest Since October 2021 | 4.30% </a:t>
            </a:r>
          </a:p>
        </p:txBody>
      </p:sp>
      <p:sp>
        <p:nvSpPr>
          <p:cNvPr id="5" name="Footer Placeholder 4">
            <a:extLst>
              <a:ext uri="{FF2B5EF4-FFF2-40B4-BE49-F238E27FC236}">
                <a16:creationId xmlns:a16="http://schemas.microsoft.com/office/drawing/2014/main" id="{5C192ADF-5952-C789-96FD-FC6033E3EC0C}"/>
              </a:ext>
            </a:extLst>
          </p:cNvPr>
          <p:cNvSpPr>
            <a:spLocks noGrp="1"/>
          </p:cNvSpPr>
          <p:nvPr>
            <p:ph type="ftr" sz="quarter" idx="3"/>
          </p:nvPr>
        </p:nvSpPr>
        <p:spPr/>
        <p:txBody>
          <a:bodyPr/>
          <a:lstStyle/>
          <a:p>
            <a:endParaRPr lang="en-US" dirty="0"/>
          </a:p>
        </p:txBody>
      </p:sp>
      <p:sp>
        <p:nvSpPr>
          <p:cNvPr id="9" name="Footer Placeholder 4">
            <a:extLst>
              <a:ext uri="{FF2B5EF4-FFF2-40B4-BE49-F238E27FC236}">
                <a16:creationId xmlns:a16="http://schemas.microsoft.com/office/drawing/2014/main" id="{66590FCC-DDB1-D979-BCE3-90529D512984}"/>
              </a:ext>
            </a:extLst>
          </p:cNvPr>
          <p:cNvSpPr txBox="1">
            <a:spLocks/>
          </p:cNvSpPr>
          <p:nvPr/>
        </p:nvSpPr>
        <p:spPr>
          <a:xfrm>
            <a:off x="398652" y="6675437"/>
            <a:ext cx="6474278" cy="365125"/>
          </a:xfrm>
          <a:prstGeom prst="rect">
            <a:avLst/>
          </a:prstGeom>
        </p:spPr>
        <p:txBody>
          <a:bodyPr vert="horz" lIns="91440" tIns="45720" rIns="91440" bIns="45720" rtlCol="0" anchor="ctr"/>
          <a:lstStyle>
            <a:defPPr>
              <a:defRPr lang="en-US"/>
            </a:defPPr>
            <a:lvl1pPr marL="0" algn="l" defTabSz="457200" rtl="0" eaLnBrk="1" latinLnBrk="0" hangingPunct="1">
              <a:defRPr sz="900" i="1" kern="1200">
                <a:solidFill>
                  <a:schemeClr val="tx1">
                    <a:tint val="75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dirty="0">
                <a:solidFill>
                  <a:srgbClr val="808080"/>
                </a:solidFill>
              </a:rPr>
              <a:t>Source: Bloomberg.</a:t>
            </a:r>
          </a:p>
        </p:txBody>
      </p:sp>
      <p:pic>
        <p:nvPicPr>
          <p:cNvPr id="4" name="Picture 3">
            <a:extLst>
              <a:ext uri="{FF2B5EF4-FFF2-40B4-BE49-F238E27FC236}">
                <a16:creationId xmlns:a16="http://schemas.microsoft.com/office/drawing/2014/main" id="{4679D21A-D9F0-D008-A12C-E52F8C36A67A}"/>
              </a:ext>
            </a:extLst>
          </p:cNvPr>
          <p:cNvPicPr>
            <a:picLocks noChangeAspect="1"/>
          </p:cNvPicPr>
          <p:nvPr/>
        </p:nvPicPr>
        <p:blipFill>
          <a:blip r:embed="rId3"/>
          <a:stretch>
            <a:fillRect/>
          </a:stretch>
        </p:blipFill>
        <p:spPr>
          <a:xfrm>
            <a:off x="469281" y="1235953"/>
            <a:ext cx="11296982" cy="4386094"/>
          </a:xfrm>
          <a:prstGeom prst="rect">
            <a:avLst/>
          </a:prstGeom>
        </p:spPr>
      </p:pic>
      <p:cxnSp>
        <p:nvCxnSpPr>
          <p:cNvPr id="7" name="Straight Connector 6">
            <a:extLst>
              <a:ext uri="{FF2B5EF4-FFF2-40B4-BE49-F238E27FC236}">
                <a16:creationId xmlns:a16="http://schemas.microsoft.com/office/drawing/2014/main" id="{5EAF354C-CFF2-2E0B-A683-7D88293EBDF4}"/>
              </a:ext>
            </a:extLst>
          </p:cNvPr>
          <p:cNvCxnSpPr>
            <a:cxnSpLocks/>
          </p:cNvCxnSpPr>
          <p:nvPr/>
        </p:nvCxnSpPr>
        <p:spPr>
          <a:xfrm flipH="1">
            <a:off x="2946400" y="4152900"/>
            <a:ext cx="8572500" cy="0"/>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03523893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48DD60-EFA5-DF06-5C8F-D2D5B2D5F137}"/>
              </a:ext>
            </a:extLst>
          </p:cNvPr>
          <p:cNvSpPr>
            <a:spLocks noGrp="1"/>
          </p:cNvSpPr>
          <p:nvPr>
            <p:ph type="title"/>
          </p:nvPr>
        </p:nvSpPr>
        <p:spPr/>
        <p:txBody>
          <a:bodyPr/>
          <a:lstStyle/>
          <a:p>
            <a:r>
              <a:rPr lang="en-US" dirty="0">
                <a:latin typeface="Calibri"/>
                <a:cs typeface="Calibri"/>
              </a:rPr>
              <a:t>July’s Change in Non-Farm Payrolls lowest Since Dec 2020</a:t>
            </a:r>
          </a:p>
        </p:txBody>
      </p:sp>
      <p:sp>
        <p:nvSpPr>
          <p:cNvPr id="5" name="Footer Placeholder 4">
            <a:extLst>
              <a:ext uri="{FF2B5EF4-FFF2-40B4-BE49-F238E27FC236}">
                <a16:creationId xmlns:a16="http://schemas.microsoft.com/office/drawing/2014/main" id="{5C192ADF-5952-C789-96FD-FC6033E3EC0C}"/>
              </a:ext>
            </a:extLst>
          </p:cNvPr>
          <p:cNvSpPr>
            <a:spLocks noGrp="1"/>
          </p:cNvSpPr>
          <p:nvPr>
            <p:ph type="ftr" sz="quarter" idx="3"/>
          </p:nvPr>
        </p:nvSpPr>
        <p:spPr/>
        <p:txBody>
          <a:bodyPr/>
          <a:lstStyle/>
          <a:p>
            <a:endParaRPr lang="en-US" dirty="0"/>
          </a:p>
        </p:txBody>
      </p:sp>
      <p:pic>
        <p:nvPicPr>
          <p:cNvPr id="10" name="Picture 9">
            <a:extLst>
              <a:ext uri="{FF2B5EF4-FFF2-40B4-BE49-F238E27FC236}">
                <a16:creationId xmlns:a16="http://schemas.microsoft.com/office/drawing/2014/main" id="{33B84AA1-2953-176E-C989-C0118055265F}"/>
              </a:ext>
            </a:extLst>
          </p:cNvPr>
          <p:cNvPicPr>
            <a:picLocks noChangeAspect="1"/>
          </p:cNvPicPr>
          <p:nvPr/>
        </p:nvPicPr>
        <p:blipFill>
          <a:blip r:embed="rId3"/>
          <a:stretch>
            <a:fillRect/>
          </a:stretch>
        </p:blipFill>
        <p:spPr>
          <a:xfrm>
            <a:off x="1511300" y="1071562"/>
            <a:ext cx="8728075" cy="4965974"/>
          </a:xfrm>
          <a:prstGeom prst="rect">
            <a:avLst/>
          </a:prstGeom>
        </p:spPr>
      </p:pic>
      <p:sp>
        <p:nvSpPr>
          <p:cNvPr id="12" name="TextBox 11">
            <a:extLst>
              <a:ext uri="{FF2B5EF4-FFF2-40B4-BE49-F238E27FC236}">
                <a16:creationId xmlns:a16="http://schemas.microsoft.com/office/drawing/2014/main" id="{1D9B778A-315E-E121-0122-7F25A3038456}"/>
              </a:ext>
            </a:extLst>
          </p:cNvPr>
          <p:cNvSpPr txBox="1"/>
          <p:nvPr/>
        </p:nvSpPr>
        <p:spPr>
          <a:xfrm>
            <a:off x="7695293" y="5642769"/>
            <a:ext cx="2679700" cy="287338"/>
          </a:xfrm>
          <a:prstGeom prst="rect">
            <a:avLst/>
          </a:prstGeom>
          <a:noFill/>
        </p:spPr>
        <p:txBody>
          <a:bodyPr wrap="square" rtlCol="0">
            <a:spAutoFit/>
          </a:bodyPr>
          <a:lstStyle/>
          <a:p>
            <a:r>
              <a:rPr lang="en-US" sz="1200" i="1" dirty="0"/>
              <a:t>Source: US Bureau of Labor Statistics</a:t>
            </a:r>
          </a:p>
        </p:txBody>
      </p:sp>
    </p:spTree>
    <p:extLst>
      <p:ext uri="{BB962C8B-B14F-4D97-AF65-F5344CB8AC3E}">
        <p14:creationId xmlns:p14="http://schemas.microsoft.com/office/powerpoint/2010/main" val="148740542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84B95FF7-92C1-FAC1-5B75-F14D651C13DB}"/>
              </a:ext>
            </a:extLst>
          </p:cNvPr>
          <p:cNvPicPr>
            <a:picLocks noChangeAspect="1"/>
          </p:cNvPicPr>
          <p:nvPr/>
        </p:nvPicPr>
        <p:blipFill>
          <a:blip r:embed="rId3"/>
          <a:stretch>
            <a:fillRect/>
          </a:stretch>
        </p:blipFill>
        <p:spPr>
          <a:xfrm>
            <a:off x="398652" y="1309124"/>
            <a:ext cx="11238868" cy="4357331"/>
          </a:xfrm>
          <a:prstGeom prst="rect">
            <a:avLst/>
          </a:prstGeom>
        </p:spPr>
      </p:pic>
      <p:sp>
        <p:nvSpPr>
          <p:cNvPr id="2" name="Title 1">
            <a:extLst>
              <a:ext uri="{FF2B5EF4-FFF2-40B4-BE49-F238E27FC236}">
                <a16:creationId xmlns:a16="http://schemas.microsoft.com/office/drawing/2014/main" id="{9E48DD60-EFA5-DF06-5C8F-D2D5B2D5F137}"/>
              </a:ext>
            </a:extLst>
          </p:cNvPr>
          <p:cNvSpPr>
            <a:spLocks noGrp="1"/>
          </p:cNvSpPr>
          <p:nvPr>
            <p:ph type="title"/>
          </p:nvPr>
        </p:nvSpPr>
        <p:spPr/>
        <p:txBody>
          <a:bodyPr>
            <a:normAutofit/>
          </a:bodyPr>
          <a:lstStyle/>
          <a:p>
            <a:r>
              <a:rPr lang="en-US" dirty="0">
                <a:latin typeface="Calibri"/>
                <a:cs typeface="Calibri"/>
              </a:rPr>
              <a:t>Pending Home Sales Drop to Lowest on Record</a:t>
            </a:r>
          </a:p>
        </p:txBody>
      </p:sp>
      <p:sp>
        <p:nvSpPr>
          <p:cNvPr id="5" name="Footer Placeholder 4">
            <a:extLst>
              <a:ext uri="{FF2B5EF4-FFF2-40B4-BE49-F238E27FC236}">
                <a16:creationId xmlns:a16="http://schemas.microsoft.com/office/drawing/2014/main" id="{5C192ADF-5952-C789-96FD-FC6033E3EC0C}"/>
              </a:ext>
            </a:extLst>
          </p:cNvPr>
          <p:cNvSpPr>
            <a:spLocks noGrp="1"/>
          </p:cNvSpPr>
          <p:nvPr>
            <p:ph type="ftr" sz="quarter" idx="3"/>
          </p:nvPr>
        </p:nvSpPr>
        <p:spPr/>
        <p:txBody>
          <a:bodyPr/>
          <a:lstStyle/>
          <a:p>
            <a:endParaRPr lang="en-US" dirty="0"/>
          </a:p>
        </p:txBody>
      </p:sp>
      <p:sp>
        <p:nvSpPr>
          <p:cNvPr id="9" name="Footer Placeholder 4">
            <a:extLst>
              <a:ext uri="{FF2B5EF4-FFF2-40B4-BE49-F238E27FC236}">
                <a16:creationId xmlns:a16="http://schemas.microsoft.com/office/drawing/2014/main" id="{66590FCC-DDB1-D979-BCE3-90529D512984}"/>
              </a:ext>
            </a:extLst>
          </p:cNvPr>
          <p:cNvSpPr txBox="1">
            <a:spLocks/>
          </p:cNvSpPr>
          <p:nvPr/>
        </p:nvSpPr>
        <p:spPr>
          <a:xfrm>
            <a:off x="398652" y="6675437"/>
            <a:ext cx="6474278" cy="365125"/>
          </a:xfrm>
          <a:prstGeom prst="rect">
            <a:avLst/>
          </a:prstGeom>
        </p:spPr>
        <p:txBody>
          <a:bodyPr vert="horz" lIns="91440" tIns="45720" rIns="91440" bIns="45720" rtlCol="0" anchor="ctr"/>
          <a:lstStyle>
            <a:defPPr>
              <a:defRPr lang="en-US"/>
            </a:defPPr>
            <a:lvl1pPr marL="0" algn="l" defTabSz="457200" rtl="0" eaLnBrk="1" latinLnBrk="0" hangingPunct="1">
              <a:defRPr sz="900" i="1" kern="1200">
                <a:solidFill>
                  <a:schemeClr val="tx1">
                    <a:tint val="75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dirty="0">
                <a:solidFill>
                  <a:srgbClr val="808080"/>
                </a:solidFill>
              </a:rPr>
              <a:t>Source: Bloomberg.</a:t>
            </a:r>
          </a:p>
        </p:txBody>
      </p:sp>
      <p:cxnSp>
        <p:nvCxnSpPr>
          <p:cNvPr id="7" name="Straight Connector 6">
            <a:extLst>
              <a:ext uri="{FF2B5EF4-FFF2-40B4-BE49-F238E27FC236}">
                <a16:creationId xmlns:a16="http://schemas.microsoft.com/office/drawing/2014/main" id="{5EAF354C-CFF2-2E0B-A683-7D88293EBDF4}"/>
              </a:ext>
            </a:extLst>
          </p:cNvPr>
          <p:cNvCxnSpPr>
            <a:cxnSpLocks/>
          </p:cNvCxnSpPr>
          <p:nvPr/>
        </p:nvCxnSpPr>
        <p:spPr>
          <a:xfrm flipH="1">
            <a:off x="533400" y="5207000"/>
            <a:ext cx="10756900" cy="0"/>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84500530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345F7B-0D16-678E-2DC2-D554C510139F}"/>
              </a:ext>
            </a:extLst>
          </p:cNvPr>
          <p:cNvSpPr>
            <a:spLocks noGrp="1"/>
          </p:cNvSpPr>
          <p:nvPr>
            <p:ph type="title"/>
          </p:nvPr>
        </p:nvSpPr>
        <p:spPr/>
        <p:txBody>
          <a:bodyPr>
            <a:normAutofit fontScale="90000"/>
          </a:bodyPr>
          <a:lstStyle/>
          <a:p>
            <a:r>
              <a:rPr lang="en-US" dirty="0"/>
              <a:t>Consumer Credit Weakening – CC Defaults Highest Since 2005/2006 </a:t>
            </a:r>
          </a:p>
        </p:txBody>
      </p:sp>
      <p:sp>
        <p:nvSpPr>
          <p:cNvPr id="4" name="Slide Number Placeholder 3">
            <a:extLst>
              <a:ext uri="{FF2B5EF4-FFF2-40B4-BE49-F238E27FC236}">
                <a16:creationId xmlns:a16="http://schemas.microsoft.com/office/drawing/2014/main" id="{D041B26F-3D13-21A0-E3E7-A04220D60826}"/>
              </a:ext>
            </a:extLst>
          </p:cNvPr>
          <p:cNvSpPr>
            <a:spLocks noGrp="1"/>
          </p:cNvSpPr>
          <p:nvPr>
            <p:ph type="sldNum" sz="quarter" idx="4"/>
          </p:nvPr>
        </p:nvSpPr>
        <p:spPr/>
        <p:txBody>
          <a:bodyPr/>
          <a:lstStyle/>
          <a:p>
            <a:fld id="{4518C116-A7B6-49FA-B2BC-FBE835E63735}" type="slidenum">
              <a:rPr lang="en-US" smtClean="0"/>
              <a:pPr/>
              <a:t>18</a:t>
            </a:fld>
            <a:endParaRPr lang="en-US" dirty="0"/>
          </a:p>
        </p:txBody>
      </p:sp>
      <p:sp>
        <p:nvSpPr>
          <p:cNvPr id="5" name="Footer Placeholder 4">
            <a:extLst>
              <a:ext uri="{FF2B5EF4-FFF2-40B4-BE49-F238E27FC236}">
                <a16:creationId xmlns:a16="http://schemas.microsoft.com/office/drawing/2014/main" id="{0D6908F5-F1E6-FC31-4461-18528BA7D0A2}"/>
              </a:ext>
            </a:extLst>
          </p:cNvPr>
          <p:cNvSpPr>
            <a:spLocks noGrp="1"/>
          </p:cNvSpPr>
          <p:nvPr>
            <p:ph type="ftr" sz="quarter" idx="3"/>
          </p:nvPr>
        </p:nvSpPr>
        <p:spPr/>
        <p:txBody>
          <a:bodyPr/>
          <a:lstStyle/>
          <a:p>
            <a:r>
              <a:rPr lang="en-US" dirty="0"/>
              <a:t>Source: </a:t>
            </a:r>
            <a:r>
              <a:rPr lang="en-US" dirty="0">
                <a:hlinkClick r:id="rId2"/>
              </a:rPr>
              <a:t>Credit card delinquencies are higher than in 2019 because lenders took on more risk | Consumer Financial Protection Bureau (consumerfinance.gov)</a:t>
            </a:r>
            <a:endParaRPr lang="en-US" dirty="0"/>
          </a:p>
        </p:txBody>
      </p:sp>
      <p:pic>
        <p:nvPicPr>
          <p:cNvPr id="7" name="Picture 6">
            <a:extLst>
              <a:ext uri="{FF2B5EF4-FFF2-40B4-BE49-F238E27FC236}">
                <a16:creationId xmlns:a16="http://schemas.microsoft.com/office/drawing/2014/main" id="{4E5A09A0-ADB6-7AE0-AC1E-D11D49D4D8D9}"/>
              </a:ext>
            </a:extLst>
          </p:cNvPr>
          <p:cNvPicPr>
            <a:picLocks noChangeAspect="1"/>
          </p:cNvPicPr>
          <p:nvPr/>
        </p:nvPicPr>
        <p:blipFill>
          <a:blip r:embed="rId3"/>
          <a:stretch>
            <a:fillRect/>
          </a:stretch>
        </p:blipFill>
        <p:spPr>
          <a:xfrm>
            <a:off x="141513" y="1288751"/>
            <a:ext cx="5721597" cy="3577821"/>
          </a:xfrm>
          <a:prstGeom prst="rect">
            <a:avLst/>
          </a:prstGeom>
          <a:ln>
            <a:solidFill>
              <a:schemeClr val="accent4"/>
            </a:solidFill>
          </a:ln>
        </p:spPr>
      </p:pic>
      <p:pic>
        <p:nvPicPr>
          <p:cNvPr id="9" name="Picture 8">
            <a:extLst>
              <a:ext uri="{FF2B5EF4-FFF2-40B4-BE49-F238E27FC236}">
                <a16:creationId xmlns:a16="http://schemas.microsoft.com/office/drawing/2014/main" id="{932E2C5C-D3BA-213E-615D-1B7014F64FF5}"/>
              </a:ext>
            </a:extLst>
          </p:cNvPr>
          <p:cNvPicPr>
            <a:picLocks noChangeAspect="1"/>
          </p:cNvPicPr>
          <p:nvPr/>
        </p:nvPicPr>
        <p:blipFill>
          <a:blip r:embed="rId4"/>
          <a:stretch>
            <a:fillRect/>
          </a:stretch>
        </p:blipFill>
        <p:spPr>
          <a:xfrm>
            <a:off x="6179871" y="1288750"/>
            <a:ext cx="5609805" cy="3616651"/>
          </a:xfrm>
          <a:prstGeom prst="rect">
            <a:avLst/>
          </a:prstGeom>
          <a:ln>
            <a:solidFill>
              <a:schemeClr val="accent4"/>
            </a:solidFill>
          </a:ln>
        </p:spPr>
      </p:pic>
      <p:sp>
        <p:nvSpPr>
          <p:cNvPr id="10" name="Oval 9">
            <a:extLst>
              <a:ext uri="{FF2B5EF4-FFF2-40B4-BE49-F238E27FC236}">
                <a16:creationId xmlns:a16="http://schemas.microsoft.com/office/drawing/2014/main" id="{D2A9595D-CFA7-8234-CEBD-0A295DB50FE0}"/>
              </a:ext>
            </a:extLst>
          </p:cNvPr>
          <p:cNvSpPr/>
          <p:nvPr/>
        </p:nvSpPr>
        <p:spPr>
          <a:xfrm>
            <a:off x="8824881" y="1663103"/>
            <a:ext cx="2964795" cy="803936"/>
          </a:xfrm>
          <a:prstGeom prst="ellipse">
            <a:avLst/>
          </a:prstGeom>
          <a:no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CF345BCE-4DCB-1D95-AEA2-28FA02706CAE}"/>
              </a:ext>
            </a:extLst>
          </p:cNvPr>
          <p:cNvSpPr txBox="1"/>
          <p:nvPr/>
        </p:nvSpPr>
        <p:spPr>
          <a:xfrm>
            <a:off x="6577496" y="1741905"/>
            <a:ext cx="2407277" cy="646331"/>
          </a:xfrm>
          <a:prstGeom prst="rect">
            <a:avLst/>
          </a:prstGeom>
          <a:noFill/>
        </p:spPr>
        <p:txBody>
          <a:bodyPr wrap="square" rtlCol="0">
            <a:spAutoFit/>
          </a:bodyPr>
          <a:lstStyle/>
          <a:p>
            <a:r>
              <a:rPr lang="en-US" dirty="0">
                <a:solidFill>
                  <a:srgbClr val="FF0000"/>
                </a:solidFill>
              </a:rPr>
              <a:t>Delinquencies highest in 2021-2023 vintages</a:t>
            </a:r>
          </a:p>
        </p:txBody>
      </p:sp>
    </p:spTree>
    <p:extLst>
      <p:ext uri="{BB962C8B-B14F-4D97-AF65-F5344CB8AC3E}">
        <p14:creationId xmlns:p14="http://schemas.microsoft.com/office/powerpoint/2010/main" val="48726958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4D3C30-91ED-4AF2-9DF5-830963C59662}"/>
              </a:ext>
            </a:extLst>
          </p:cNvPr>
          <p:cNvSpPr>
            <a:spLocks noGrp="1"/>
          </p:cNvSpPr>
          <p:nvPr>
            <p:ph type="title"/>
          </p:nvPr>
        </p:nvSpPr>
        <p:spPr>
          <a:xfrm>
            <a:off x="402772" y="202490"/>
            <a:ext cx="11430000" cy="900335"/>
          </a:xfrm>
        </p:spPr>
        <p:txBody>
          <a:bodyPr>
            <a:normAutofit/>
          </a:bodyPr>
          <a:lstStyle/>
          <a:p>
            <a:pPr lvl="0"/>
            <a:r>
              <a:rPr lang="en-US" dirty="0"/>
              <a:t>Poll Question</a:t>
            </a:r>
          </a:p>
        </p:txBody>
      </p:sp>
      <p:sp>
        <p:nvSpPr>
          <p:cNvPr id="7" name="Content Placeholder 6">
            <a:extLst>
              <a:ext uri="{FF2B5EF4-FFF2-40B4-BE49-F238E27FC236}">
                <a16:creationId xmlns:a16="http://schemas.microsoft.com/office/drawing/2014/main" id="{6030C123-10DC-85F5-0F7C-C75A8B0127D2}"/>
              </a:ext>
            </a:extLst>
          </p:cNvPr>
          <p:cNvSpPr>
            <a:spLocks noGrp="1"/>
          </p:cNvSpPr>
          <p:nvPr>
            <p:ph sz="half" idx="2"/>
          </p:nvPr>
        </p:nvSpPr>
        <p:spPr/>
        <p:txBody>
          <a:bodyPr vert="horz" lIns="91440" tIns="45720" rIns="91440" bIns="45720" rtlCol="0" anchor="t">
            <a:normAutofit/>
          </a:bodyPr>
          <a:lstStyle/>
          <a:p>
            <a:pPr marL="0" indent="0">
              <a:buNone/>
            </a:pPr>
            <a:r>
              <a:rPr lang="en-US" dirty="0">
                <a:cs typeface="Calibri"/>
              </a:rPr>
              <a:t>What's the biggest concern you have for your local economy?</a:t>
            </a:r>
          </a:p>
          <a:p>
            <a:pPr marL="457200" indent="-457200">
              <a:buAutoNum type="alphaLcPeriod"/>
            </a:pPr>
            <a:r>
              <a:rPr lang="en-US" dirty="0">
                <a:cs typeface="Calibri"/>
              </a:rPr>
              <a:t>Inflation</a:t>
            </a:r>
          </a:p>
          <a:p>
            <a:pPr marL="457200" indent="-457200">
              <a:buAutoNum type="alphaLcPeriod"/>
            </a:pPr>
            <a:r>
              <a:rPr lang="en-US" dirty="0">
                <a:cs typeface="Calibri"/>
              </a:rPr>
              <a:t>Housing Affordability</a:t>
            </a:r>
          </a:p>
          <a:p>
            <a:pPr marL="457200" indent="-457200">
              <a:buAutoNum type="alphaLcPeriod"/>
            </a:pPr>
            <a:r>
              <a:rPr lang="en-US" dirty="0">
                <a:cs typeface="Calibri"/>
              </a:rPr>
              <a:t>Unemployment</a:t>
            </a:r>
          </a:p>
          <a:p>
            <a:pPr marL="457200" indent="-457200">
              <a:buAutoNum type="alphaLcPeriod"/>
            </a:pPr>
            <a:r>
              <a:rPr lang="en-US" dirty="0">
                <a:cs typeface="Calibri"/>
              </a:rPr>
              <a:t>Rising Delinquencies</a:t>
            </a:r>
          </a:p>
        </p:txBody>
      </p:sp>
    </p:spTree>
    <p:extLst>
      <p:ext uri="{BB962C8B-B14F-4D97-AF65-F5344CB8AC3E}">
        <p14:creationId xmlns:p14="http://schemas.microsoft.com/office/powerpoint/2010/main" val="283927732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9633136D-54FB-47C5-B90D-E4EEB5028AF9}"/>
              </a:ext>
            </a:extLst>
          </p:cNvPr>
          <p:cNvSpPr>
            <a:spLocks noGrp="1"/>
          </p:cNvSpPr>
          <p:nvPr>
            <p:ph type="ctrTitle"/>
          </p:nvPr>
        </p:nvSpPr>
        <p:spPr>
          <a:xfrm>
            <a:off x="609600" y="2361837"/>
            <a:ext cx="10972800" cy="1022099"/>
          </a:xfrm>
        </p:spPr>
        <p:txBody>
          <a:bodyPr vert="horz" lIns="91440" tIns="45720" rIns="91440" bIns="45720" rtlCol="0" anchor="b">
            <a:noAutofit/>
          </a:bodyPr>
          <a:lstStyle/>
          <a:p>
            <a:pPr algn="ctr"/>
            <a:r>
              <a:rPr lang="en-US" sz="3600" dirty="0">
                <a:latin typeface="Calibri"/>
                <a:cs typeface="Calibri"/>
              </a:rPr>
              <a:t> </a:t>
            </a:r>
            <a:br>
              <a:rPr lang="en-US" sz="3600" dirty="0"/>
            </a:br>
            <a:r>
              <a:rPr lang="en-US" sz="3600" dirty="0">
                <a:latin typeface="Calibri"/>
                <a:cs typeface="Calibri"/>
              </a:rPr>
              <a:t>Member Financial Trends</a:t>
            </a:r>
          </a:p>
        </p:txBody>
      </p:sp>
      <p:cxnSp>
        <p:nvCxnSpPr>
          <p:cNvPr id="5" name="Straight Connector 4">
            <a:extLst>
              <a:ext uri="{FF2B5EF4-FFF2-40B4-BE49-F238E27FC236}">
                <a16:creationId xmlns:a16="http://schemas.microsoft.com/office/drawing/2014/main" id="{6056662D-BFBD-2E9F-23DE-D6F913200C04}"/>
              </a:ext>
            </a:extLst>
          </p:cNvPr>
          <p:cNvCxnSpPr>
            <a:cxnSpLocks/>
          </p:cNvCxnSpPr>
          <p:nvPr/>
        </p:nvCxnSpPr>
        <p:spPr>
          <a:xfrm>
            <a:off x="609600" y="3429000"/>
            <a:ext cx="10972800" cy="0"/>
          </a:xfrm>
          <a:prstGeom prst="line">
            <a:avLst/>
          </a:prstGeom>
          <a:ln w="12700">
            <a:solidFill>
              <a:srgbClr val="80808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06591457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4D3C30-91ED-4AF2-9DF5-830963C59662}"/>
              </a:ext>
            </a:extLst>
          </p:cNvPr>
          <p:cNvSpPr>
            <a:spLocks noGrp="1"/>
          </p:cNvSpPr>
          <p:nvPr>
            <p:ph type="title"/>
          </p:nvPr>
        </p:nvSpPr>
        <p:spPr/>
        <p:txBody>
          <a:bodyPr>
            <a:normAutofit/>
          </a:bodyPr>
          <a:lstStyle/>
          <a:p>
            <a:pPr lvl="0"/>
            <a:r>
              <a:rPr lang="en-US" sz="3200" dirty="0"/>
              <a:t>Issues in focus for members</a:t>
            </a:r>
            <a:endParaRPr lang="en-US" dirty="0"/>
          </a:p>
        </p:txBody>
      </p:sp>
      <p:sp>
        <p:nvSpPr>
          <p:cNvPr id="5" name="Content Placeholder 4">
            <a:extLst>
              <a:ext uri="{FF2B5EF4-FFF2-40B4-BE49-F238E27FC236}">
                <a16:creationId xmlns:a16="http://schemas.microsoft.com/office/drawing/2014/main" id="{0B2081F1-5089-8269-7D8F-E7251BD8CCEB}"/>
              </a:ext>
            </a:extLst>
          </p:cNvPr>
          <p:cNvSpPr>
            <a:spLocks noGrp="1"/>
          </p:cNvSpPr>
          <p:nvPr>
            <p:ph sz="half" idx="2"/>
          </p:nvPr>
        </p:nvSpPr>
        <p:spPr/>
        <p:txBody>
          <a:bodyPr/>
          <a:lstStyle/>
          <a:p>
            <a:r>
              <a:rPr lang="en-US" sz="2400" b="1" dirty="0">
                <a:solidFill>
                  <a:schemeClr val="accent2"/>
                </a:solidFill>
              </a:rPr>
              <a:t>EARNINGS!</a:t>
            </a:r>
            <a:r>
              <a:rPr lang="en-US" sz="2400" dirty="0">
                <a:solidFill>
                  <a:schemeClr val="accent2"/>
                </a:solidFill>
              </a:rPr>
              <a:t>/</a:t>
            </a:r>
            <a:r>
              <a:rPr lang="en-US" sz="2400" dirty="0"/>
              <a:t>Margin management</a:t>
            </a:r>
          </a:p>
          <a:p>
            <a:r>
              <a:rPr lang="en-US" sz="2400" dirty="0"/>
              <a:t>Deposit funding environment</a:t>
            </a:r>
          </a:p>
          <a:p>
            <a:r>
              <a:rPr lang="en-US" sz="2400" dirty="0"/>
              <a:t>Economic outlook</a:t>
            </a:r>
          </a:p>
          <a:p>
            <a:r>
              <a:rPr lang="en-US" sz="2400" dirty="0"/>
              <a:t>Credit containment</a:t>
            </a:r>
          </a:p>
          <a:p>
            <a:r>
              <a:rPr lang="en-US" sz="2400" b="1" dirty="0">
                <a:solidFill>
                  <a:schemeClr val="accent2"/>
                </a:solidFill>
              </a:rPr>
              <a:t>LIQUIDITY!</a:t>
            </a:r>
            <a:endParaRPr lang="en-US" dirty="0">
              <a:solidFill>
                <a:schemeClr val="accent2"/>
              </a:solidFill>
            </a:endParaRPr>
          </a:p>
        </p:txBody>
      </p:sp>
      <p:sp>
        <p:nvSpPr>
          <p:cNvPr id="3" name="Content Placeholder 2">
            <a:extLst>
              <a:ext uri="{FF2B5EF4-FFF2-40B4-BE49-F238E27FC236}">
                <a16:creationId xmlns:a16="http://schemas.microsoft.com/office/drawing/2014/main" id="{F7BA66D7-7424-AD77-DFC5-197758C2646F}"/>
              </a:ext>
            </a:extLst>
          </p:cNvPr>
          <p:cNvSpPr txBox="1">
            <a:spLocks/>
          </p:cNvSpPr>
          <p:nvPr/>
        </p:nvSpPr>
        <p:spPr>
          <a:xfrm>
            <a:off x="6689889" y="1284547"/>
            <a:ext cx="5173412" cy="3974676"/>
          </a:xfrm>
          <a:prstGeom prst="rect">
            <a:avLst/>
          </a:prstGeom>
        </p:spPr>
        <p:txBody>
          <a:bodyPr vert="horz" lIns="91440" tIns="45720" rIns="91440" bIns="45720" rtlCol="0">
            <a:normAutofit/>
          </a:bodyPr>
          <a:lstStyle>
            <a:lvl1pPr marL="228600" indent="-228600" algn="l" defTabSz="514350" rtl="0" eaLnBrk="1" latinLnBrk="0" hangingPunct="1">
              <a:lnSpc>
                <a:spcPct val="90000"/>
              </a:lnSpc>
              <a:spcBef>
                <a:spcPts val="1000"/>
              </a:spcBef>
              <a:buFont typeface="Wingdings" panose="05000000000000000000" pitchFamily="2" charset="2"/>
              <a:buChar char="§"/>
              <a:defRPr sz="2200" kern="1200">
                <a:solidFill>
                  <a:schemeClr val="tx1"/>
                </a:solidFill>
                <a:latin typeface="+mn-lt"/>
                <a:ea typeface="+mn-ea"/>
                <a:cs typeface="+mn-cs"/>
              </a:defRPr>
            </a:lvl1pPr>
            <a:lvl2pPr marL="514350" indent="-257175" algn="l" defTabSz="514350" rtl="0" eaLnBrk="1" latinLnBrk="0" hangingPunct="1">
              <a:lnSpc>
                <a:spcPct val="90000"/>
              </a:lnSpc>
              <a:spcBef>
                <a:spcPts val="600"/>
              </a:spcBef>
              <a:buClr>
                <a:srgbClr val="808080"/>
              </a:buClr>
              <a:buFont typeface="Calibri" panose="020F0502020204030204" pitchFamily="34" charset="0"/>
              <a:buChar char="−"/>
              <a:defRPr sz="1800" kern="1200">
                <a:solidFill>
                  <a:srgbClr val="808080"/>
                </a:solidFill>
                <a:latin typeface="+mn-lt"/>
                <a:ea typeface="+mn-ea"/>
                <a:cs typeface="+mn-cs"/>
              </a:defRPr>
            </a:lvl2pPr>
            <a:lvl3pPr marL="628650" indent="-171450" algn="l" defTabSz="51435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3pPr>
            <a:lvl4pPr marL="971550" indent="-200025" algn="l" defTabSz="514350" rtl="0" eaLnBrk="1" latinLnBrk="0" hangingPunct="1">
              <a:lnSpc>
                <a:spcPct val="90000"/>
              </a:lnSpc>
              <a:spcBef>
                <a:spcPts val="600"/>
              </a:spcBef>
              <a:buFont typeface="Courier New" panose="02070309020205020404" pitchFamily="49" charset="0"/>
              <a:buChar char="o"/>
              <a:defRPr sz="1100" kern="1200">
                <a:solidFill>
                  <a:schemeClr val="accent4"/>
                </a:solidFill>
                <a:latin typeface="+mn-lt"/>
                <a:ea typeface="+mn-ea"/>
                <a:cs typeface="+mn-cs"/>
              </a:defRPr>
            </a:lvl4pPr>
            <a:lvl5pPr marL="1314450" indent="-171450" algn="l" defTabSz="514350" rtl="0" eaLnBrk="1" latinLnBrk="0" hangingPunct="1">
              <a:lnSpc>
                <a:spcPct val="90000"/>
              </a:lnSpc>
              <a:spcBef>
                <a:spcPts val="600"/>
              </a:spcBef>
              <a:buClr>
                <a:srgbClr val="808080"/>
              </a:buClr>
              <a:buFont typeface="Wingdings" panose="05000000000000000000" pitchFamily="2" charset="2"/>
              <a:buChar char="§"/>
              <a:defRPr sz="1050" kern="1200">
                <a:solidFill>
                  <a:srgbClr val="808080"/>
                </a:solidFill>
                <a:latin typeface="+mn-lt"/>
                <a:ea typeface="+mn-ea"/>
                <a:cs typeface="+mn-cs"/>
              </a:defRPr>
            </a:lvl5pPr>
            <a:lvl6pPr marL="1414463"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6pPr>
            <a:lvl7pPr marL="1671638"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7pPr>
            <a:lvl8pPr marL="1928813"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8pPr>
            <a:lvl9pPr marL="2185988"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9pPr>
          </a:lstStyle>
          <a:p>
            <a:pPr marL="0" indent="0">
              <a:buNone/>
            </a:pPr>
            <a:r>
              <a:rPr lang="en-US" sz="2400" dirty="0"/>
              <a:t>Cost of funds top of mind</a:t>
            </a:r>
          </a:p>
          <a:p>
            <a:pPr marL="0" indent="0">
              <a:buNone/>
            </a:pPr>
            <a:r>
              <a:rPr lang="en-US" sz="2400" dirty="0"/>
              <a:t>Persistent headwinds</a:t>
            </a:r>
          </a:p>
          <a:p>
            <a:pPr marL="0" indent="0">
              <a:buNone/>
            </a:pPr>
            <a:r>
              <a:rPr lang="en-US" sz="2400" dirty="0"/>
              <a:t>Soft landing on doorstep?</a:t>
            </a:r>
          </a:p>
          <a:p>
            <a:pPr marL="0" indent="0">
              <a:buNone/>
            </a:pPr>
            <a:r>
              <a:rPr lang="en-US" sz="2400" dirty="0"/>
              <a:t>Unease intensifies</a:t>
            </a:r>
          </a:p>
          <a:p>
            <a:pPr marL="0" indent="0">
              <a:buNone/>
            </a:pPr>
            <a:r>
              <a:rPr lang="en-US" sz="2400" dirty="0"/>
              <a:t>Regulator emphasis on access and stress scenario analysis</a:t>
            </a:r>
          </a:p>
        </p:txBody>
      </p:sp>
      <p:cxnSp>
        <p:nvCxnSpPr>
          <p:cNvPr id="6" name="Straight Arrow Connector 5">
            <a:extLst>
              <a:ext uri="{FF2B5EF4-FFF2-40B4-BE49-F238E27FC236}">
                <a16:creationId xmlns:a16="http://schemas.microsoft.com/office/drawing/2014/main" id="{01D9FDCD-0BA7-CC4E-46A4-8B8A4C8E68D9}"/>
              </a:ext>
            </a:extLst>
          </p:cNvPr>
          <p:cNvCxnSpPr/>
          <p:nvPr/>
        </p:nvCxnSpPr>
        <p:spPr>
          <a:xfrm>
            <a:off x="5333908" y="1453521"/>
            <a:ext cx="914400" cy="0"/>
          </a:xfrm>
          <a:prstGeom prst="straightConnector1">
            <a:avLst/>
          </a:prstGeom>
          <a:ln w="22225">
            <a:solidFill>
              <a:schemeClr val="accent2"/>
            </a:solidFill>
            <a:tailEnd type="triangle" w="lg" len="lg"/>
          </a:ln>
        </p:spPr>
        <p:style>
          <a:lnRef idx="1">
            <a:schemeClr val="accent1"/>
          </a:lnRef>
          <a:fillRef idx="0">
            <a:schemeClr val="accent1"/>
          </a:fillRef>
          <a:effectRef idx="0">
            <a:schemeClr val="accent1"/>
          </a:effectRef>
          <a:fontRef idx="minor">
            <a:schemeClr val="tx1"/>
          </a:fontRef>
        </p:style>
      </p:cxnSp>
      <p:cxnSp>
        <p:nvCxnSpPr>
          <p:cNvPr id="7" name="Straight Arrow Connector 6">
            <a:extLst>
              <a:ext uri="{FF2B5EF4-FFF2-40B4-BE49-F238E27FC236}">
                <a16:creationId xmlns:a16="http://schemas.microsoft.com/office/drawing/2014/main" id="{2F7309D0-61AC-E33C-D3BF-22C8B0BD9C2E}"/>
              </a:ext>
            </a:extLst>
          </p:cNvPr>
          <p:cNvCxnSpPr/>
          <p:nvPr/>
        </p:nvCxnSpPr>
        <p:spPr>
          <a:xfrm>
            <a:off x="5329620" y="1959927"/>
            <a:ext cx="914400" cy="0"/>
          </a:xfrm>
          <a:prstGeom prst="straightConnector1">
            <a:avLst/>
          </a:prstGeom>
          <a:ln w="22225">
            <a:solidFill>
              <a:schemeClr val="accent2"/>
            </a:solidFill>
            <a:tailEnd type="triangle" w="lg" len="lg"/>
          </a:ln>
        </p:spPr>
        <p:style>
          <a:lnRef idx="1">
            <a:schemeClr val="accent1"/>
          </a:lnRef>
          <a:fillRef idx="0">
            <a:schemeClr val="accent1"/>
          </a:fillRef>
          <a:effectRef idx="0">
            <a:schemeClr val="accent1"/>
          </a:effectRef>
          <a:fontRef idx="minor">
            <a:schemeClr val="tx1"/>
          </a:fontRef>
        </p:style>
      </p:cxnSp>
      <p:cxnSp>
        <p:nvCxnSpPr>
          <p:cNvPr id="8" name="Straight Arrow Connector 7">
            <a:extLst>
              <a:ext uri="{FF2B5EF4-FFF2-40B4-BE49-F238E27FC236}">
                <a16:creationId xmlns:a16="http://schemas.microsoft.com/office/drawing/2014/main" id="{96B6D565-342E-6ED4-31D3-DBA9BCDA6A81}"/>
              </a:ext>
            </a:extLst>
          </p:cNvPr>
          <p:cNvCxnSpPr/>
          <p:nvPr/>
        </p:nvCxnSpPr>
        <p:spPr>
          <a:xfrm>
            <a:off x="5329620" y="2400807"/>
            <a:ext cx="914400" cy="0"/>
          </a:xfrm>
          <a:prstGeom prst="straightConnector1">
            <a:avLst/>
          </a:prstGeom>
          <a:ln w="22225">
            <a:solidFill>
              <a:schemeClr val="accent2"/>
            </a:solidFill>
            <a:tailEnd type="triangle" w="lg" len="lg"/>
          </a:ln>
        </p:spPr>
        <p:style>
          <a:lnRef idx="1">
            <a:schemeClr val="accent1"/>
          </a:lnRef>
          <a:fillRef idx="0">
            <a:schemeClr val="accent1"/>
          </a:fillRef>
          <a:effectRef idx="0">
            <a:schemeClr val="accent1"/>
          </a:effectRef>
          <a:fontRef idx="minor">
            <a:schemeClr val="tx1"/>
          </a:fontRef>
        </p:style>
      </p:cxnSp>
      <p:cxnSp>
        <p:nvCxnSpPr>
          <p:cNvPr id="9" name="Straight Arrow Connector 8">
            <a:extLst>
              <a:ext uri="{FF2B5EF4-FFF2-40B4-BE49-F238E27FC236}">
                <a16:creationId xmlns:a16="http://schemas.microsoft.com/office/drawing/2014/main" id="{0836CCDB-BAF0-17A1-50D1-E14192E0CD03}"/>
              </a:ext>
            </a:extLst>
          </p:cNvPr>
          <p:cNvCxnSpPr/>
          <p:nvPr/>
        </p:nvCxnSpPr>
        <p:spPr>
          <a:xfrm>
            <a:off x="5329620" y="2860143"/>
            <a:ext cx="914400" cy="0"/>
          </a:xfrm>
          <a:prstGeom prst="straightConnector1">
            <a:avLst/>
          </a:prstGeom>
          <a:ln w="22225">
            <a:solidFill>
              <a:schemeClr val="accent2"/>
            </a:solidFill>
            <a:tailEnd type="triangle" w="lg" len="lg"/>
          </a:ln>
        </p:spPr>
        <p:style>
          <a:lnRef idx="1">
            <a:schemeClr val="accent1"/>
          </a:lnRef>
          <a:fillRef idx="0">
            <a:schemeClr val="accent1"/>
          </a:fillRef>
          <a:effectRef idx="0">
            <a:schemeClr val="accent1"/>
          </a:effectRef>
          <a:fontRef idx="minor">
            <a:schemeClr val="tx1"/>
          </a:fontRef>
        </p:style>
      </p:cxnSp>
      <p:cxnSp>
        <p:nvCxnSpPr>
          <p:cNvPr id="10" name="Straight Arrow Connector 9">
            <a:extLst>
              <a:ext uri="{FF2B5EF4-FFF2-40B4-BE49-F238E27FC236}">
                <a16:creationId xmlns:a16="http://schemas.microsoft.com/office/drawing/2014/main" id="{97857469-4DFE-CC6D-99BC-EA43CD4E4F7D}"/>
              </a:ext>
            </a:extLst>
          </p:cNvPr>
          <p:cNvCxnSpPr/>
          <p:nvPr/>
        </p:nvCxnSpPr>
        <p:spPr>
          <a:xfrm>
            <a:off x="5329620" y="3299595"/>
            <a:ext cx="914400" cy="0"/>
          </a:xfrm>
          <a:prstGeom prst="straightConnector1">
            <a:avLst/>
          </a:prstGeom>
          <a:ln w="22225">
            <a:solidFill>
              <a:schemeClr val="accent2"/>
            </a:solidFill>
            <a:tailEnd type="triangle" w="lg" len="lg"/>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6960162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4D3C30-91ED-4AF2-9DF5-830963C59662}"/>
              </a:ext>
            </a:extLst>
          </p:cNvPr>
          <p:cNvSpPr>
            <a:spLocks noGrp="1"/>
          </p:cNvSpPr>
          <p:nvPr>
            <p:ph type="title"/>
          </p:nvPr>
        </p:nvSpPr>
        <p:spPr>
          <a:xfrm>
            <a:off x="210180" y="343829"/>
            <a:ext cx="11981819" cy="900335"/>
          </a:xfrm>
        </p:spPr>
        <p:txBody>
          <a:bodyPr>
            <a:normAutofit/>
          </a:bodyPr>
          <a:lstStyle/>
          <a:p>
            <a:r>
              <a:rPr lang="en-US" dirty="0"/>
              <a:t>Rebound in loan growth, liquid assets dip</a:t>
            </a:r>
            <a:br>
              <a:rPr lang="en-US" dirty="0"/>
            </a:br>
            <a:r>
              <a:rPr lang="en-US" sz="2200" b="0" i="1" dirty="0"/>
              <a:t>Quarter-over-quarter change in asset composition</a:t>
            </a:r>
            <a:endParaRPr lang="en-US" b="0" dirty="0">
              <a:latin typeface="Calibri"/>
              <a:cs typeface="Calibri"/>
            </a:endParaRPr>
          </a:p>
        </p:txBody>
      </p:sp>
      <p:sp>
        <p:nvSpPr>
          <p:cNvPr id="11" name="Rectangle 10">
            <a:extLst>
              <a:ext uri="{FF2B5EF4-FFF2-40B4-BE49-F238E27FC236}">
                <a16:creationId xmlns:a16="http://schemas.microsoft.com/office/drawing/2014/main" id="{9011C088-5E20-C007-1FDD-8233CF7E9C3B}"/>
              </a:ext>
            </a:extLst>
          </p:cNvPr>
          <p:cNvSpPr/>
          <p:nvPr/>
        </p:nvSpPr>
        <p:spPr>
          <a:xfrm>
            <a:off x="687983" y="1589563"/>
            <a:ext cx="5090648" cy="33360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FFFFFF"/>
                </a:solidFill>
                <a:effectLst/>
                <a:uLnTx/>
                <a:uFillTx/>
                <a:latin typeface="Calibri"/>
                <a:ea typeface="+mn-ea"/>
                <a:cs typeface="+mn-cs"/>
              </a:rPr>
              <a:t>Use of Funds ($bn) [banks]</a:t>
            </a:r>
          </a:p>
        </p:txBody>
      </p:sp>
      <p:sp>
        <p:nvSpPr>
          <p:cNvPr id="14" name="Rectangle 13">
            <a:extLst>
              <a:ext uri="{FF2B5EF4-FFF2-40B4-BE49-F238E27FC236}">
                <a16:creationId xmlns:a16="http://schemas.microsoft.com/office/drawing/2014/main" id="{4C9D68BB-007B-E4A6-CADD-B8FF0ACB0E93}"/>
              </a:ext>
            </a:extLst>
          </p:cNvPr>
          <p:cNvSpPr/>
          <p:nvPr/>
        </p:nvSpPr>
        <p:spPr>
          <a:xfrm>
            <a:off x="6413371" y="1589563"/>
            <a:ext cx="5090648" cy="33360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FFFFFF"/>
                </a:solidFill>
                <a:effectLst/>
                <a:uLnTx/>
                <a:uFillTx/>
                <a:latin typeface="Calibri"/>
                <a:ea typeface="+mn-ea"/>
                <a:cs typeface="+mn-cs"/>
              </a:rPr>
              <a:t>Use of Funds ($bn) [credit unions]</a:t>
            </a:r>
          </a:p>
        </p:txBody>
      </p:sp>
      <p:sp>
        <p:nvSpPr>
          <p:cNvPr id="3" name="Footer Placeholder 4">
            <a:extLst>
              <a:ext uri="{FF2B5EF4-FFF2-40B4-BE49-F238E27FC236}">
                <a16:creationId xmlns:a16="http://schemas.microsoft.com/office/drawing/2014/main" id="{0D5FB871-B929-E17B-8C83-7620A814DB29}"/>
              </a:ext>
            </a:extLst>
          </p:cNvPr>
          <p:cNvSpPr txBox="1">
            <a:spLocks/>
          </p:cNvSpPr>
          <p:nvPr/>
        </p:nvSpPr>
        <p:spPr>
          <a:xfrm>
            <a:off x="398652" y="6675437"/>
            <a:ext cx="6474278" cy="365125"/>
          </a:xfrm>
          <a:prstGeom prst="rect">
            <a:avLst/>
          </a:prstGeom>
        </p:spPr>
        <p:txBody>
          <a:bodyPr vert="horz" lIns="91440" tIns="45720" rIns="91440" bIns="45720" rtlCol="0" anchor="ctr"/>
          <a:lstStyle>
            <a:defPPr>
              <a:defRPr lang="en-US"/>
            </a:defPPr>
            <a:lvl1pPr marL="0" algn="l" defTabSz="457200" rtl="0" eaLnBrk="1" latinLnBrk="0" hangingPunct="1">
              <a:defRPr sz="900" i="1" kern="1200">
                <a:solidFill>
                  <a:schemeClr val="tx1">
                    <a:tint val="75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dirty="0">
                <a:solidFill>
                  <a:srgbClr val="808080"/>
                </a:solidFill>
              </a:rPr>
              <a:t>Source: S&amp;P Global Market Intelligence.</a:t>
            </a:r>
          </a:p>
        </p:txBody>
      </p:sp>
      <p:pic>
        <p:nvPicPr>
          <p:cNvPr id="8" name="Picture 7">
            <a:extLst>
              <a:ext uri="{FF2B5EF4-FFF2-40B4-BE49-F238E27FC236}">
                <a16:creationId xmlns:a16="http://schemas.microsoft.com/office/drawing/2014/main" id="{0512E447-2C04-7A19-A0BB-466C5F45F34F}"/>
              </a:ext>
            </a:extLst>
          </p:cNvPr>
          <p:cNvPicPr>
            <a:picLocks noChangeAspect="1"/>
          </p:cNvPicPr>
          <p:nvPr/>
        </p:nvPicPr>
        <p:blipFill>
          <a:blip r:embed="rId3"/>
          <a:stretch>
            <a:fillRect/>
          </a:stretch>
        </p:blipFill>
        <p:spPr>
          <a:xfrm>
            <a:off x="687983" y="1929442"/>
            <a:ext cx="5090648" cy="2999116"/>
          </a:xfrm>
          <a:prstGeom prst="rect">
            <a:avLst/>
          </a:prstGeom>
        </p:spPr>
      </p:pic>
      <p:pic>
        <p:nvPicPr>
          <p:cNvPr id="16" name="Picture 15">
            <a:extLst>
              <a:ext uri="{FF2B5EF4-FFF2-40B4-BE49-F238E27FC236}">
                <a16:creationId xmlns:a16="http://schemas.microsoft.com/office/drawing/2014/main" id="{8F7716A8-2E65-6FB0-7611-654CD067E074}"/>
              </a:ext>
            </a:extLst>
          </p:cNvPr>
          <p:cNvPicPr>
            <a:picLocks/>
          </p:cNvPicPr>
          <p:nvPr/>
        </p:nvPicPr>
        <p:blipFill>
          <a:blip r:embed="rId4"/>
          <a:stretch>
            <a:fillRect/>
          </a:stretch>
        </p:blipFill>
        <p:spPr>
          <a:xfrm>
            <a:off x="6413371" y="1929384"/>
            <a:ext cx="5276088" cy="2999232"/>
          </a:xfrm>
          <a:prstGeom prst="rect">
            <a:avLst/>
          </a:prstGeom>
        </p:spPr>
      </p:pic>
    </p:spTree>
    <p:extLst>
      <p:ext uri="{BB962C8B-B14F-4D97-AF65-F5344CB8AC3E}">
        <p14:creationId xmlns:p14="http://schemas.microsoft.com/office/powerpoint/2010/main" val="427167892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4D3C30-91ED-4AF2-9DF5-830963C59662}"/>
              </a:ext>
            </a:extLst>
          </p:cNvPr>
          <p:cNvSpPr>
            <a:spLocks noGrp="1"/>
          </p:cNvSpPr>
          <p:nvPr>
            <p:ph type="title"/>
          </p:nvPr>
        </p:nvSpPr>
        <p:spPr>
          <a:xfrm>
            <a:off x="210181" y="343829"/>
            <a:ext cx="11430000" cy="900335"/>
          </a:xfrm>
        </p:spPr>
        <p:txBody>
          <a:bodyPr>
            <a:normAutofit/>
          </a:bodyPr>
          <a:lstStyle/>
          <a:p>
            <a:r>
              <a:rPr lang="en-US" dirty="0"/>
              <a:t>Funding pressure persistent</a:t>
            </a:r>
            <a:br>
              <a:rPr lang="en-US" dirty="0"/>
            </a:br>
            <a:r>
              <a:rPr lang="en-US" sz="2200" b="0" i="1" dirty="0"/>
              <a:t>Quarter-over-quarter change in funding composition</a:t>
            </a:r>
            <a:endParaRPr lang="en-US" b="0" dirty="0">
              <a:latin typeface="Calibri"/>
              <a:cs typeface="Calibri"/>
            </a:endParaRPr>
          </a:p>
        </p:txBody>
      </p:sp>
      <p:sp>
        <p:nvSpPr>
          <p:cNvPr id="11" name="Rectangle 10">
            <a:extLst>
              <a:ext uri="{FF2B5EF4-FFF2-40B4-BE49-F238E27FC236}">
                <a16:creationId xmlns:a16="http://schemas.microsoft.com/office/drawing/2014/main" id="{9011C088-5E20-C007-1FDD-8233CF7E9C3B}"/>
              </a:ext>
            </a:extLst>
          </p:cNvPr>
          <p:cNvSpPr/>
          <p:nvPr/>
        </p:nvSpPr>
        <p:spPr>
          <a:xfrm>
            <a:off x="687983" y="1589563"/>
            <a:ext cx="5090648" cy="33360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FFFFFF"/>
                </a:solidFill>
                <a:effectLst/>
                <a:uLnTx/>
                <a:uFillTx/>
                <a:latin typeface="Calibri"/>
                <a:ea typeface="+mn-ea"/>
                <a:cs typeface="+mn-cs"/>
              </a:rPr>
              <a:t>Source of Funds ($bn) [banks]</a:t>
            </a:r>
          </a:p>
        </p:txBody>
      </p:sp>
      <p:sp>
        <p:nvSpPr>
          <p:cNvPr id="14" name="Rectangle 13">
            <a:extLst>
              <a:ext uri="{FF2B5EF4-FFF2-40B4-BE49-F238E27FC236}">
                <a16:creationId xmlns:a16="http://schemas.microsoft.com/office/drawing/2014/main" id="{4C9D68BB-007B-E4A6-CADD-B8FF0ACB0E93}"/>
              </a:ext>
            </a:extLst>
          </p:cNvPr>
          <p:cNvSpPr/>
          <p:nvPr/>
        </p:nvSpPr>
        <p:spPr>
          <a:xfrm>
            <a:off x="6413371" y="1589563"/>
            <a:ext cx="5090648" cy="33360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FFFFFF"/>
                </a:solidFill>
                <a:effectLst/>
                <a:uLnTx/>
                <a:uFillTx/>
                <a:latin typeface="Calibri"/>
                <a:ea typeface="+mn-ea"/>
                <a:cs typeface="+mn-cs"/>
              </a:rPr>
              <a:t>Source of Funds ($bn) [credit unions]</a:t>
            </a:r>
          </a:p>
        </p:txBody>
      </p:sp>
      <p:sp>
        <p:nvSpPr>
          <p:cNvPr id="18" name="Footer Placeholder 4">
            <a:extLst>
              <a:ext uri="{FF2B5EF4-FFF2-40B4-BE49-F238E27FC236}">
                <a16:creationId xmlns:a16="http://schemas.microsoft.com/office/drawing/2014/main" id="{F3EB2391-497E-63FC-53D6-4643A40306D6}"/>
              </a:ext>
            </a:extLst>
          </p:cNvPr>
          <p:cNvSpPr txBox="1">
            <a:spLocks/>
          </p:cNvSpPr>
          <p:nvPr/>
        </p:nvSpPr>
        <p:spPr>
          <a:xfrm>
            <a:off x="398652" y="6675437"/>
            <a:ext cx="6474278" cy="365125"/>
          </a:xfrm>
          <a:prstGeom prst="rect">
            <a:avLst/>
          </a:prstGeom>
        </p:spPr>
        <p:txBody>
          <a:bodyPr vert="horz" lIns="91440" tIns="45720" rIns="91440" bIns="45720" rtlCol="0" anchor="ctr"/>
          <a:lstStyle>
            <a:defPPr>
              <a:defRPr lang="en-US"/>
            </a:defPPr>
            <a:lvl1pPr marL="0" algn="l" defTabSz="457200" rtl="0" eaLnBrk="1" latinLnBrk="0" hangingPunct="1">
              <a:defRPr sz="900" i="1" kern="1200">
                <a:solidFill>
                  <a:schemeClr val="tx1">
                    <a:tint val="75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dirty="0">
                <a:solidFill>
                  <a:srgbClr val="808080"/>
                </a:solidFill>
              </a:rPr>
              <a:t>Source: S&amp;P Global Market Intelligence.</a:t>
            </a:r>
          </a:p>
        </p:txBody>
      </p:sp>
      <p:pic>
        <p:nvPicPr>
          <p:cNvPr id="4" name="Picture 3">
            <a:extLst>
              <a:ext uri="{FF2B5EF4-FFF2-40B4-BE49-F238E27FC236}">
                <a16:creationId xmlns:a16="http://schemas.microsoft.com/office/drawing/2014/main" id="{73F41020-002A-099F-9BEC-57D80B4DDB6A}"/>
              </a:ext>
            </a:extLst>
          </p:cNvPr>
          <p:cNvPicPr>
            <a:picLocks noChangeAspect="1"/>
          </p:cNvPicPr>
          <p:nvPr/>
        </p:nvPicPr>
        <p:blipFill>
          <a:blip r:embed="rId3"/>
          <a:stretch>
            <a:fillRect/>
          </a:stretch>
        </p:blipFill>
        <p:spPr>
          <a:xfrm>
            <a:off x="687981" y="1964262"/>
            <a:ext cx="5090648" cy="2995557"/>
          </a:xfrm>
          <a:prstGeom prst="rect">
            <a:avLst/>
          </a:prstGeom>
        </p:spPr>
      </p:pic>
      <p:pic>
        <p:nvPicPr>
          <p:cNvPr id="8" name="Picture 7">
            <a:extLst>
              <a:ext uri="{FF2B5EF4-FFF2-40B4-BE49-F238E27FC236}">
                <a16:creationId xmlns:a16="http://schemas.microsoft.com/office/drawing/2014/main" id="{1F1DFC55-90D1-C56B-2CDA-D406F42D3D07}"/>
              </a:ext>
            </a:extLst>
          </p:cNvPr>
          <p:cNvPicPr>
            <a:picLocks/>
          </p:cNvPicPr>
          <p:nvPr/>
        </p:nvPicPr>
        <p:blipFill>
          <a:blip r:embed="rId4"/>
          <a:stretch>
            <a:fillRect/>
          </a:stretch>
        </p:blipFill>
        <p:spPr>
          <a:xfrm>
            <a:off x="6413371" y="1964261"/>
            <a:ext cx="5090648" cy="2999232"/>
          </a:xfrm>
          <a:prstGeom prst="rect">
            <a:avLst/>
          </a:prstGeom>
        </p:spPr>
      </p:pic>
    </p:spTree>
    <p:extLst>
      <p:ext uri="{BB962C8B-B14F-4D97-AF65-F5344CB8AC3E}">
        <p14:creationId xmlns:p14="http://schemas.microsoft.com/office/powerpoint/2010/main" val="314257222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6">
            <a:extLst>
              <a:ext uri="{FF2B5EF4-FFF2-40B4-BE49-F238E27FC236}">
                <a16:creationId xmlns:a16="http://schemas.microsoft.com/office/drawing/2014/main" id="{6030C123-10DC-85F5-0F7C-C75A8B0127D2}"/>
              </a:ext>
            </a:extLst>
          </p:cNvPr>
          <p:cNvSpPr>
            <a:spLocks noGrp="1"/>
          </p:cNvSpPr>
          <p:nvPr>
            <p:ph sz="half" idx="2"/>
          </p:nvPr>
        </p:nvSpPr>
        <p:spPr>
          <a:xfrm>
            <a:off x="402772" y="1444402"/>
            <a:ext cx="5595863" cy="4017614"/>
          </a:xfrm>
        </p:spPr>
        <p:txBody>
          <a:bodyPr vert="horz" lIns="91440" tIns="45720" rIns="91440" bIns="45720" rtlCol="0" anchor="t">
            <a:normAutofit/>
          </a:bodyPr>
          <a:lstStyle/>
          <a:p>
            <a:pPr marL="0" indent="0">
              <a:buNone/>
            </a:pPr>
            <a:r>
              <a:rPr lang="en-US" dirty="0">
                <a:solidFill>
                  <a:schemeClr val="accent4"/>
                </a:solidFill>
                <a:ea typeface="+mn-lt"/>
                <a:cs typeface="+mn-lt"/>
              </a:rPr>
              <a:t>What is your outlook on competing for deposits for the next 12-18 months?</a:t>
            </a:r>
          </a:p>
          <a:p>
            <a:pPr marL="457200" indent="-457200">
              <a:buAutoNum type="alphaLcPeriod"/>
            </a:pPr>
            <a:endParaRPr lang="en-US" dirty="0">
              <a:solidFill>
                <a:schemeClr val="accent4"/>
              </a:solidFill>
              <a:cs typeface="Calibri"/>
            </a:endParaRPr>
          </a:p>
          <a:p>
            <a:pPr marL="457200" indent="-457200">
              <a:buFont typeface="+mj-lt"/>
              <a:buAutoNum type="alphaLcPeriod"/>
            </a:pPr>
            <a:r>
              <a:rPr lang="en-US" dirty="0">
                <a:solidFill>
                  <a:schemeClr val="accent4"/>
                </a:solidFill>
              </a:rPr>
              <a:t>much more challenging</a:t>
            </a:r>
          </a:p>
          <a:p>
            <a:pPr marL="457200" indent="-457200">
              <a:buFont typeface="+mj-lt"/>
              <a:buAutoNum type="alphaLcPeriod"/>
            </a:pPr>
            <a:r>
              <a:rPr lang="en-US" dirty="0">
                <a:solidFill>
                  <a:schemeClr val="accent4"/>
                </a:solidFill>
              </a:rPr>
              <a:t>moderately more challenging</a:t>
            </a:r>
          </a:p>
          <a:p>
            <a:pPr marL="457200" indent="-457200">
              <a:buFont typeface="+mj-lt"/>
              <a:buAutoNum type="alphaLcPeriod"/>
            </a:pPr>
            <a:r>
              <a:rPr lang="en-US" dirty="0">
                <a:solidFill>
                  <a:schemeClr val="accent4"/>
                </a:solidFill>
              </a:rPr>
              <a:t>no change</a:t>
            </a:r>
          </a:p>
          <a:p>
            <a:pPr marL="457200" indent="-457200">
              <a:buFont typeface="+mj-lt"/>
              <a:buAutoNum type="alphaLcPeriod"/>
            </a:pPr>
            <a:r>
              <a:rPr lang="en-US" dirty="0">
                <a:solidFill>
                  <a:schemeClr val="accent4"/>
                </a:solidFill>
              </a:rPr>
              <a:t>moderately easier</a:t>
            </a:r>
          </a:p>
          <a:p>
            <a:pPr marL="457200" indent="-457200">
              <a:buFont typeface="+mj-lt"/>
              <a:buAutoNum type="alphaLcPeriod"/>
            </a:pPr>
            <a:r>
              <a:rPr lang="en-US" dirty="0">
                <a:solidFill>
                  <a:schemeClr val="accent4"/>
                </a:solidFill>
              </a:rPr>
              <a:t>much easier</a:t>
            </a:r>
          </a:p>
          <a:p>
            <a:pPr marL="457200" indent="-457200">
              <a:buAutoNum type="alphaLcPeriod"/>
            </a:pPr>
            <a:endParaRPr lang="en-US" dirty="0">
              <a:solidFill>
                <a:srgbClr val="C00000"/>
              </a:solidFill>
              <a:cs typeface="Calibri"/>
            </a:endParaRPr>
          </a:p>
        </p:txBody>
      </p:sp>
      <p:sp>
        <p:nvSpPr>
          <p:cNvPr id="2" name="Title 1">
            <a:extLst>
              <a:ext uri="{FF2B5EF4-FFF2-40B4-BE49-F238E27FC236}">
                <a16:creationId xmlns:a16="http://schemas.microsoft.com/office/drawing/2014/main" id="{174D3C30-91ED-4AF2-9DF5-830963C59662}"/>
              </a:ext>
            </a:extLst>
          </p:cNvPr>
          <p:cNvSpPr>
            <a:spLocks noGrp="1"/>
          </p:cNvSpPr>
          <p:nvPr>
            <p:ph type="title"/>
          </p:nvPr>
        </p:nvSpPr>
        <p:spPr/>
        <p:txBody>
          <a:bodyPr>
            <a:normAutofit/>
          </a:bodyPr>
          <a:lstStyle/>
          <a:p>
            <a:pPr lvl="0"/>
            <a:r>
              <a:rPr lang="en-US" dirty="0"/>
              <a:t>Poll Questions</a:t>
            </a:r>
          </a:p>
        </p:txBody>
      </p:sp>
      <p:sp>
        <p:nvSpPr>
          <p:cNvPr id="9" name="Content Placeholder 6">
            <a:extLst>
              <a:ext uri="{FF2B5EF4-FFF2-40B4-BE49-F238E27FC236}">
                <a16:creationId xmlns:a16="http://schemas.microsoft.com/office/drawing/2014/main" id="{13C5E859-311B-FED3-0D01-B081588C1B23}"/>
              </a:ext>
            </a:extLst>
          </p:cNvPr>
          <p:cNvSpPr txBox="1">
            <a:spLocks/>
          </p:cNvSpPr>
          <p:nvPr/>
        </p:nvSpPr>
        <p:spPr>
          <a:xfrm>
            <a:off x="6434592" y="1444402"/>
            <a:ext cx="5595863" cy="3684588"/>
          </a:xfrm>
          <a:prstGeom prst="rect">
            <a:avLst/>
          </a:prstGeom>
        </p:spPr>
        <p:txBody>
          <a:bodyPr vert="horz" lIns="91440" tIns="45720" rIns="91440" bIns="45720" rtlCol="0" anchor="t">
            <a:normAutofit/>
          </a:bodyPr>
          <a:lstStyle>
            <a:lvl1pPr marL="228600" indent="-228600" algn="l" defTabSz="514350" rtl="0" eaLnBrk="1" latinLnBrk="0" hangingPunct="1">
              <a:lnSpc>
                <a:spcPct val="90000"/>
              </a:lnSpc>
              <a:spcBef>
                <a:spcPts val="563"/>
              </a:spcBef>
              <a:buFont typeface="Wingdings" panose="05000000000000000000" pitchFamily="2" charset="2"/>
              <a:buChar char="§"/>
              <a:defRPr sz="1800" kern="1200">
                <a:solidFill>
                  <a:schemeClr val="accent4"/>
                </a:solidFill>
                <a:latin typeface="+mn-lt"/>
                <a:ea typeface="+mn-ea"/>
                <a:cs typeface="+mn-cs"/>
              </a:defRPr>
            </a:lvl1pPr>
            <a:lvl2pPr marL="514350" indent="-257175" algn="l" defTabSz="514350" rtl="0" eaLnBrk="1" latinLnBrk="0" hangingPunct="1">
              <a:lnSpc>
                <a:spcPct val="90000"/>
              </a:lnSpc>
              <a:spcBef>
                <a:spcPts val="281"/>
              </a:spcBef>
              <a:buClr>
                <a:srgbClr val="808080"/>
              </a:buClr>
              <a:buFont typeface="Calibri" panose="020F0502020204030204" pitchFamily="34" charset="0"/>
              <a:buChar char="−"/>
              <a:defRPr sz="1400" kern="1200">
                <a:solidFill>
                  <a:srgbClr val="808080"/>
                </a:solidFill>
                <a:latin typeface="+mn-lt"/>
                <a:ea typeface="+mn-ea"/>
                <a:cs typeface="+mn-cs"/>
              </a:defRPr>
            </a:lvl2pPr>
            <a:lvl3pPr marL="685800" indent="-228600" algn="l" defTabSz="514350" rtl="0" eaLnBrk="1" latinLnBrk="0" hangingPunct="1">
              <a:lnSpc>
                <a:spcPct val="90000"/>
              </a:lnSpc>
              <a:spcBef>
                <a:spcPts val="281"/>
              </a:spcBef>
              <a:buFont typeface="Arial" panose="020B0604020202020204" pitchFamily="34" charset="0"/>
              <a:buChar char="•"/>
              <a:defRPr sz="1200" kern="1200">
                <a:solidFill>
                  <a:srgbClr val="93B1CC"/>
                </a:solidFill>
                <a:latin typeface="+mn-lt"/>
                <a:ea typeface="+mn-ea"/>
                <a:cs typeface="+mn-cs"/>
              </a:defRPr>
            </a:lvl3pPr>
            <a:lvl4pPr marL="1028700" indent="-257175" algn="l" defTabSz="514350" rtl="0" eaLnBrk="1" latinLnBrk="0" hangingPunct="1">
              <a:lnSpc>
                <a:spcPct val="90000"/>
              </a:lnSpc>
              <a:spcBef>
                <a:spcPts val="281"/>
              </a:spcBef>
              <a:buFont typeface="Courier New" panose="02070309020205020404" pitchFamily="49" charset="0"/>
              <a:buChar char="o"/>
              <a:defRPr sz="1050" kern="1200">
                <a:solidFill>
                  <a:schemeClr val="accent4"/>
                </a:solidFill>
                <a:latin typeface="+mn-lt"/>
                <a:ea typeface="+mn-ea"/>
                <a:cs typeface="+mn-cs"/>
              </a:defRPr>
            </a:lvl4pPr>
            <a:lvl5pPr marL="1371600" indent="-228600" algn="l" defTabSz="514350" rtl="0" eaLnBrk="1" latinLnBrk="0" hangingPunct="1">
              <a:lnSpc>
                <a:spcPct val="90000"/>
              </a:lnSpc>
              <a:spcBef>
                <a:spcPts val="281"/>
              </a:spcBef>
              <a:buClr>
                <a:srgbClr val="808080"/>
              </a:buClr>
              <a:buFont typeface="Wingdings" panose="05000000000000000000" pitchFamily="2" charset="2"/>
              <a:buChar char="§"/>
              <a:defRPr sz="1000" kern="1200">
                <a:solidFill>
                  <a:srgbClr val="808080"/>
                </a:solidFill>
                <a:latin typeface="+mn-lt"/>
                <a:ea typeface="+mn-ea"/>
                <a:cs typeface="+mn-cs"/>
              </a:defRPr>
            </a:lvl5pPr>
            <a:lvl6pPr marL="1414463"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6pPr>
            <a:lvl7pPr marL="1671638"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7pPr>
            <a:lvl8pPr marL="1928813"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8pPr>
            <a:lvl9pPr marL="2185988"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9pPr>
          </a:lstStyle>
          <a:p>
            <a:pPr marL="0" indent="0">
              <a:buFont typeface="Wingdings" panose="05000000000000000000" pitchFamily="2" charset="2"/>
              <a:buNone/>
            </a:pPr>
            <a:r>
              <a:rPr lang="en-US" dirty="0">
                <a:ea typeface="+mn-lt"/>
                <a:cs typeface="+mn-lt"/>
              </a:rPr>
              <a:t>What do your loan growth expectations look like for the remainder of 2024 and into 2025?</a:t>
            </a:r>
          </a:p>
          <a:p>
            <a:pPr marL="457200" indent="-457200">
              <a:buFont typeface="Wingdings" panose="05000000000000000000" pitchFamily="2" charset="2"/>
              <a:buAutoNum type="alphaLcPeriod"/>
            </a:pPr>
            <a:endParaRPr lang="en-US" dirty="0">
              <a:cs typeface="Calibri"/>
            </a:endParaRPr>
          </a:p>
          <a:p>
            <a:pPr marL="457200" indent="-457200">
              <a:spcBef>
                <a:spcPts val="600"/>
              </a:spcBef>
              <a:buFont typeface="Wingdings" panose="05000000000000000000" pitchFamily="2" charset="2"/>
              <a:buAutoNum type="alphaLcPeriod"/>
            </a:pPr>
            <a:r>
              <a:rPr lang="en-US" dirty="0">
                <a:ea typeface="+mn-lt"/>
                <a:cs typeface="+mn-lt"/>
              </a:rPr>
              <a:t>strong growth</a:t>
            </a:r>
            <a:endParaRPr lang="en-US" dirty="0">
              <a:cs typeface="Calibri"/>
            </a:endParaRPr>
          </a:p>
          <a:p>
            <a:pPr marL="457200" indent="-457200">
              <a:buFont typeface="Wingdings" panose="05000000000000000000" pitchFamily="2" charset="2"/>
              <a:buAutoNum type="alphaLcPeriod"/>
            </a:pPr>
            <a:r>
              <a:rPr lang="en-US" dirty="0">
                <a:ea typeface="+mn-lt"/>
                <a:cs typeface="+mn-lt"/>
              </a:rPr>
              <a:t>moderate growth</a:t>
            </a:r>
            <a:endParaRPr lang="en-US" dirty="0">
              <a:cs typeface="Calibri"/>
            </a:endParaRPr>
          </a:p>
          <a:p>
            <a:pPr marL="457200" indent="-457200">
              <a:buFont typeface="Wingdings" panose="05000000000000000000" pitchFamily="2" charset="2"/>
              <a:buAutoNum type="alphaLcPeriod"/>
            </a:pPr>
            <a:r>
              <a:rPr lang="en-US" dirty="0">
                <a:ea typeface="+mn-lt"/>
                <a:cs typeface="+mn-lt"/>
              </a:rPr>
              <a:t>minimal or limited growth</a:t>
            </a:r>
            <a:endParaRPr lang="en-US" dirty="0">
              <a:cs typeface="Calibri"/>
            </a:endParaRPr>
          </a:p>
          <a:p>
            <a:pPr marL="457200" indent="-457200">
              <a:buFont typeface="Wingdings" panose="05000000000000000000" pitchFamily="2" charset="2"/>
              <a:buAutoNum type="alphaLcPeriod"/>
            </a:pPr>
            <a:r>
              <a:rPr lang="en-US" dirty="0">
                <a:ea typeface="+mn-lt"/>
                <a:cs typeface="+mn-lt"/>
              </a:rPr>
              <a:t>no growth</a:t>
            </a:r>
            <a:endParaRPr lang="en-US" dirty="0">
              <a:cs typeface="Calibri"/>
            </a:endParaRPr>
          </a:p>
          <a:p>
            <a:pPr marL="457200" indent="-457200">
              <a:buFont typeface="Wingdings" panose="05000000000000000000" pitchFamily="2" charset="2"/>
              <a:buAutoNum type="alphaLcPeriod"/>
            </a:pPr>
            <a:r>
              <a:rPr lang="en-US" dirty="0">
                <a:ea typeface="+mn-lt"/>
                <a:cs typeface="+mn-lt"/>
              </a:rPr>
              <a:t>decline in balances</a:t>
            </a:r>
            <a:endParaRPr lang="en-US" dirty="0">
              <a:cs typeface="Calibri"/>
            </a:endParaRPr>
          </a:p>
        </p:txBody>
      </p:sp>
    </p:spTree>
    <p:extLst>
      <p:ext uri="{BB962C8B-B14F-4D97-AF65-F5344CB8AC3E}">
        <p14:creationId xmlns:p14="http://schemas.microsoft.com/office/powerpoint/2010/main" val="393712559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4D3C30-91ED-4AF2-9DF5-830963C59662}"/>
              </a:ext>
            </a:extLst>
          </p:cNvPr>
          <p:cNvSpPr>
            <a:spLocks noGrp="1"/>
          </p:cNvSpPr>
          <p:nvPr>
            <p:ph type="title"/>
          </p:nvPr>
        </p:nvSpPr>
        <p:spPr/>
        <p:txBody>
          <a:bodyPr>
            <a:normAutofit/>
          </a:bodyPr>
          <a:lstStyle/>
          <a:p>
            <a:r>
              <a:rPr lang="en-US" dirty="0"/>
              <a:t>Reliance on term funding remains elevated</a:t>
            </a:r>
            <a:br>
              <a:rPr lang="en-US" dirty="0"/>
            </a:br>
            <a:r>
              <a:rPr lang="en-US" sz="2200" b="0" i="1" dirty="0"/>
              <a:t>Cost of funds top of mind as maturities approach</a:t>
            </a:r>
            <a:endParaRPr lang="en-US" b="0" i="1" dirty="0">
              <a:latin typeface="Calibri"/>
              <a:cs typeface="Calibri"/>
            </a:endParaRPr>
          </a:p>
        </p:txBody>
      </p:sp>
      <p:sp>
        <p:nvSpPr>
          <p:cNvPr id="11" name="Rectangle 10">
            <a:extLst>
              <a:ext uri="{FF2B5EF4-FFF2-40B4-BE49-F238E27FC236}">
                <a16:creationId xmlns:a16="http://schemas.microsoft.com/office/drawing/2014/main" id="{9011C088-5E20-C007-1FDD-8233CF7E9C3B}"/>
              </a:ext>
            </a:extLst>
          </p:cNvPr>
          <p:cNvSpPr/>
          <p:nvPr/>
        </p:nvSpPr>
        <p:spPr>
          <a:xfrm>
            <a:off x="6344235" y="1470269"/>
            <a:ext cx="5760720" cy="33360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FFFFFF"/>
                </a:solidFill>
                <a:effectLst/>
                <a:uLnTx/>
                <a:uFillTx/>
                <a:latin typeface="Calibri"/>
                <a:ea typeface="+mn-ea"/>
                <a:cs typeface="+mn-cs"/>
              </a:rPr>
              <a:t>Funding Maturity Outlook [credit union members]</a:t>
            </a:r>
          </a:p>
        </p:txBody>
      </p:sp>
      <p:sp>
        <p:nvSpPr>
          <p:cNvPr id="23" name="Rectangle 22">
            <a:extLst>
              <a:ext uri="{FF2B5EF4-FFF2-40B4-BE49-F238E27FC236}">
                <a16:creationId xmlns:a16="http://schemas.microsoft.com/office/drawing/2014/main" id="{D30DABAC-48E3-CAB0-4DC4-CBF8ACC6EFD4}"/>
              </a:ext>
            </a:extLst>
          </p:cNvPr>
          <p:cNvSpPr/>
          <p:nvPr/>
        </p:nvSpPr>
        <p:spPr>
          <a:xfrm>
            <a:off x="87045" y="1470269"/>
            <a:ext cx="5760720" cy="33360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FFFFFF"/>
                </a:solidFill>
                <a:effectLst/>
                <a:uLnTx/>
                <a:uFillTx/>
                <a:latin typeface="Calibri"/>
                <a:ea typeface="+mn-ea"/>
                <a:cs typeface="+mn-cs"/>
              </a:rPr>
              <a:t>Funding Maturity Outlook [bank members]</a:t>
            </a:r>
          </a:p>
        </p:txBody>
      </p:sp>
      <p:sp>
        <p:nvSpPr>
          <p:cNvPr id="20" name="Footer Placeholder 4">
            <a:extLst>
              <a:ext uri="{FF2B5EF4-FFF2-40B4-BE49-F238E27FC236}">
                <a16:creationId xmlns:a16="http://schemas.microsoft.com/office/drawing/2014/main" id="{0DC38D88-FDB1-E719-01AA-FEC10A968E87}"/>
              </a:ext>
            </a:extLst>
          </p:cNvPr>
          <p:cNvSpPr txBox="1">
            <a:spLocks/>
          </p:cNvSpPr>
          <p:nvPr/>
        </p:nvSpPr>
        <p:spPr>
          <a:xfrm>
            <a:off x="398652" y="6675437"/>
            <a:ext cx="6474278" cy="365125"/>
          </a:xfrm>
          <a:prstGeom prst="rect">
            <a:avLst/>
          </a:prstGeom>
        </p:spPr>
        <p:txBody>
          <a:bodyPr vert="horz" lIns="91440" tIns="45720" rIns="91440" bIns="45720" rtlCol="0" anchor="ctr"/>
          <a:lstStyle>
            <a:defPPr>
              <a:defRPr lang="en-US"/>
            </a:defPPr>
            <a:lvl1pPr marL="0" algn="l" defTabSz="457200" rtl="0" eaLnBrk="1" latinLnBrk="0" hangingPunct="1">
              <a:defRPr sz="900" i="1" kern="1200">
                <a:solidFill>
                  <a:schemeClr val="tx1">
                    <a:tint val="75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dirty="0">
                <a:solidFill>
                  <a:srgbClr val="808080"/>
                </a:solidFill>
              </a:rPr>
              <a:t>Source: S&amp;P Global Market Intelligence.</a:t>
            </a:r>
          </a:p>
        </p:txBody>
      </p:sp>
      <p:pic>
        <p:nvPicPr>
          <p:cNvPr id="4" name="Picture 3">
            <a:extLst>
              <a:ext uri="{FF2B5EF4-FFF2-40B4-BE49-F238E27FC236}">
                <a16:creationId xmlns:a16="http://schemas.microsoft.com/office/drawing/2014/main" id="{521AA8CB-A8DE-8A2E-B438-7E8CD4A92A27}"/>
              </a:ext>
            </a:extLst>
          </p:cNvPr>
          <p:cNvPicPr>
            <a:picLocks noChangeAspect="1"/>
          </p:cNvPicPr>
          <p:nvPr/>
        </p:nvPicPr>
        <p:blipFill>
          <a:blip r:embed="rId3"/>
          <a:stretch>
            <a:fillRect/>
          </a:stretch>
        </p:blipFill>
        <p:spPr>
          <a:xfrm>
            <a:off x="0" y="1803871"/>
            <a:ext cx="5847765" cy="2707634"/>
          </a:xfrm>
          <a:prstGeom prst="rect">
            <a:avLst/>
          </a:prstGeom>
        </p:spPr>
      </p:pic>
      <p:pic>
        <p:nvPicPr>
          <p:cNvPr id="6" name="Picture 5">
            <a:extLst>
              <a:ext uri="{FF2B5EF4-FFF2-40B4-BE49-F238E27FC236}">
                <a16:creationId xmlns:a16="http://schemas.microsoft.com/office/drawing/2014/main" id="{596C4FF1-A0FE-B363-439A-03E2517B2B17}"/>
              </a:ext>
            </a:extLst>
          </p:cNvPr>
          <p:cNvPicPr>
            <a:picLocks/>
          </p:cNvPicPr>
          <p:nvPr/>
        </p:nvPicPr>
        <p:blipFill>
          <a:blip r:embed="rId4"/>
          <a:stretch>
            <a:fillRect/>
          </a:stretch>
        </p:blipFill>
        <p:spPr>
          <a:xfrm>
            <a:off x="6298515" y="1804881"/>
            <a:ext cx="5852160" cy="2706624"/>
          </a:xfrm>
          <a:prstGeom prst="rect">
            <a:avLst/>
          </a:prstGeom>
        </p:spPr>
      </p:pic>
    </p:spTree>
    <p:extLst>
      <p:ext uri="{BB962C8B-B14F-4D97-AF65-F5344CB8AC3E}">
        <p14:creationId xmlns:p14="http://schemas.microsoft.com/office/powerpoint/2010/main" val="71530319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4D3C30-91ED-4AF2-9DF5-830963C59662}"/>
              </a:ext>
            </a:extLst>
          </p:cNvPr>
          <p:cNvSpPr>
            <a:spLocks noGrp="1"/>
          </p:cNvSpPr>
          <p:nvPr>
            <p:ph type="title"/>
          </p:nvPr>
        </p:nvSpPr>
        <p:spPr/>
        <p:txBody>
          <a:bodyPr>
            <a:normAutofit/>
          </a:bodyPr>
          <a:lstStyle/>
          <a:p>
            <a:r>
              <a:rPr lang="en-US" dirty="0"/>
              <a:t>Margin headwinds persist for banks, expand at credit unions</a:t>
            </a:r>
            <a:br>
              <a:rPr lang="en-US" dirty="0"/>
            </a:br>
            <a:r>
              <a:rPr lang="en-US" sz="2200" b="0" i="1" dirty="0"/>
              <a:t>Share/deposit pricing pressure continues</a:t>
            </a:r>
            <a:endParaRPr lang="en-US" b="0" dirty="0">
              <a:latin typeface="Calibri"/>
              <a:cs typeface="Calibri"/>
            </a:endParaRPr>
          </a:p>
        </p:txBody>
      </p:sp>
      <p:sp>
        <p:nvSpPr>
          <p:cNvPr id="9" name="Rectangle 8">
            <a:extLst>
              <a:ext uri="{FF2B5EF4-FFF2-40B4-BE49-F238E27FC236}">
                <a16:creationId xmlns:a16="http://schemas.microsoft.com/office/drawing/2014/main" id="{1683A41F-3F71-EFDD-7CDD-A6D651266406}"/>
              </a:ext>
            </a:extLst>
          </p:cNvPr>
          <p:cNvSpPr/>
          <p:nvPr/>
        </p:nvSpPr>
        <p:spPr>
          <a:xfrm>
            <a:off x="780971" y="1247865"/>
            <a:ext cx="4488180" cy="33360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FFFFFF"/>
                </a:solidFill>
                <a:effectLst/>
                <a:uLnTx/>
                <a:uFillTx/>
                <a:latin typeface="Calibri"/>
                <a:ea typeface="+mn-ea"/>
                <a:cs typeface="+mn-cs"/>
              </a:rPr>
              <a:t>NIM vs. Cost of Shares/Deposits &amp; Fed Funds Rate</a:t>
            </a:r>
          </a:p>
        </p:txBody>
      </p:sp>
      <p:sp>
        <p:nvSpPr>
          <p:cNvPr id="26" name="Footer Placeholder 4">
            <a:extLst>
              <a:ext uri="{FF2B5EF4-FFF2-40B4-BE49-F238E27FC236}">
                <a16:creationId xmlns:a16="http://schemas.microsoft.com/office/drawing/2014/main" id="{E01D984F-C633-CB51-0F02-ECB2164EFA5A}"/>
              </a:ext>
            </a:extLst>
          </p:cNvPr>
          <p:cNvSpPr txBox="1">
            <a:spLocks/>
          </p:cNvSpPr>
          <p:nvPr/>
        </p:nvSpPr>
        <p:spPr>
          <a:xfrm>
            <a:off x="398652" y="6675437"/>
            <a:ext cx="6474278" cy="365125"/>
          </a:xfrm>
          <a:prstGeom prst="rect">
            <a:avLst/>
          </a:prstGeom>
        </p:spPr>
        <p:txBody>
          <a:bodyPr vert="horz" lIns="91440" tIns="45720" rIns="91440" bIns="45720" rtlCol="0" anchor="ctr"/>
          <a:lstStyle>
            <a:defPPr>
              <a:defRPr lang="en-US"/>
            </a:defPPr>
            <a:lvl1pPr marL="0" algn="l" defTabSz="457200" rtl="0" eaLnBrk="1" latinLnBrk="0" hangingPunct="1">
              <a:defRPr sz="900" i="1" kern="1200">
                <a:solidFill>
                  <a:schemeClr val="tx1">
                    <a:tint val="75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dirty="0">
                <a:solidFill>
                  <a:srgbClr val="808080"/>
                </a:solidFill>
              </a:rPr>
              <a:t>Source: S&amp;P Global Market Intelligence.</a:t>
            </a:r>
          </a:p>
        </p:txBody>
      </p:sp>
      <p:pic>
        <p:nvPicPr>
          <p:cNvPr id="12" name="Picture 11">
            <a:extLst>
              <a:ext uri="{FF2B5EF4-FFF2-40B4-BE49-F238E27FC236}">
                <a16:creationId xmlns:a16="http://schemas.microsoft.com/office/drawing/2014/main" id="{3A96ADF8-8D51-F122-D44C-B8F3F3EA15B7}"/>
              </a:ext>
            </a:extLst>
          </p:cNvPr>
          <p:cNvPicPr>
            <a:picLocks noChangeAspect="1"/>
          </p:cNvPicPr>
          <p:nvPr/>
        </p:nvPicPr>
        <p:blipFill>
          <a:blip r:embed="rId3"/>
          <a:stretch>
            <a:fillRect/>
          </a:stretch>
        </p:blipFill>
        <p:spPr>
          <a:xfrm>
            <a:off x="779447" y="1581468"/>
            <a:ext cx="4472940" cy="2418588"/>
          </a:xfrm>
          <a:prstGeom prst="rect">
            <a:avLst/>
          </a:prstGeom>
        </p:spPr>
      </p:pic>
      <p:sp>
        <p:nvSpPr>
          <p:cNvPr id="15" name="Rectangle 14">
            <a:extLst>
              <a:ext uri="{FF2B5EF4-FFF2-40B4-BE49-F238E27FC236}">
                <a16:creationId xmlns:a16="http://schemas.microsoft.com/office/drawing/2014/main" id="{68661FFB-05D9-971C-815F-49583FD456CF}"/>
              </a:ext>
            </a:extLst>
          </p:cNvPr>
          <p:cNvSpPr/>
          <p:nvPr/>
        </p:nvSpPr>
        <p:spPr>
          <a:xfrm>
            <a:off x="6922851" y="1252557"/>
            <a:ext cx="4488180" cy="33360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FFFFFF"/>
                </a:solidFill>
                <a:effectLst/>
                <a:uLnTx/>
                <a:uFillTx/>
                <a:latin typeface="Calibri"/>
                <a:ea typeface="+mn-ea"/>
                <a:cs typeface="+mn-cs"/>
              </a:rPr>
              <a:t>Cost of Time Deposits vs. Cost of Borrowings</a:t>
            </a:r>
          </a:p>
        </p:txBody>
      </p:sp>
      <p:pic>
        <p:nvPicPr>
          <p:cNvPr id="18" name="Picture 17">
            <a:extLst>
              <a:ext uri="{FF2B5EF4-FFF2-40B4-BE49-F238E27FC236}">
                <a16:creationId xmlns:a16="http://schemas.microsoft.com/office/drawing/2014/main" id="{943290C5-B713-C619-DD79-6433987C5B10}"/>
              </a:ext>
            </a:extLst>
          </p:cNvPr>
          <p:cNvPicPr>
            <a:picLocks noChangeAspect="1"/>
          </p:cNvPicPr>
          <p:nvPr/>
        </p:nvPicPr>
        <p:blipFill>
          <a:blip r:embed="rId4"/>
          <a:stretch>
            <a:fillRect/>
          </a:stretch>
        </p:blipFill>
        <p:spPr>
          <a:xfrm>
            <a:off x="6922851" y="1581468"/>
            <a:ext cx="4472940" cy="2415540"/>
          </a:xfrm>
          <a:prstGeom prst="rect">
            <a:avLst/>
          </a:prstGeom>
        </p:spPr>
      </p:pic>
      <p:pic>
        <p:nvPicPr>
          <p:cNvPr id="23" name="Picture 22">
            <a:extLst>
              <a:ext uri="{FF2B5EF4-FFF2-40B4-BE49-F238E27FC236}">
                <a16:creationId xmlns:a16="http://schemas.microsoft.com/office/drawing/2014/main" id="{E518842D-CB1C-D7DA-976E-9D065C5A04FB}"/>
              </a:ext>
            </a:extLst>
          </p:cNvPr>
          <p:cNvPicPr>
            <a:picLocks noChangeAspect="1"/>
          </p:cNvPicPr>
          <p:nvPr/>
        </p:nvPicPr>
        <p:blipFill>
          <a:blip r:embed="rId5"/>
          <a:stretch>
            <a:fillRect/>
          </a:stretch>
        </p:blipFill>
        <p:spPr>
          <a:xfrm>
            <a:off x="779447" y="3890681"/>
            <a:ext cx="4472940" cy="2511264"/>
          </a:xfrm>
          <a:prstGeom prst="rect">
            <a:avLst/>
          </a:prstGeom>
        </p:spPr>
      </p:pic>
    </p:spTree>
    <p:extLst>
      <p:ext uri="{BB962C8B-B14F-4D97-AF65-F5344CB8AC3E}">
        <p14:creationId xmlns:p14="http://schemas.microsoft.com/office/powerpoint/2010/main" val="404545137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4D3C30-91ED-4AF2-9DF5-830963C59662}"/>
              </a:ext>
            </a:extLst>
          </p:cNvPr>
          <p:cNvSpPr>
            <a:spLocks noGrp="1"/>
          </p:cNvSpPr>
          <p:nvPr>
            <p:ph type="title"/>
          </p:nvPr>
        </p:nvSpPr>
        <p:spPr/>
        <p:txBody>
          <a:bodyPr>
            <a:normAutofit/>
          </a:bodyPr>
          <a:lstStyle/>
          <a:p>
            <a:r>
              <a:rPr lang="en-US" dirty="0"/>
              <a:t>Credit concerns continue to mount</a:t>
            </a:r>
            <a:br>
              <a:rPr lang="en-US" dirty="0"/>
            </a:br>
            <a:r>
              <a:rPr lang="en-US" sz="2200" b="0" i="1" dirty="0"/>
              <a:t>Heightened focus on CRE exposure and consumer stress</a:t>
            </a:r>
            <a:endParaRPr lang="en-US" b="0" dirty="0">
              <a:latin typeface="Calibri"/>
              <a:cs typeface="Calibri"/>
            </a:endParaRPr>
          </a:p>
        </p:txBody>
      </p:sp>
      <p:sp>
        <p:nvSpPr>
          <p:cNvPr id="13" name="Content Placeholder 12">
            <a:extLst>
              <a:ext uri="{FF2B5EF4-FFF2-40B4-BE49-F238E27FC236}">
                <a16:creationId xmlns:a16="http://schemas.microsoft.com/office/drawing/2014/main" id="{D022DD00-9994-70C1-7799-AAD13BDC6DC3}"/>
              </a:ext>
            </a:extLst>
          </p:cNvPr>
          <p:cNvSpPr>
            <a:spLocks noGrp="1"/>
          </p:cNvSpPr>
          <p:nvPr>
            <p:ph sz="half" idx="2"/>
          </p:nvPr>
        </p:nvSpPr>
        <p:spPr/>
        <p:txBody>
          <a:bodyPr/>
          <a:lstStyle/>
          <a:p>
            <a:endParaRPr lang="en-US" dirty="0"/>
          </a:p>
        </p:txBody>
      </p:sp>
      <p:sp>
        <p:nvSpPr>
          <p:cNvPr id="9" name="Rectangle 8">
            <a:extLst>
              <a:ext uri="{FF2B5EF4-FFF2-40B4-BE49-F238E27FC236}">
                <a16:creationId xmlns:a16="http://schemas.microsoft.com/office/drawing/2014/main" id="{CEA89F03-F3B7-860E-6F54-170F266B346B}"/>
              </a:ext>
            </a:extLst>
          </p:cNvPr>
          <p:cNvSpPr/>
          <p:nvPr/>
        </p:nvSpPr>
        <p:spPr>
          <a:xfrm>
            <a:off x="687983" y="1589563"/>
            <a:ext cx="5090648" cy="33360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FFFFFF"/>
                </a:solidFill>
                <a:effectLst/>
                <a:uLnTx/>
                <a:uFillTx/>
                <a:latin typeface="Calibri"/>
                <a:ea typeface="+mn-ea"/>
                <a:cs typeface="+mn-cs"/>
              </a:rPr>
              <a:t>Net Charge-offs ($mm) | 2001Y – 2024 YTD Annualized</a:t>
            </a:r>
          </a:p>
        </p:txBody>
      </p:sp>
      <p:sp>
        <p:nvSpPr>
          <p:cNvPr id="10" name="Rectangle 9">
            <a:extLst>
              <a:ext uri="{FF2B5EF4-FFF2-40B4-BE49-F238E27FC236}">
                <a16:creationId xmlns:a16="http://schemas.microsoft.com/office/drawing/2014/main" id="{6C0821AB-0BA1-8BAE-5971-9863AAC01ECD}"/>
              </a:ext>
            </a:extLst>
          </p:cNvPr>
          <p:cNvSpPr/>
          <p:nvPr/>
        </p:nvSpPr>
        <p:spPr>
          <a:xfrm>
            <a:off x="6413371" y="1589563"/>
            <a:ext cx="5090648" cy="33360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FFFFFF"/>
                </a:solidFill>
                <a:effectLst/>
                <a:uLnTx/>
                <a:uFillTx/>
                <a:latin typeface="Calibri"/>
                <a:ea typeface="+mn-ea"/>
                <a:cs typeface="+mn-cs"/>
              </a:rPr>
              <a:t>Provisions ($mm) | 2001Y – 2024 YTD Annualized</a:t>
            </a:r>
          </a:p>
        </p:txBody>
      </p:sp>
      <p:sp>
        <p:nvSpPr>
          <p:cNvPr id="7" name="Footer Placeholder 4">
            <a:extLst>
              <a:ext uri="{FF2B5EF4-FFF2-40B4-BE49-F238E27FC236}">
                <a16:creationId xmlns:a16="http://schemas.microsoft.com/office/drawing/2014/main" id="{6264FAFC-3986-6AB2-EC40-A13B18DD2557}"/>
              </a:ext>
            </a:extLst>
          </p:cNvPr>
          <p:cNvSpPr txBox="1">
            <a:spLocks/>
          </p:cNvSpPr>
          <p:nvPr/>
        </p:nvSpPr>
        <p:spPr>
          <a:xfrm>
            <a:off x="398652" y="6675437"/>
            <a:ext cx="6474278" cy="365125"/>
          </a:xfrm>
          <a:prstGeom prst="rect">
            <a:avLst/>
          </a:prstGeom>
        </p:spPr>
        <p:txBody>
          <a:bodyPr vert="horz" lIns="91440" tIns="45720" rIns="91440" bIns="45720" rtlCol="0" anchor="ctr"/>
          <a:lstStyle>
            <a:defPPr>
              <a:defRPr lang="en-US"/>
            </a:defPPr>
            <a:lvl1pPr marL="0" algn="l" defTabSz="457200" rtl="0" eaLnBrk="1" latinLnBrk="0" hangingPunct="1">
              <a:defRPr sz="900" i="1" kern="1200">
                <a:solidFill>
                  <a:schemeClr val="tx1">
                    <a:tint val="75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dirty="0">
                <a:solidFill>
                  <a:srgbClr val="808080"/>
                </a:solidFill>
              </a:rPr>
              <a:t>Source: S&amp;P Global Market Intelligence.</a:t>
            </a:r>
          </a:p>
        </p:txBody>
      </p:sp>
      <p:pic>
        <p:nvPicPr>
          <p:cNvPr id="4" name="Picture 3">
            <a:extLst>
              <a:ext uri="{FF2B5EF4-FFF2-40B4-BE49-F238E27FC236}">
                <a16:creationId xmlns:a16="http://schemas.microsoft.com/office/drawing/2014/main" id="{31B2096F-AD03-96D8-39CC-9B547C406F6C}"/>
              </a:ext>
            </a:extLst>
          </p:cNvPr>
          <p:cNvPicPr>
            <a:picLocks noChangeAspect="1"/>
          </p:cNvPicPr>
          <p:nvPr/>
        </p:nvPicPr>
        <p:blipFill>
          <a:blip r:embed="rId3"/>
          <a:stretch>
            <a:fillRect/>
          </a:stretch>
        </p:blipFill>
        <p:spPr>
          <a:xfrm>
            <a:off x="687982" y="1989751"/>
            <a:ext cx="5090648" cy="2878498"/>
          </a:xfrm>
          <a:prstGeom prst="rect">
            <a:avLst/>
          </a:prstGeom>
        </p:spPr>
      </p:pic>
      <p:pic>
        <p:nvPicPr>
          <p:cNvPr id="11" name="Picture 10">
            <a:extLst>
              <a:ext uri="{FF2B5EF4-FFF2-40B4-BE49-F238E27FC236}">
                <a16:creationId xmlns:a16="http://schemas.microsoft.com/office/drawing/2014/main" id="{71494F4E-B512-6502-20EC-89D11EF57B82}"/>
              </a:ext>
            </a:extLst>
          </p:cNvPr>
          <p:cNvPicPr>
            <a:picLocks noChangeAspect="1"/>
          </p:cNvPicPr>
          <p:nvPr/>
        </p:nvPicPr>
        <p:blipFill>
          <a:blip r:embed="rId4"/>
          <a:stretch>
            <a:fillRect/>
          </a:stretch>
        </p:blipFill>
        <p:spPr>
          <a:xfrm>
            <a:off x="6413370" y="1989751"/>
            <a:ext cx="5090647" cy="2876700"/>
          </a:xfrm>
          <a:prstGeom prst="rect">
            <a:avLst/>
          </a:prstGeom>
        </p:spPr>
      </p:pic>
    </p:spTree>
    <p:extLst>
      <p:ext uri="{BB962C8B-B14F-4D97-AF65-F5344CB8AC3E}">
        <p14:creationId xmlns:p14="http://schemas.microsoft.com/office/powerpoint/2010/main" val="214361441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4D3C30-91ED-4AF2-9DF5-830963C59662}"/>
              </a:ext>
            </a:extLst>
          </p:cNvPr>
          <p:cNvSpPr>
            <a:spLocks noGrp="1"/>
          </p:cNvSpPr>
          <p:nvPr>
            <p:ph type="title"/>
          </p:nvPr>
        </p:nvSpPr>
        <p:spPr>
          <a:xfrm>
            <a:off x="402772" y="202490"/>
            <a:ext cx="11430000" cy="900335"/>
          </a:xfrm>
        </p:spPr>
        <p:txBody>
          <a:bodyPr>
            <a:normAutofit/>
          </a:bodyPr>
          <a:lstStyle/>
          <a:p>
            <a:r>
              <a:rPr lang="en-US" dirty="0"/>
              <a:t>On the horizon</a:t>
            </a:r>
          </a:p>
        </p:txBody>
      </p:sp>
      <p:sp>
        <p:nvSpPr>
          <p:cNvPr id="13" name="Content Placeholder 12">
            <a:extLst>
              <a:ext uri="{FF2B5EF4-FFF2-40B4-BE49-F238E27FC236}">
                <a16:creationId xmlns:a16="http://schemas.microsoft.com/office/drawing/2014/main" id="{D022DD00-9994-70C1-7799-AAD13BDC6DC3}"/>
              </a:ext>
            </a:extLst>
          </p:cNvPr>
          <p:cNvSpPr>
            <a:spLocks noGrp="1"/>
          </p:cNvSpPr>
          <p:nvPr>
            <p:ph sz="half" idx="2"/>
          </p:nvPr>
        </p:nvSpPr>
        <p:spPr>
          <a:xfrm>
            <a:off x="402772" y="1285388"/>
            <a:ext cx="11430000" cy="4266327"/>
          </a:xfrm>
        </p:spPr>
        <p:txBody>
          <a:bodyPr>
            <a:normAutofit fontScale="92500" lnSpcReduction="10000"/>
          </a:bodyPr>
          <a:lstStyle/>
          <a:p>
            <a:r>
              <a:rPr lang="en-US" dirty="0"/>
              <a:t>Share/deposit retention and gathering efforts face ongoing headwinds</a:t>
            </a:r>
          </a:p>
          <a:p>
            <a:r>
              <a:rPr lang="en-US" b="1" dirty="0">
                <a:solidFill>
                  <a:schemeClr val="accent2"/>
                </a:solidFill>
              </a:rPr>
              <a:t>Pivot in interest rate outlook</a:t>
            </a:r>
            <a:r>
              <a:rPr lang="en-US" dirty="0"/>
              <a:t> as inflation concerns have eased, labor market cools, and the strength of consumers has weakened</a:t>
            </a:r>
          </a:p>
          <a:p>
            <a:r>
              <a:rPr lang="en-US" b="1" dirty="0">
                <a:solidFill>
                  <a:schemeClr val="accent2"/>
                </a:solidFill>
              </a:rPr>
              <a:t>Caution</a:t>
            </a:r>
            <a:r>
              <a:rPr lang="en-US" dirty="0"/>
              <a:t> for an economic downturn with softening macro data and tightening credit conditions could influence pullback in lending activity</a:t>
            </a:r>
          </a:p>
          <a:p>
            <a:r>
              <a:rPr lang="en-US" b="1" dirty="0">
                <a:solidFill>
                  <a:schemeClr val="accent2"/>
                </a:solidFill>
              </a:rPr>
              <a:t>Access</a:t>
            </a:r>
            <a:r>
              <a:rPr lang="en-US" dirty="0"/>
              <a:t> to liquidity and collateral capacity imperative going forward as the ability to sell securities to generate liquidity remains restricted due to underwater security portfolios</a:t>
            </a:r>
          </a:p>
          <a:p>
            <a:pPr lvl="1"/>
            <a:r>
              <a:rPr lang="en-US" dirty="0"/>
              <a:t>Stress testing and cash flow monitoring will continue to gain attention from regulators</a:t>
            </a:r>
          </a:p>
          <a:p>
            <a:r>
              <a:rPr lang="en-US" dirty="0"/>
              <a:t>Margin pressure to persist in near-term with greater reliance on term funding but hope for funding cost relief with expected rate cuts</a:t>
            </a:r>
          </a:p>
          <a:p>
            <a:r>
              <a:rPr lang="en-US" dirty="0"/>
              <a:t>Amid spike in provisions and net charge-offs, </a:t>
            </a:r>
            <a:r>
              <a:rPr lang="en-US" b="1" dirty="0">
                <a:solidFill>
                  <a:schemeClr val="accent2"/>
                </a:solidFill>
              </a:rPr>
              <a:t>lingering credit concerns</a:t>
            </a:r>
            <a:r>
              <a:rPr lang="en-US" dirty="0"/>
              <a:t> in some sectors could impact reserve levels</a:t>
            </a:r>
          </a:p>
          <a:p>
            <a:r>
              <a:rPr lang="en-US" b="1" dirty="0">
                <a:solidFill>
                  <a:schemeClr val="accent2"/>
                </a:solidFill>
              </a:rPr>
              <a:t>Market volatility</a:t>
            </a:r>
            <a:r>
              <a:rPr lang="en-US" dirty="0"/>
              <a:t> is likely to remain heightened with both domestic (election year) and global uncertainties</a:t>
            </a:r>
          </a:p>
        </p:txBody>
      </p:sp>
    </p:spTree>
    <p:extLst>
      <p:ext uri="{BB962C8B-B14F-4D97-AF65-F5344CB8AC3E}">
        <p14:creationId xmlns:p14="http://schemas.microsoft.com/office/powerpoint/2010/main" val="338457562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9633136D-54FB-47C5-B90D-E4EEB5028AF9}"/>
              </a:ext>
            </a:extLst>
          </p:cNvPr>
          <p:cNvSpPr>
            <a:spLocks noGrp="1"/>
          </p:cNvSpPr>
          <p:nvPr>
            <p:ph type="ctrTitle"/>
          </p:nvPr>
        </p:nvSpPr>
        <p:spPr>
          <a:xfrm>
            <a:off x="609600" y="2361837"/>
            <a:ext cx="10972800" cy="1022099"/>
          </a:xfrm>
        </p:spPr>
        <p:txBody>
          <a:bodyPr vert="horz" lIns="91440" tIns="45720" rIns="91440" bIns="45720" rtlCol="0" anchor="b">
            <a:noAutofit/>
          </a:bodyPr>
          <a:lstStyle/>
          <a:p>
            <a:pPr algn="ctr"/>
            <a:r>
              <a:rPr lang="en-US" sz="3600" dirty="0">
                <a:latin typeface="Calibri"/>
                <a:cs typeface="Calibri"/>
              </a:rPr>
              <a:t> </a:t>
            </a:r>
            <a:br>
              <a:rPr lang="en-US" sz="3600" dirty="0"/>
            </a:br>
            <a:r>
              <a:rPr lang="en-US" sz="3600" dirty="0">
                <a:latin typeface="Calibri"/>
                <a:cs typeface="Calibri"/>
              </a:rPr>
              <a:t>Funding Strategies &amp; Considerations</a:t>
            </a:r>
          </a:p>
        </p:txBody>
      </p:sp>
      <p:cxnSp>
        <p:nvCxnSpPr>
          <p:cNvPr id="5" name="Straight Connector 4">
            <a:extLst>
              <a:ext uri="{FF2B5EF4-FFF2-40B4-BE49-F238E27FC236}">
                <a16:creationId xmlns:a16="http://schemas.microsoft.com/office/drawing/2014/main" id="{6056662D-BFBD-2E9F-23DE-D6F913200C04}"/>
              </a:ext>
            </a:extLst>
          </p:cNvPr>
          <p:cNvCxnSpPr>
            <a:cxnSpLocks/>
          </p:cNvCxnSpPr>
          <p:nvPr/>
        </p:nvCxnSpPr>
        <p:spPr>
          <a:xfrm>
            <a:off x="609600" y="3429000"/>
            <a:ext cx="10972800" cy="0"/>
          </a:xfrm>
          <a:prstGeom prst="line">
            <a:avLst/>
          </a:prstGeom>
          <a:ln w="12700">
            <a:solidFill>
              <a:srgbClr val="80808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93122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4D3C30-91ED-4AF2-9DF5-830963C59662}"/>
              </a:ext>
            </a:extLst>
          </p:cNvPr>
          <p:cNvSpPr>
            <a:spLocks noGrp="1"/>
          </p:cNvSpPr>
          <p:nvPr>
            <p:ph type="title"/>
          </p:nvPr>
        </p:nvSpPr>
        <p:spPr/>
        <p:txBody>
          <a:bodyPr>
            <a:normAutofit/>
          </a:bodyPr>
          <a:lstStyle/>
          <a:p>
            <a:r>
              <a:rPr lang="en-US" dirty="0"/>
              <a:t>Looking ahead – all signs point to rate cuts</a:t>
            </a:r>
            <a:br>
              <a:rPr lang="en-US" dirty="0"/>
            </a:br>
            <a:r>
              <a:rPr lang="en-US" sz="2200" b="0" i="1" dirty="0"/>
              <a:t>Will the Fed move down a gradual path or move more quickly to a policy shift?</a:t>
            </a:r>
            <a:endParaRPr lang="en-US" b="0" dirty="0">
              <a:latin typeface="Calibri"/>
              <a:cs typeface="Calibri"/>
            </a:endParaRPr>
          </a:p>
        </p:txBody>
      </p:sp>
      <p:sp>
        <p:nvSpPr>
          <p:cNvPr id="13" name="Content Placeholder 12">
            <a:extLst>
              <a:ext uri="{FF2B5EF4-FFF2-40B4-BE49-F238E27FC236}">
                <a16:creationId xmlns:a16="http://schemas.microsoft.com/office/drawing/2014/main" id="{D022DD00-9994-70C1-7799-AAD13BDC6DC3}"/>
              </a:ext>
            </a:extLst>
          </p:cNvPr>
          <p:cNvSpPr>
            <a:spLocks noGrp="1"/>
          </p:cNvSpPr>
          <p:nvPr>
            <p:ph sz="half" idx="2"/>
          </p:nvPr>
        </p:nvSpPr>
        <p:spPr/>
        <p:txBody>
          <a:bodyPr/>
          <a:lstStyle/>
          <a:p>
            <a:r>
              <a:rPr lang="en-US" dirty="0"/>
              <a:t>Funding considerations for upcoming maturities and general balance sheet funding:</a:t>
            </a:r>
          </a:p>
        </p:txBody>
      </p:sp>
      <p:sp>
        <p:nvSpPr>
          <p:cNvPr id="5" name="Footer Placeholder 4">
            <a:extLst>
              <a:ext uri="{FF2B5EF4-FFF2-40B4-BE49-F238E27FC236}">
                <a16:creationId xmlns:a16="http://schemas.microsoft.com/office/drawing/2014/main" id="{2617685D-0396-4686-4B98-A1B7BB93BA28}"/>
              </a:ext>
            </a:extLst>
          </p:cNvPr>
          <p:cNvSpPr txBox="1">
            <a:spLocks/>
          </p:cNvSpPr>
          <p:nvPr/>
        </p:nvSpPr>
        <p:spPr>
          <a:xfrm>
            <a:off x="398652" y="6675437"/>
            <a:ext cx="6474278" cy="365125"/>
          </a:xfrm>
          <a:prstGeom prst="rect">
            <a:avLst/>
          </a:prstGeom>
        </p:spPr>
        <p:txBody>
          <a:bodyPr vert="horz" lIns="91440" tIns="45720" rIns="91440" bIns="45720" rtlCol="0" anchor="ctr"/>
          <a:lstStyle>
            <a:defPPr>
              <a:defRPr lang="en-US"/>
            </a:defPPr>
            <a:lvl1pPr marL="0" algn="l" defTabSz="457200" rtl="0" eaLnBrk="1" latinLnBrk="0" hangingPunct="1">
              <a:defRPr sz="900" i="1" kern="1200">
                <a:solidFill>
                  <a:schemeClr val="tx1">
                    <a:tint val="75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dirty="0">
                <a:solidFill>
                  <a:srgbClr val="808080"/>
                </a:solidFill>
              </a:rPr>
              <a:t>Source: FHLBank Topeka.</a:t>
            </a:r>
          </a:p>
        </p:txBody>
      </p:sp>
      <p:sp>
        <p:nvSpPr>
          <p:cNvPr id="7" name="Content Placeholder 7">
            <a:extLst>
              <a:ext uri="{FF2B5EF4-FFF2-40B4-BE49-F238E27FC236}">
                <a16:creationId xmlns:a16="http://schemas.microsoft.com/office/drawing/2014/main" id="{F13ABA50-6474-C4C5-5868-6E34270FA0B6}"/>
              </a:ext>
            </a:extLst>
          </p:cNvPr>
          <p:cNvSpPr txBox="1">
            <a:spLocks/>
          </p:cNvSpPr>
          <p:nvPr/>
        </p:nvSpPr>
        <p:spPr>
          <a:xfrm>
            <a:off x="500137" y="3429000"/>
            <a:ext cx="5595863" cy="3684588"/>
          </a:xfrm>
          <a:prstGeom prst="rect">
            <a:avLst/>
          </a:prstGeom>
        </p:spPr>
        <p:txBody>
          <a:bodyPr vert="horz" lIns="91440" tIns="45720" rIns="91440" bIns="45720" rtlCol="0">
            <a:normAutofit/>
          </a:bodyPr>
          <a:lstStyle>
            <a:lvl1pPr marL="228600" indent="-228600" algn="l" defTabSz="514350" rtl="0" eaLnBrk="1" latinLnBrk="0" hangingPunct="1">
              <a:lnSpc>
                <a:spcPct val="90000"/>
              </a:lnSpc>
              <a:spcBef>
                <a:spcPts val="1000"/>
              </a:spcBef>
              <a:buFont typeface="Wingdings" panose="05000000000000000000" pitchFamily="2" charset="2"/>
              <a:buChar char="§"/>
              <a:defRPr sz="2200" kern="1200">
                <a:solidFill>
                  <a:schemeClr val="accent4"/>
                </a:solidFill>
                <a:latin typeface="+mn-lt"/>
                <a:ea typeface="+mn-ea"/>
                <a:cs typeface="+mn-cs"/>
              </a:defRPr>
            </a:lvl1pPr>
            <a:lvl2pPr marL="514350" indent="-257175" algn="l" defTabSz="514350" rtl="0" eaLnBrk="1" latinLnBrk="0" hangingPunct="1">
              <a:lnSpc>
                <a:spcPct val="90000"/>
              </a:lnSpc>
              <a:spcBef>
                <a:spcPts val="600"/>
              </a:spcBef>
              <a:buClr>
                <a:srgbClr val="808080"/>
              </a:buClr>
              <a:buFont typeface="Calibri" panose="020F0502020204030204" pitchFamily="34" charset="0"/>
              <a:buChar char="−"/>
              <a:defRPr sz="1800" kern="1200">
                <a:solidFill>
                  <a:srgbClr val="808080"/>
                </a:solidFill>
                <a:latin typeface="+mn-lt"/>
                <a:ea typeface="+mn-ea"/>
                <a:cs typeface="+mn-cs"/>
              </a:defRPr>
            </a:lvl2pPr>
            <a:lvl3pPr marL="628650" indent="-171450" algn="l" defTabSz="514350" rtl="0" eaLnBrk="1" latinLnBrk="0" hangingPunct="1">
              <a:lnSpc>
                <a:spcPct val="90000"/>
              </a:lnSpc>
              <a:spcBef>
                <a:spcPts val="600"/>
              </a:spcBef>
              <a:buFont typeface="Arial" panose="020B0604020202020204" pitchFamily="34" charset="0"/>
              <a:buChar char="•"/>
              <a:defRPr sz="1400" kern="1200">
                <a:solidFill>
                  <a:srgbClr val="93B1CC"/>
                </a:solidFill>
                <a:latin typeface="+mn-lt"/>
                <a:ea typeface="+mn-ea"/>
                <a:cs typeface="+mn-cs"/>
              </a:defRPr>
            </a:lvl3pPr>
            <a:lvl4pPr marL="971550" indent="-200025" algn="l" defTabSz="514350" rtl="0" eaLnBrk="1" latinLnBrk="0" hangingPunct="1">
              <a:lnSpc>
                <a:spcPct val="90000"/>
              </a:lnSpc>
              <a:spcBef>
                <a:spcPts val="600"/>
              </a:spcBef>
              <a:buFont typeface="Courier New" panose="02070309020205020404" pitchFamily="49" charset="0"/>
              <a:buChar char="o"/>
              <a:defRPr sz="1100" kern="1200">
                <a:solidFill>
                  <a:schemeClr val="accent4"/>
                </a:solidFill>
                <a:latin typeface="+mn-lt"/>
                <a:ea typeface="+mn-ea"/>
                <a:cs typeface="+mn-cs"/>
              </a:defRPr>
            </a:lvl4pPr>
            <a:lvl5pPr marL="1314450" indent="-171450" algn="l" defTabSz="514350" rtl="0" eaLnBrk="1" latinLnBrk="0" hangingPunct="1">
              <a:lnSpc>
                <a:spcPct val="90000"/>
              </a:lnSpc>
              <a:spcBef>
                <a:spcPts val="600"/>
              </a:spcBef>
              <a:buClr>
                <a:srgbClr val="808080"/>
              </a:buClr>
              <a:buFont typeface="Wingdings" panose="05000000000000000000" pitchFamily="2" charset="2"/>
              <a:buChar char="§"/>
              <a:defRPr sz="1050" kern="1200">
                <a:solidFill>
                  <a:srgbClr val="808080"/>
                </a:solidFill>
                <a:latin typeface="+mn-lt"/>
                <a:ea typeface="+mn-ea"/>
                <a:cs typeface="+mn-cs"/>
              </a:defRPr>
            </a:lvl5pPr>
            <a:lvl6pPr marL="1414463"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6pPr>
            <a:lvl7pPr marL="1671638"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7pPr>
            <a:lvl8pPr marL="1928813"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8pPr>
            <a:lvl9pPr marL="2185988"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9pPr>
          </a:lstStyle>
          <a:p>
            <a:endParaRPr lang="en-US" dirty="0"/>
          </a:p>
        </p:txBody>
      </p:sp>
      <p:sp>
        <p:nvSpPr>
          <p:cNvPr id="8" name="Content Placeholder 7">
            <a:extLst>
              <a:ext uri="{FF2B5EF4-FFF2-40B4-BE49-F238E27FC236}">
                <a16:creationId xmlns:a16="http://schemas.microsoft.com/office/drawing/2014/main" id="{29F1791E-08F1-EA00-5B40-7ABE337CE06E}"/>
              </a:ext>
            </a:extLst>
          </p:cNvPr>
          <p:cNvSpPr txBox="1">
            <a:spLocks/>
          </p:cNvSpPr>
          <p:nvPr/>
        </p:nvSpPr>
        <p:spPr>
          <a:xfrm>
            <a:off x="398652" y="1666874"/>
            <a:ext cx="5595863" cy="3684588"/>
          </a:xfrm>
          <a:prstGeom prst="rect">
            <a:avLst/>
          </a:prstGeom>
        </p:spPr>
        <p:txBody>
          <a:bodyPr vert="horz" lIns="91440" tIns="45720" rIns="91440" bIns="45720" rtlCol="0">
            <a:normAutofit/>
          </a:bodyPr>
          <a:lstStyle>
            <a:lvl1pPr marL="228600" indent="-228600" algn="l" defTabSz="514350" rtl="0" eaLnBrk="1" latinLnBrk="0" hangingPunct="1">
              <a:lnSpc>
                <a:spcPct val="90000"/>
              </a:lnSpc>
              <a:spcBef>
                <a:spcPts val="1000"/>
              </a:spcBef>
              <a:buFont typeface="Wingdings" panose="05000000000000000000" pitchFamily="2" charset="2"/>
              <a:buChar char="§"/>
              <a:defRPr sz="2200" kern="1200">
                <a:solidFill>
                  <a:schemeClr val="accent4"/>
                </a:solidFill>
                <a:latin typeface="+mn-lt"/>
                <a:ea typeface="+mn-ea"/>
                <a:cs typeface="+mn-cs"/>
              </a:defRPr>
            </a:lvl1pPr>
            <a:lvl2pPr marL="514350" indent="-257175" algn="l" defTabSz="514350" rtl="0" eaLnBrk="1" latinLnBrk="0" hangingPunct="1">
              <a:lnSpc>
                <a:spcPct val="90000"/>
              </a:lnSpc>
              <a:spcBef>
                <a:spcPts val="600"/>
              </a:spcBef>
              <a:buClr>
                <a:srgbClr val="808080"/>
              </a:buClr>
              <a:buFont typeface="Calibri" panose="020F0502020204030204" pitchFamily="34" charset="0"/>
              <a:buChar char="−"/>
              <a:defRPr sz="1800" kern="1200">
                <a:solidFill>
                  <a:srgbClr val="808080"/>
                </a:solidFill>
                <a:latin typeface="+mn-lt"/>
                <a:ea typeface="+mn-ea"/>
                <a:cs typeface="+mn-cs"/>
              </a:defRPr>
            </a:lvl2pPr>
            <a:lvl3pPr marL="628650" indent="-171450" algn="l" defTabSz="514350" rtl="0" eaLnBrk="1" latinLnBrk="0" hangingPunct="1">
              <a:lnSpc>
                <a:spcPct val="90000"/>
              </a:lnSpc>
              <a:spcBef>
                <a:spcPts val="600"/>
              </a:spcBef>
              <a:buFont typeface="Arial" panose="020B0604020202020204" pitchFamily="34" charset="0"/>
              <a:buChar char="•"/>
              <a:defRPr sz="1400" kern="1200">
                <a:solidFill>
                  <a:srgbClr val="93B1CC"/>
                </a:solidFill>
                <a:latin typeface="+mn-lt"/>
                <a:ea typeface="+mn-ea"/>
                <a:cs typeface="+mn-cs"/>
              </a:defRPr>
            </a:lvl3pPr>
            <a:lvl4pPr marL="971550" indent="-200025" algn="l" defTabSz="514350" rtl="0" eaLnBrk="1" latinLnBrk="0" hangingPunct="1">
              <a:lnSpc>
                <a:spcPct val="90000"/>
              </a:lnSpc>
              <a:spcBef>
                <a:spcPts val="600"/>
              </a:spcBef>
              <a:buFont typeface="Courier New" panose="02070309020205020404" pitchFamily="49" charset="0"/>
              <a:buChar char="o"/>
              <a:defRPr sz="1100" kern="1200">
                <a:solidFill>
                  <a:schemeClr val="accent4"/>
                </a:solidFill>
                <a:latin typeface="+mn-lt"/>
                <a:ea typeface="+mn-ea"/>
                <a:cs typeface="+mn-cs"/>
              </a:defRPr>
            </a:lvl4pPr>
            <a:lvl5pPr marL="1314450" indent="-171450" algn="l" defTabSz="514350" rtl="0" eaLnBrk="1" latinLnBrk="0" hangingPunct="1">
              <a:lnSpc>
                <a:spcPct val="90000"/>
              </a:lnSpc>
              <a:spcBef>
                <a:spcPts val="600"/>
              </a:spcBef>
              <a:buClr>
                <a:srgbClr val="808080"/>
              </a:buClr>
              <a:buFont typeface="Wingdings" panose="05000000000000000000" pitchFamily="2" charset="2"/>
              <a:buChar char="§"/>
              <a:defRPr sz="1050" kern="1200">
                <a:solidFill>
                  <a:srgbClr val="808080"/>
                </a:solidFill>
                <a:latin typeface="+mn-lt"/>
                <a:ea typeface="+mn-ea"/>
                <a:cs typeface="+mn-cs"/>
              </a:defRPr>
            </a:lvl5pPr>
            <a:lvl6pPr marL="1414463"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6pPr>
            <a:lvl7pPr marL="1671638"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7pPr>
            <a:lvl8pPr marL="1928813"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8pPr>
            <a:lvl9pPr marL="2185988"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9pPr>
          </a:lstStyle>
          <a:p>
            <a:pPr lvl="1"/>
            <a:r>
              <a:rPr lang="en-US" dirty="0"/>
              <a:t>Cost</a:t>
            </a:r>
          </a:p>
          <a:p>
            <a:pPr lvl="2"/>
            <a:r>
              <a:rPr lang="en-US" sz="1600" dirty="0">
                <a:solidFill>
                  <a:schemeClr val="accent2"/>
                </a:solidFill>
              </a:rPr>
              <a:t>What does market have priced into yield curve?</a:t>
            </a:r>
          </a:p>
          <a:p>
            <a:pPr lvl="2"/>
            <a:r>
              <a:rPr lang="en-US" sz="1600" dirty="0">
                <a:solidFill>
                  <a:schemeClr val="accent2"/>
                </a:solidFill>
              </a:rPr>
              <a:t>Potential for market expectations to change over time</a:t>
            </a:r>
          </a:p>
          <a:p>
            <a:pPr lvl="2"/>
            <a:r>
              <a:rPr lang="en-US" sz="1600" dirty="0">
                <a:solidFill>
                  <a:schemeClr val="accent2"/>
                </a:solidFill>
              </a:rPr>
              <a:t>What does balance sheet need – gaps to fill – and what does our interest-rate risk profile look like?</a:t>
            </a:r>
            <a:endParaRPr lang="en-US" dirty="0">
              <a:solidFill>
                <a:schemeClr val="accent2"/>
              </a:solidFill>
            </a:endParaRPr>
          </a:p>
        </p:txBody>
      </p:sp>
      <p:sp>
        <p:nvSpPr>
          <p:cNvPr id="9" name="Content Placeholder 7">
            <a:extLst>
              <a:ext uri="{FF2B5EF4-FFF2-40B4-BE49-F238E27FC236}">
                <a16:creationId xmlns:a16="http://schemas.microsoft.com/office/drawing/2014/main" id="{000215CE-6C2C-2F6E-0F41-287AF08D1979}"/>
              </a:ext>
            </a:extLst>
          </p:cNvPr>
          <p:cNvSpPr txBox="1">
            <a:spLocks/>
          </p:cNvSpPr>
          <p:nvPr/>
        </p:nvSpPr>
        <p:spPr>
          <a:xfrm>
            <a:off x="6193365" y="1666874"/>
            <a:ext cx="5595863" cy="3684588"/>
          </a:xfrm>
          <a:prstGeom prst="rect">
            <a:avLst/>
          </a:prstGeom>
        </p:spPr>
        <p:txBody>
          <a:bodyPr vert="horz" lIns="91440" tIns="45720" rIns="91440" bIns="45720" rtlCol="0">
            <a:normAutofit/>
          </a:bodyPr>
          <a:lstStyle>
            <a:lvl1pPr marL="228600" indent="-228600" algn="l" defTabSz="514350" rtl="0" eaLnBrk="1" latinLnBrk="0" hangingPunct="1">
              <a:lnSpc>
                <a:spcPct val="90000"/>
              </a:lnSpc>
              <a:spcBef>
                <a:spcPts val="1000"/>
              </a:spcBef>
              <a:buFont typeface="Wingdings" panose="05000000000000000000" pitchFamily="2" charset="2"/>
              <a:buChar char="§"/>
              <a:defRPr sz="2200" kern="1200">
                <a:solidFill>
                  <a:schemeClr val="accent4"/>
                </a:solidFill>
                <a:latin typeface="+mn-lt"/>
                <a:ea typeface="+mn-ea"/>
                <a:cs typeface="+mn-cs"/>
              </a:defRPr>
            </a:lvl1pPr>
            <a:lvl2pPr marL="514350" indent="-257175" algn="l" defTabSz="514350" rtl="0" eaLnBrk="1" latinLnBrk="0" hangingPunct="1">
              <a:lnSpc>
                <a:spcPct val="90000"/>
              </a:lnSpc>
              <a:spcBef>
                <a:spcPts val="600"/>
              </a:spcBef>
              <a:buClr>
                <a:srgbClr val="808080"/>
              </a:buClr>
              <a:buFont typeface="Calibri" panose="020F0502020204030204" pitchFamily="34" charset="0"/>
              <a:buChar char="−"/>
              <a:defRPr sz="1800" kern="1200">
                <a:solidFill>
                  <a:srgbClr val="808080"/>
                </a:solidFill>
                <a:latin typeface="+mn-lt"/>
                <a:ea typeface="+mn-ea"/>
                <a:cs typeface="+mn-cs"/>
              </a:defRPr>
            </a:lvl2pPr>
            <a:lvl3pPr marL="628650" indent="-171450" algn="l" defTabSz="514350" rtl="0" eaLnBrk="1" latinLnBrk="0" hangingPunct="1">
              <a:lnSpc>
                <a:spcPct val="90000"/>
              </a:lnSpc>
              <a:spcBef>
                <a:spcPts val="600"/>
              </a:spcBef>
              <a:buFont typeface="Arial" panose="020B0604020202020204" pitchFamily="34" charset="0"/>
              <a:buChar char="•"/>
              <a:defRPr sz="1400" kern="1200">
                <a:solidFill>
                  <a:srgbClr val="93B1CC"/>
                </a:solidFill>
                <a:latin typeface="+mn-lt"/>
                <a:ea typeface="+mn-ea"/>
                <a:cs typeface="+mn-cs"/>
              </a:defRPr>
            </a:lvl3pPr>
            <a:lvl4pPr marL="971550" indent="-200025" algn="l" defTabSz="514350" rtl="0" eaLnBrk="1" latinLnBrk="0" hangingPunct="1">
              <a:lnSpc>
                <a:spcPct val="90000"/>
              </a:lnSpc>
              <a:spcBef>
                <a:spcPts val="600"/>
              </a:spcBef>
              <a:buFont typeface="Courier New" panose="02070309020205020404" pitchFamily="49" charset="0"/>
              <a:buChar char="o"/>
              <a:defRPr sz="1100" kern="1200">
                <a:solidFill>
                  <a:schemeClr val="accent4"/>
                </a:solidFill>
                <a:latin typeface="+mn-lt"/>
                <a:ea typeface="+mn-ea"/>
                <a:cs typeface="+mn-cs"/>
              </a:defRPr>
            </a:lvl4pPr>
            <a:lvl5pPr marL="1314450" indent="-171450" algn="l" defTabSz="514350" rtl="0" eaLnBrk="1" latinLnBrk="0" hangingPunct="1">
              <a:lnSpc>
                <a:spcPct val="90000"/>
              </a:lnSpc>
              <a:spcBef>
                <a:spcPts val="600"/>
              </a:spcBef>
              <a:buClr>
                <a:srgbClr val="808080"/>
              </a:buClr>
              <a:buFont typeface="Wingdings" panose="05000000000000000000" pitchFamily="2" charset="2"/>
              <a:buChar char="§"/>
              <a:defRPr sz="1050" kern="1200">
                <a:solidFill>
                  <a:srgbClr val="808080"/>
                </a:solidFill>
                <a:latin typeface="+mn-lt"/>
                <a:ea typeface="+mn-ea"/>
                <a:cs typeface="+mn-cs"/>
              </a:defRPr>
            </a:lvl5pPr>
            <a:lvl6pPr marL="1414463"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6pPr>
            <a:lvl7pPr marL="1671638"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7pPr>
            <a:lvl8pPr marL="1928813"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8pPr>
            <a:lvl9pPr marL="2185988"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9pPr>
          </a:lstStyle>
          <a:p>
            <a:pPr lvl="1"/>
            <a:r>
              <a:rPr lang="en-US" dirty="0"/>
              <a:t>Liquidity</a:t>
            </a:r>
          </a:p>
          <a:p>
            <a:pPr lvl="2"/>
            <a:r>
              <a:rPr lang="en-US" sz="1600" dirty="0">
                <a:solidFill>
                  <a:schemeClr val="accent2"/>
                </a:solidFill>
              </a:rPr>
              <a:t>Deposit growth expectations</a:t>
            </a:r>
          </a:p>
          <a:p>
            <a:pPr lvl="2"/>
            <a:r>
              <a:rPr lang="en-US" sz="1600" dirty="0">
                <a:solidFill>
                  <a:schemeClr val="accent2"/>
                </a:solidFill>
              </a:rPr>
              <a:t>Loan demand, capacity to grow</a:t>
            </a:r>
          </a:p>
          <a:p>
            <a:pPr lvl="2"/>
            <a:r>
              <a:rPr lang="en-US" sz="1600" dirty="0">
                <a:solidFill>
                  <a:schemeClr val="accent2"/>
                </a:solidFill>
              </a:rPr>
              <a:t>Organic cash flows</a:t>
            </a:r>
          </a:p>
        </p:txBody>
      </p:sp>
      <p:pic>
        <p:nvPicPr>
          <p:cNvPr id="19" name="Picture 18">
            <a:extLst>
              <a:ext uri="{FF2B5EF4-FFF2-40B4-BE49-F238E27FC236}">
                <a16:creationId xmlns:a16="http://schemas.microsoft.com/office/drawing/2014/main" id="{CCFC8CB0-D2DF-5EDD-998A-60D381D971CD}"/>
              </a:ext>
            </a:extLst>
          </p:cNvPr>
          <p:cNvPicPr>
            <a:picLocks noChangeAspect="1"/>
          </p:cNvPicPr>
          <p:nvPr/>
        </p:nvPicPr>
        <p:blipFill>
          <a:blip r:embed="rId3"/>
          <a:stretch>
            <a:fillRect/>
          </a:stretch>
        </p:blipFill>
        <p:spPr>
          <a:xfrm>
            <a:off x="6390840" y="3429000"/>
            <a:ext cx="5487924" cy="2548128"/>
          </a:xfrm>
          <a:prstGeom prst="rect">
            <a:avLst/>
          </a:prstGeom>
        </p:spPr>
      </p:pic>
      <p:pic>
        <p:nvPicPr>
          <p:cNvPr id="21" name="Picture 20">
            <a:extLst>
              <a:ext uri="{FF2B5EF4-FFF2-40B4-BE49-F238E27FC236}">
                <a16:creationId xmlns:a16="http://schemas.microsoft.com/office/drawing/2014/main" id="{9D5F2C7B-F6A5-05D9-E965-1059F96A1393}"/>
              </a:ext>
            </a:extLst>
          </p:cNvPr>
          <p:cNvPicPr>
            <a:picLocks noChangeAspect="1"/>
          </p:cNvPicPr>
          <p:nvPr/>
        </p:nvPicPr>
        <p:blipFill>
          <a:blip r:embed="rId4"/>
          <a:stretch>
            <a:fillRect/>
          </a:stretch>
        </p:blipFill>
        <p:spPr>
          <a:xfrm>
            <a:off x="313236" y="3429000"/>
            <a:ext cx="5484876" cy="2548128"/>
          </a:xfrm>
          <a:prstGeom prst="rect">
            <a:avLst/>
          </a:prstGeom>
        </p:spPr>
      </p:pic>
    </p:spTree>
    <p:extLst>
      <p:ext uri="{BB962C8B-B14F-4D97-AF65-F5344CB8AC3E}">
        <p14:creationId xmlns:p14="http://schemas.microsoft.com/office/powerpoint/2010/main" val="291608556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 Placeholder 6">
            <a:extLst>
              <a:ext uri="{FF2B5EF4-FFF2-40B4-BE49-F238E27FC236}">
                <a16:creationId xmlns:a16="http://schemas.microsoft.com/office/drawing/2014/main" id="{7DEF1806-F990-7CD4-C68B-6299A071D97C}"/>
              </a:ext>
            </a:extLst>
          </p:cNvPr>
          <p:cNvSpPr>
            <a:spLocks noGrp="1"/>
          </p:cNvSpPr>
          <p:nvPr>
            <p:ph type="body" idx="1"/>
          </p:nvPr>
        </p:nvSpPr>
        <p:spPr/>
        <p:txBody>
          <a:bodyPr/>
          <a:lstStyle/>
          <a:p>
            <a:r>
              <a:rPr lang="en-US" dirty="0">
                <a:solidFill>
                  <a:schemeClr val="accent2"/>
                </a:solidFill>
              </a:rPr>
              <a:t>Earning Assets and Income Considerations</a:t>
            </a:r>
          </a:p>
        </p:txBody>
      </p:sp>
      <p:sp>
        <p:nvSpPr>
          <p:cNvPr id="8" name="Content Placeholder 7">
            <a:extLst>
              <a:ext uri="{FF2B5EF4-FFF2-40B4-BE49-F238E27FC236}">
                <a16:creationId xmlns:a16="http://schemas.microsoft.com/office/drawing/2014/main" id="{B6B2CF25-8D84-53CD-6E10-E81E28B4463B}"/>
              </a:ext>
            </a:extLst>
          </p:cNvPr>
          <p:cNvSpPr>
            <a:spLocks noGrp="1"/>
          </p:cNvSpPr>
          <p:nvPr>
            <p:ph sz="half" idx="2"/>
          </p:nvPr>
        </p:nvSpPr>
        <p:spPr/>
        <p:txBody>
          <a:bodyPr/>
          <a:lstStyle/>
          <a:p>
            <a:r>
              <a:rPr lang="en-US" dirty="0"/>
              <a:t>Ensure adjustable-rate notes have reasonable floors</a:t>
            </a:r>
          </a:p>
          <a:p>
            <a:r>
              <a:rPr lang="en-US" dirty="0"/>
              <a:t>Lock in fixed-rate yields on earning assets and extend duration to manage margins</a:t>
            </a:r>
          </a:p>
          <a:p>
            <a:r>
              <a:rPr lang="en-US" dirty="0"/>
              <a:t>Identify best earning asset yields with minimal credit risk</a:t>
            </a:r>
          </a:p>
          <a:p>
            <a:r>
              <a:rPr lang="en-US" dirty="0"/>
              <a:t>Continue to evaluate non-interest revenue sources and improve efficiencies</a:t>
            </a:r>
          </a:p>
        </p:txBody>
      </p:sp>
      <p:sp>
        <p:nvSpPr>
          <p:cNvPr id="6" name="Title 5">
            <a:extLst>
              <a:ext uri="{FF2B5EF4-FFF2-40B4-BE49-F238E27FC236}">
                <a16:creationId xmlns:a16="http://schemas.microsoft.com/office/drawing/2014/main" id="{A7D02FC0-B788-8549-0214-679E2914E4E9}"/>
              </a:ext>
            </a:extLst>
          </p:cNvPr>
          <p:cNvSpPr>
            <a:spLocks noGrp="1"/>
          </p:cNvSpPr>
          <p:nvPr>
            <p:ph type="title"/>
          </p:nvPr>
        </p:nvSpPr>
        <p:spPr/>
        <p:txBody>
          <a:bodyPr>
            <a:normAutofit/>
          </a:bodyPr>
          <a:lstStyle/>
          <a:p>
            <a:r>
              <a:rPr lang="en-US" dirty="0"/>
              <a:t>Straightforward strategies to prepare institution for success</a:t>
            </a:r>
            <a:br>
              <a:rPr lang="en-US" dirty="0"/>
            </a:br>
            <a:r>
              <a:rPr lang="en-US" sz="2400" b="0" i="1" dirty="0"/>
              <a:t>Move into f</a:t>
            </a:r>
            <a:r>
              <a:rPr lang="en-US" sz="2200" b="0" i="1" dirty="0"/>
              <a:t>alling rate environment</a:t>
            </a:r>
            <a:endParaRPr lang="en-US" dirty="0"/>
          </a:p>
        </p:txBody>
      </p:sp>
      <p:sp>
        <p:nvSpPr>
          <p:cNvPr id="9" name="Text Placeholder 8">
            <a:extLst>
              <a:ext uri="{FF2B5EF4-FFF2-40B4-BE49-F238E27FC236}">
                <a16:creationId xmlns:a16="http://schemas.microsoft.com/office/drawing/2014/main" id="{44B85D23-8CBD-FB19-278A-18CC72CEC28A}"/>
              </a:ext>
            </a:extLst>
          </p:cNvPr>
          <p:cNvSpPr>
            <a:spLocks noGrp="1"/>
          </p:cNvSpPr>
          <p:nvPr>
            <p:ph type="body" idx="11"/>
          </p:nvPr>
        </p:nvSpPr>
        <p:spPr/>
        <p:txBody>
          <a:bodyPr/>
          <a:lstStyle/>
          <a:p>
            <a:r>
              <a:rPr lang="en-US" dirty="0">
                <a:solidFill>
                  <a:schemeClr val="accent2"/>
                </a:solidFill>
              </a:rPr>
              <a:t>Funding Considerations</a:t>
            </a:r>
          </a:p>
        </p:txBody>
      </p:sp>
      <p:sp>
        <p:nvSpPr>
          <p:cNvPr id="10" name="Content Placeholder 9">
            <a:extLst>
              <a:ext uri="{FF2B5EF4-FFF2-40B4-BE49-F238E27FC236}">
                <a16:creationId xmlns:a16="http://schemas.microsoft.com/office/drawing/2014/main" id="{9B336894-0408-2E97-5B7E-BAF023FEF379}"/>
              </a:ext>
            </a:extLst>
          </p:cNvPr>
          <p:cNvSpPr>
            <a:spLocks noGrp="1"/>
          </p:cNvSpPr>
          <p:nvPr>
            <p:ph sz="half" idx="12"/>
          </p:nvPr>
        </p:nvSpPr>
        <p:spPr/>
        <p:txBody>
          <a:bodyPr>
            <a:normAutofit/>
          </a:bodyPr>
          <a:lstStyle/>
          <a:p>
            <a:r>
              <a:rPr lang="en-US" dirty="0"/>
              <a:t>Ride down the liability curve by reducing duration</a:t>
            </a:r>
          </a:p>
          <a:p>
            <a:r>
              <a:rPr lang="en-US" dirty="0"/>
              <a:t>Use short maturity or adjustable-rate advances to ride the curve down</a:t>
            </a:r>
          </a:p>
          <a:p>
            <a:r>
              <a:rPr lang="en-US" dirty="0"/>
              <a:t>Target non-interesting bearing deposits with ancillary services, utilize earnings credit strategies</a:t>
            </a:r>
          </a:p>
          <a:p>
            <a:r>
              <a:rPr lang="en-US" dirty="0"/>
              <a:t>Evaluate composition and rate sensitivity of deposits</a:t>
            </a:r>
          </a:p>
          <a:p>
            <a:endParaRPr lang="en-US" dirty="0"/>
          </a:p>
        </p:txBody>
      </p:sp>
      <p:sp>
        <p:nvSpPr>
          <p:cNvPr id="5" name="Footer Placeholder 4">
            <a:extLst>
              <a:ext uri="{FF2B5EF4-FFF2-40B4-BE49-F238E27FC236}">
                <a16:creationId xmlns:a16="http://schemas.microsoft.com/office/drawing/2014/main" id="{AB4FBE93-ED1E-ECDD-028A-693BC4435047}"/>
              </a:ext>
            </a:extLst>
          </p:cNvPr>
          <p:cNvSpPr>
            <a:spLocks noGrp="1"/>
          </p:cNvSpPr>
          <p:nvPr>
            <p:ph type="ftr" sz="quarter" idx="3"/>
          </p:nvPr>
        </p:nvSpPr>
        <p:spPr/>
        <p:txBody>
          <a:bodyPr/>
          <a:lstStyle/>
          <a:p>
            <a:endParaRPr lang="en-US" dirty="0"/>
          </a:p>
        </p:txBody>
      </p:sp>
      <p:sp>
        <p:nvSpPr>
          <p:cNvPr id="4" name="Slide Number Placeholder 3">
            <a:extLst>
              <a:ext uri="{FF2B5EF4-FFF2-40B4-BE49-F238E27FC236}">
                <a16:creationId xmlns:a16="http://schemas.microsoft.com/office/drawing/2014/main" id="{F542FC8E-090F-69BC-779A-93BECB557154}"/>
              </a:ext>
            </a:extLst>
          </p:cNvPr>
          <p:cNvSpPr>
            <a:spLocks noGrp="1"/>
          </p:cNvSpPr>
          <p:nvPr>
            <p:ph type="sldNum" sz="quarter" idx="4294967295"/>
          </p:nvPr>
        </p:nvSpPr>
        <p:spPr>
          <a:xfrm>
            <a:off x="0" y="6103938"/>
            <a:ext cx="2743200" cy="365125"/>
          </a:xfrm>
        </p:spPr>
        <p:txBody>
          <a:bodyPr/>
          <a:lstStyle/>
          <a:p>
            <a:fld id="{4518C116-A7B6-49FA-B2BC-FBE835E63735}" type="slidenum">
              <a:rPr lang="en-US" smtClean="0"/>
              <a:pPr/>
              <a:t>31</a:t>
            </a:fld>
            <a:endParaRPr lang="en-US" dirty="0"/>
          </a:p>
        </p:txBody>
      </p:sp>
    </p:spTree>
    <p:extLst>
      <p:ext uri="{BB962C8B-B14F-4D97-AF65-F5344CB8AC3E}">
        <p14:creationId xmlns:p14="http://schemas.microsoft.com/office/powerpoint/2010/main" val="113953098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4D3C30-91ED-4AF2-9DF5-830963C59662}"/>
              </a:ext>
            </a:extLst>
          </p:cNvPr>
          <p:cNvSpPr>
            <a:spLocks noGrp="1"/>
          </p:cNvSpPr>
          <p:nvPr>
            <p:ph type="title"/>
          </p:nvPr>
        </p:nvSpPr>
        <p:spPr/>
        <p:txBody>
          <a:bodyPr>
            <a:normAutofit/>
          </a:bodyPr>
          <a:lstStyle/>
          <a:p>
            <a:r>
              <a:rPr lang="en-US" dirty="0"/>
              <a:t>Funding strategy considerations for an evolving rate outlook</a:t>
            </a:r>
            <a:endParaRPr lang="en-US" b="0" dirty="0">
              <a:latin typeface="Calibri"/>
              <a:cs typeface="Calibri"/>
            </a:endParaRPr>
          </a:p>
        </p:txBody>
      </p:sp>
      <p:sp>
        <p:nvSpPr>
          <p:cNvPr id="13" name="Content Placeholder 12">
            <a:extLst>
              <a:ext uri="{FF2B5EF4-FFF2-40B4-BE49-F238E27FC236}">
                <a16:creationId xmlns:a16="http://schemas.microsoft.com/office/drawing/2014/main" id="{D022DD00-9994-70C1-7799-AAD13BDC6DC3}"/>
              </a:ext>
            </a:extLst>
          </p:cNvPr>
          <p:cNvSpPr>
            <a:spLocks noGrp="1"/>
          </p:cNvSpPr>
          <p:nvPr>
            <p:ph sz="half" idx="2"/>
          </p:nvPr>
        </p:nvSpPr>
        <p:spPr/>
        <p:txBody>
          <a:bodyPr/>
          <a:lstStyle/>
          <a:p>
            <a:pPr marL="0" indent="0">
              <a:buNone/>
            </a:pPr>
            <a:endParaRPr lang="en-US" dirty="0"/>
          </a:p>
        </p:txBody>
      </p:sp>
      <p:grpSp>
        <p:nvGrpSpPr>
          <p:cNvPr id="3" name="Group 2">
            <a:extLst>
              <a:ext uri="{FF2B5EF4-FFF2-40B4-BE49-F238E27FC236}">
                <a16:creationId xmlns:a16="http://schemas.microsoft.com/office/drawing/2014/main" id="{3CEE3B18-D21A-A488-8EA1-A7ACDE7577D6}"/>
              </a:ext>
            </a:extLst>
          </p:cNvPr>
          <p:cNvGrpSpPr/>
          <p:nvPr/>
        </p:nvGrpSpPr>
        <p:grpSpPr>
          <a:xfrm>
            <a:off x="1259113" y="1180445"/>
            <a:ext cx="9673773" cy="4392167"/>
            <a:chOff x="1418770" y="2070472"/>
            <a:chExt cx="9673773" cy="4392167"/>
          </a:xfrm>
        </p:grpSpPr>
        <p:graphicFrame>
          <p:nvGraphicFramePr>
            <p:cNvPr id="6" name="Diagram 5">
              <a:extLst>
                <a:ext uri="{FF2B5EF4-FFF2-40B4-BE49-F238E27FC236}">
                  <a16:creationId xmlns:a16="http://schemas.microsoft.com/office/drawing/2014/main" id="{0E3953C4-A821-8F1E-1C15-EA9F818B59A2}"/>
                </a:ext>
              </a:extLst>
            </p:cNvPr>
            <p:cNvGraphicFramePr/>
            <p:nvPr>
              <p:extLst>
                <p:ext uri="{D42A27DB-BD31-4B8C-83A1-F6EECF244321}">
                  <p14:modId xmlns:p14="http://schemas.microsoft.com/office/powerpoint/2010/main" val="68320827"/>
                </p:ext>
              </p:extLst>
            </p:nvPr>
          </p:nvGraphicFramePr>
          <p:xfrm>
            <a:off x="1513113" y="2070472"/>
            <a:ext cx="9579430" cy="43921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7" name="TextBox 6">
              <a:extLst>
                <a:ext uri="{FF2B5EF4-FFF2-40B4-BE49-F238E27FC236}">
                  <a16:creationId xmlns:a16="http://schemas.microsoft.com/office/drawing/2014/main" id="{19A4FA55-81D2-8E14-417C-FE002C8C4F2C}"/>
                </a:ext>
              </a:extLst>
            </p:cNvPr>
            <p:cNvSpPr txBox="1"/>
            <p:nvPr/>
          </p:nvSpPr>
          <p:spPr>
            <a:xfrm>
              <a:off x="1602014" y="2744910"/>
              <a:ext cx="1070427" cy="400110"/>
            </a:xfrm>
            <a:prstGeom prst="rect">
              <a:avLst/>
            </a:prstGeom>
            <a:noFill/>
          </p:spPr>
          <p:txBody>
            <a:bodyPr wrap="square" rtlCol="0">
              <a:spAutoFit/>
            </a:bodyPr>
            <a:lstStyle/>
            <a:p>
              <a:pPr algn="ctr"/>
              <a:r>
                <a:rPr lang="en-US" sz="2000" b="1" dirty="0">
                  <a:solidFill>
                    <a:schemeClr val="accent4"/>
                  </a:solidFill>
                </a:rPr>
                <a:t>Bullet</a:t>
              </a:r>
            </a:p>
          </p:txBody>
        </p:sp>
        <p:sp>
          <p:nvSpPr>
            <p:cNvPr id="11" name="TextBox 10">
              <a:extLst>
                <a:ext uri="{FF2B5EF4-FFF2-40B4-BE49-F238E27FC236}">
                  <a16:creationId xmlns:a16="http://schemas.microsoft.com/office/drawing/2014/main" id="{828A882F-CD24-D811-AF69-85B36E8A37CC}"/>
                </a:ext>
              </a:extLst>
            </p:cNvPr>
            <p:cNvSpPr txBox="1"/>
            <p:nvPr/>
          </p:nvSpPr>
          <p:spPr>
            <a:xfrm>
              <a:off x="1787433" y="3912612"/>
              <a:ext cx="1436916" cy="707886"/>
            </a:xfrm>
            <a:prstGeom prst="rect">
              <a:avLst/>
            </a:prstGeom>
            <a:noFill/>
          </p:spPr>
          <p:txBody>
            <a:bodyPr wrap="square" rtlCol="0">
              <a:spAutoFit/>
            </a:bodyPr>
            <a:lstStyle/>
            <a:p>
              <a:pPr algn="ctr"/>
              <a:r>
                <a:rPr lang="en-US" sz="2000" b="1" dirty="0">
                  <a:solidFill>
                    <a:schemeClr val="accent4"/>
                  </a:solidFill>
                </a:rPr>
                <a:t>SOFR</a:t>
              </a:r>
            </a:p>
            <a:p>
              <a:pPr algn="ctr"/>
              <a:r>
                <a:rPr lang="en-US" sz="2000" b="1" dirty="0">
                  <a:solidFill>
                    <a:schemeClr val="accent4"/>
                  </a:solidFill>
                </a:rPr>
                <a:t>Adjustable</a:t>
              </a:r>
            </a:p>
          </p:txBody>
        </p:sp>
        <p:sp>
          <p:nvSpPr>
            <p:cNvPr id="14" name="TextBox 13">
              <a:extLst>
                <a:ext uri="{FF2B5EF4-FFF2-40B4-BE49-F238E27FC236}">
                  <a16:creationId xmlns:a16="http://schemas.microsoft.com/office/drawing/2014/main" id="{37A34362-8221-CE7F-C70B-4221A41660A1}"/>
                </a:ext>
              </a:extLst>
            </p:cNvPr>
            <p:cNvSpPr txBox="1"/>
            <p:nvPr/>
          </p:nvSpPr>
          <p:spPr>
            <a:xfrm>
              <a:off x="1418770" y="5376772"/>
              <a:ext cx="1436916" cy="400110"/>
            </a:xfrm>
            <a:prstGeom prst="rect">
              <a:avLst/>
            </a:prstGeom>
            <a:noFill/>
          </p:spPr>
          <p:txBody>
            <a:bodyPr wrap="square" rtlCol="0">
              <a:spAutoFit/>
            </a:bodyPr>
            <a:lstStyle/>
            <a:p>
              <a:pPr algn="ctr"/>
              <a:r>
                <a:rPr lang="en-US" sz="2000" b="1" dirty="0">
                  <a:solidFill>
                    <a:schemeClr val="accent4"/>
                  </a:solidFill>
                </a:rPr>
                <a:t>Putable</a:t>
              </a:r>
            </a:p>
          </p:txBody>
        </p:sp>
      </p:grpSp>
    </p:spTree>
    <p:extLst>
      <p:ext uri="{BB962C8B-B14F-4D97-AF65-F5344CB8AC3E}">
        <p14:creationId xmlns:p14="http://schemas.microsoft.com/office/powerpoint/2010/main" val="202223982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4D3C30-91ED-4AF2-9DF5-830963C59662}"/>
              </a:ext>
            </a:extLst>
          </p:cNvPr>
          <p:cNvSpPr>
            <a:spLocks noGrp="1"/>
          </p:cNvSpPr>
          <p:nvPr>
            <p:ph type="title"/>
          </p:nvPr>
        </p:nvSpPr>
        <p:spPr/>
        <p:txBody>
          <a:bodyPr>
            <a:normAutofit/>
          </a:bodyPr>
          <a:lstStyle/>
          <a:p>
            <a:r>
              <a:rPr lang="en-US" sz="3200" dirty="0"/>
              <a:t>SOFR adjustable advance attributes</a:t>
            </a:r>
            <a:endParaRPr lang="en-US" b="0" dirty="0">
              <a:latin typeface="Calibri"/>
              <a:cs typeface="Calibri"/>
            </a:endParaRPr>
          </a:p>
        </p:txBody>
      </p:sp>
      <p:sp>
        <p:nvSpPr>
          <p:cNvPr id="13" name="Content Placeholder 12">
            <a:extLst>
              <a:ext uri="{FF2B5EF4-FFF2-40B4-BE49-F238E27FC236}">
                <a16:creationId xmlns:a16="http://schemas.microsoft.com/office/drawing/2014/main" id="{D022DD00-9994-70C1-7799-AAD13BDC6DC3}"/>
              </a:ext>
            </a:extLst>
          </p:cNvPr>
          <p:cNvSpPr>
            <a:spLocks noGrp="1"/>
          </p:cNvSpPr>
          <p:nvPr>
            <p:ph sz="half" idx="2"/>
          </p:nvPr>
        </p:nvSpPr>
        <p:spPr>
          <a:xfrm>
            <a:off x="6434297" y="1337710"/>
            <a:ext cx="5262648" cy="4266327"/>
          </a:xfrm>
        </p:spPr>
        <p:txBody>
          <a:bodyPr>
            <a:normAutofit/>
          </a:bodyPr>
          <a:lstStyle/>
          <a:p>
            <a:pPr marL="287338" indent="-287338">
              <a:buFont typeface="Wingdings" panose="05000000000000000000" pitchFamily="2" charset="2"/>
              <a:buChar char="ü"/>
            </a:pPr>
            <a:r>
              <a:rPr lang="en-US" dirty="0">
                <a:sym typeface="Wingdings" panose="05000000000000000000" pitchFamily="2" charset="2"/>
              </a:rPr>
              <a:t>Provides benefit to liquidity metrics</a:t>
            </a:r>
          </a:p>
          <a:p>
            <a:pPr marL="287338" indent="-287338">
              <a:buFont typeface="Wingdings" panose="05000000000000000000" pitchFamily="2" charset="2"/>
              <a:buChar char="ü"/>
            </a:pPr>
            <a:r>
              <a:rPr lang="en-US" dirty="0">
                <a:sym typeface="Wingdings" panose="05000000000000000000" pitchFamily="2" charset="2"/>
              </a:rPr>
              <a:t>Spread component to SOFR fixed until maturity</a:t>
            </a:r>
          </a:p>
          <a:p>
            <a:pPr marL="287338" indent="-287338">
              <a:buFont typeface="Wingdings" panose="05000000000000000000" pitchFamily="2" charset="2"/>
              <a:buChar char="ü"/>
            </a:pPr>
            <a:r>
              <a:rPr lang="en-US" dirty="0">
                <a:sym typeface="Wingdings" panose="05000000000000000000" pitchFamily="2" charset="2"/>
              </a:rPr>
              <a:t>Reprices daily</a:t>
            </a:r>
          </a:p>
          <a:p>
            <a:pPr marL="287338" indent="-287338">
              <a:buFont typeface="Wingdings" panose="05000000000000000000" pitchFamily="2" charset="2"/>
              <a:buChar char="ü"/>
            </a:pPr>
            <a:r>
              <a:rPr lang="en-US" dirty="0">
                <a:sym typeface="Wingdings" panose="05000000000000000000" pitchFamily="2" charset="2"/>
              </a:rPr>
              <a:t>3-month to 10-year maturity</a:t>
            </a:r>
          </a:p>
          <a:p>
            <a:pPr marL="287338" indent="-287338">
              <a:buFont typeface="Wingdings" panose="05000000000000000000" pitchFamily="2" charset="2"/>
              <a:buChar char="ü"/>
            </a:pPr>
            <a:r>
              <a:rPr lang="en-US" dirty="0">
                <a:sym typeface="Wingdings" panose="05000000000000000000" pitchFamily="2" charset="2"/>
              </a:rPr>
              <a:t>Correlates well with the Effective Fed Funds Rate</a:t>
            </a:r>
          </a:p>
          <a:p>
            <a:pPr marL="287338" indent="-287338">
              <a:buFont typeface="Wingdings" panose="05000000000000000000" pitchFamily="2" charset="2"/>
              <a:buChar char="ü"/>
            </a:pPr>
            <a:r>
              <a:rPr lang="en-US" dirty="0">
                <a:sym typeface="Wingdings" panose="05000000000000000000" pitchFamily="2" charset="2"/>
              </a:rPr>
              <a:t>Call options available (includes option cost)</a:t>
            </a:r>
          </a:p>
          <a:p>
            <a:pPr marL="287338" indent="-287338">
              <a:buFont typeface="Wingdings" panose="05000000000000000000" pitchFamily="2" charset="2"/>
              <a:buChar char="ü"/>
            </a:pPr>
            <a:endParaRPr lang="en-US" dirty="0">
              <a:sym typeface="Wingdings" panose="05000000000000000000" pitchFamily="2" charset="2"/>
            </a:endParaRPr>
          </a:p>
          <a:p>
            <a:pPr>
              <a:buFont typeface="Wingdings" panose="05000000000000000000" pitchFamily="2" charset="2"/>
              <a:buChar char="ü"/>
            </a:pPr>
            <a:endParaRPr lang="en-US" dirty="0"/>
          </a:p>
        </p:txBody>
      </p:sp>
      <p:sp>
        <p:nvSpPr>
          <p:cNvPr id="10" name="TextBox 9">
            <a:extLst>
              <a:ext uri="{FF2B5EF4-FFF2-40B4-BE49-F238E27FC236}">
                <a16:creationId xmlns:a16="http://schemas.microsoft.com/office/drawing/2014/main" id="{534B9DBB-13D7-8581-90C6-4FBA753DA11F}"/>
              </a:ext>
            </a:extLst>
          </p:cNvPr>
          <p:cNvSpPr txBox="1"/>
          <p:nvPr/>
        </p:nvSpPr>
        <p:spPr>
          <a:xfrm>
            <a:off x="593908" y="4762684"/>
            <a:ext cx="3668062" cy="276999"/>
          </a:xfrm>
          <a:prstGeom prst="rect">
            <a:avLst/>
          </a:prstGeom>
          <a:noFill/>
        </p:spPr>
        <p:txBody>
          <a:bodyPr wrap="square" rtlCol="0">
            <a:spAutoFit/>
          </a:bodyPr>
          <a:lstStyle/>
          <a:p>
            <a:r>
              <a:rPr lang="en-US" sz="1200" i="1" dirty="0">
                <a:solidFill>
                  <a:schemeClr val="accent4"/>
                </a:solidFill>
              </a:rPr>
              <a:t>(8/27/2024 morning rate indications)</a:t>
            </a:r>
          </a:p>
        </p:txBody>
      </p:sp>
      <p:sp>
        <p:nvSpPr>
          <p:cNvPr id="7" name="Rectangle 6">
            <a:extLst>
              <a:ext uri="{FF2B5EF4-FFF2-40B4-BE49-F238E27FC236}">
                <a16:creationId xmlns:a16="http://schemas.microsoft.com/office/drawing/2014/main" id="{1188C73D-0DDA-2E13-8FF4-E7E5AFA7AF1E}"/>
              </a:ext>
            </a:extLst>
          </p:cNvPr>
          <p:cNvSpPr/>
          <p:nvPr/>
        </p:nvSpPr>
        <p:spPr>
          <a:xfrm>
            <a:off x="478978" y="1337710"/>
            <a:ext cx="5278727" cy="457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FFFFFF"/>
                </a:solidFill>
                <a:effectLst/>
                <a:uLnTx/>
                <a:uFillTx/>
                <a:latin typeface="Calibri"/>
                <a:ea typeface="+mn-ea"/>
                <a:cs typeface="+mn-cs"/>
              </a:rPr>
              <a:t>Offering Rate Comparison</a:t>
            </a:r>
          </a:p>
        </p:txBody>
      </p:sp>
      <p:sp>
        <p:nvSpPr>
          <p:cNvPr id="11" name="Footer Placeholder 4">
            <a:extLst>
              <a:ext uri="{FF2B5EF4-FFF2-40B4-BE49-F238E27FC236}">
                <a16:creationId xmlns:a16="http://schemas.microsoft.com/office/drawing/2014/main" id="{7F332B13-6E83-E673-C619-A5A35D7EB07F}"/>
              </a:ext>
            </a:extLst>
          </p:cNvPr>
          <p:cNvSpPr txBox="1">
            <a:spLocks/>
          </p:cNvSpPr>
          <p:nvPr/>
        </p:nvSpPr>
        <p:spPr>
          <a:xfrm>
            <a:off x="398652" y="6675437"/>
            <a:ext cx="6474278" cy="365125"/>
          </a:xfrm>
          <a:prstGeom prst="rect">
            <a:avLst/>
          </a:prstGeom>
        </p:spPr>
        <p:txBody>
          <a:bodyPr vert="horz" lIns="91440" tIns="45720" rIns="91440" bIns="45720" rtlCol="0" anchor="ctr"/>
          <a:lstStyle>
            <a:defPPr>
              <a:defRPr lang="en-US"/>
            </a:defPPr>
            <a:lvl1pPr marL="0" algn="l" defTabSz="457200" rtl="0" eaLnBrk="1" latinLnBrk="0" hangingPunct="1">
              <a:defRPr sz="900" i="1" kern="1200">
                <a:solidFill>
                  <a:schemeClr val="tx1">
                    <a:tint val="75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dirty="0">
                <a:solidFill>
                  <a:srgbClr val="808080"/>
                </a:solidFill>
              </a:rPr>
              <a:t>Source: FHLBank Topeka.</a:t>
            </a:r>
          </a:p>
        </p:txBody>
      </p:sp>
      <p:pic>
        <p:nvPicPr>
          <p:cNvPr id="14" name="Picture 13">
            <a:extLst>
              <a:ext uri="{FF2B5EF4-FFF2-40B4-BE49-F238E27FC236}">
                <a16:creationId xmlns:a16="http://schemas.microsoft.com/office/drawing/2014/main" id="{E6243DA1-7600-FF21-64D8-F07ED8CCAA8A}"/>
              </a:ext>
            </a:extLst>
          </p:cNvPr>
          <p:cNvPicPr>
            <a:picLocks noChangeAspect="1"/>
          </p:cNvPicPr>
          <p:nvPr/>
        </p:nvPicPr>
        <p:blipFill>
          <a:blip r:embed="rId3"/>
          <a:stretch>
            <a:fillRect/>
          </a:stretch>
        </p:blipFill>
        <p:spPr>
          <a:xfrm>
            <a:off x="478978" y="1831285"/>
            <a:ext cx="5262648" cy="3053101"/>
          </a:xfrm>
          <a:prstGeom prst="rect">
            <a:avLst/>
          </a:prstGeom>
        </p:spPr>
      </p:pic>
    </p:spTree>
    <p:extLst>
      <p:ext uri="{BB962C8B-B14F-4D97-AF65-F5344CB8AC3E}">
        <p14:creationId xmlns:p14="http://schemas.microsoft.com/office/powerpoint/2010/main" val="139345460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a:extLst>
              <a:ext uri="{FF2B5EF4-FFF2-40B4-BE49-F238E27FC236}">
                <a16:creationId xmlns:a16="http://schemas.microsoft.com/office/drawing/2014/main" id="{74B65386-3992-9E85-DD07-F2C601E6395C}"/>
              </a:ext>
            </a:extLst>
          </p:cNvPr>
          <p:cNvPicPr>
            <a:picLocks noChangeAspect="1"/>
          </p:cNvPicPr>
          <p:nvPr/>
        </p:nvPicPr>
        <p:blipFill>
          <a:blip r:embed="rId3"/>
          <a:stretch>
            <a:fillRect/>
          </a:stretch>
        </p:blipFill>
        <p:spPr>
          <a:xfrm>
            <a:off x="4693920" y="1610048"/>
            <a:ext cx="6904172" cy="3916411"/>
          </a:xfrm>
          <a:prstGeom prst="rect">
            <a:avLst/>
          </a:prstGeom>
        </p:spPr>
      </p:pic>
      <p:sp>
        <p:nvSpPr>
          <p:cNvPr id="2" name="Title 1">
            <a:extLst>
              <a:ext uri="{FF2B5EF4-FFF2-40B4-BE49-F238E27FC236}">
                <a16:creationId xmlns:a16="http://schemas.microsoft.com/office/drawing/2014/main" id="{174D3C30-91ED-4AF2-9DF5-830963C59662}"/>
              </a:ext>
            </a:extLst>
          </p:cNvPr>
          <p:cNvSpPr>
            <a:spLocks noGrp="1"/>
          </p:cNvSpPr>
          <p:nvPr>
            <p:ph type="title"/>
          </p:nvPr>
        </p:nvSpPr>
        <p:spPr/>
        <p:txBody>
          <a:bodyPr>
            <a:normAutofit/>
          </a:bodyPr>
          <a:lstStyle/>
          <a:p>
            <a:pPr lvl="0"/>
            <a:r>
              <a:rPr lang="en-US" sz="3200" dirty="0"/>
              <a:t>Putable advances </a:t>
            </a:r>
            <a:r>
              <a:rPr lang="en-US" dirty="0"/>
              <a:t>popular funding option </a:t>
            </a:r>
          </a:p>
        </p:txBody>
      </p:sp>
      <p:sp>
        <p:nvSpPr>
          <p:cNvPr id="14" name="Content Placeholder 13">
            <a:extLst>
              <a:ext uri="{FF2B5EF4-FFF2-40B4-BE49-F238E27FC236}">
                <a16:creationId xmlns:a16="http://schemas.microsoft.com/office/drawing/2014/main" id="{72F997AE-1302-0328-35AD-7E9FA344C886}"/>
              </a:ext>
            </a:extLst>
          </p:cNvPr>
          <p:cNvSpPr>
            <a:spLocks noGrp="1"/>
          </p:cNvSpPr>
          <p:nvPr>
            <p:ph sz="half" idx="2"/>
          </p:nvPr>
        </p:nvSpPr>
        <p:spPr>
          <a:xfrm>
            <a:off x="398652" y="1381548"/>
            <a:ext cx="3297048" cy="4266327"/>
          </a:xfrm>
        </p:spPr>
        <p:txBody>
          <a:bodyPr/>
          <a:lstStyle/>
          <a:p>
            <a:r>
              <a:rPr lang="en-US" dirty="0"/>
              <a:t>Margin relief offered through cost savings compared to bullet advances</a:t>
            </a:r>
          </a:p>
          <a:p>
            <a:r>
              <a:rPr lang="en-US" dirty="0"/>
              <a:t>Customizable structures </a:t>
            </a:r>
          </a:p>
          <a:p>
            <a:r>
              <a:rPr lang="en-US" dirty="0"/>
              <a:t>Extension risk vs. contraction risk</a:t>
            </a:r>
          </a:p>
          <a:p>
            <a:r>
              <a:rPr lang="en-US" dirty="0"/>
              <a:t>Complements deposit funding</a:t>
            </a:r>
          </a:p>
          <a:p>
            <a:r>
              <a:rPr lang="en-US" dirty="0"/>
              <a:t>Behaves like CD products</a:t>
            </a:r>
          </a:p>
        </p:txBody>
      </p:sp>
      <p:sp>
        <p:nvSpPr>
          <p:cNvPr id="7" name="Rectangle 6">
            <a:extLst>
              <a:ext uri="{FF2B5EF4-FFF2-40B4-BE49-F238E27FC236}">
                <a16:creationId xmlns:a16="http://schemas.microsoft.com/office/drawing/2014/main" id="{1188C73D-0DDA-2E13-8FF4-E7E5AFA7AF1E}"/>
              </a:ext>
            </a:extLst>
          </p:cNvPr>
          <p:cNvSpPr/>
          <p:nvPr/>
        </p:nvSpPr>
        <p:spPr>
          <a:xfrm>
            <a:off x="4693919" y="1153048"/>
            <a:ext cx="6904173" cy="457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dirty="0">
                <a:solidFill>
                  <a:srgbClr val="FFFFFF"/>
                </a:solidFill>
                <a:latin typeface="Calibri"/>
              </a:rPr>
              <a:t>Putable Advance Activity – Term &amp; First Option Summary</a:t>
            </a:r>
            <a:endParaRPr kumimoji="0" lang="en-US" sz="2000" b="0" i="0" u="none" strike="noStrike" kern="1200" cap="none" spc="0" normalizeH="0" baseline="0" noProof="0" dirty="0">
              <a:ln>
                <a:noFill/>
              </a:ln>
              <a:solidFill>
                <a:srgbClr val="FFFFFF"/>
              </a:solidFill>
              <a:effectLst/>
              <a:uLnTx/>
              <a:uFillTx/>
              <a:latin typeface="Calibri"/>
              <a:ea typeface="+mn-ea"/>
              <a:cs typeface="+mn-cs"/>
            </a:endParaRPr>
          </a:p>
        </p:txBody>
      </p:sp>
      <p:sp>
        <p:nvSpPr>
          <p:cNvPr id="9" name="Footer Placeholder 4">
            <a:extLst>
              <a:ext uri="{FF2B5EF4-FFF2-40B4-BE49-F238E27FC236}">
                <a16:creationId xmlns:a16="http://schemas.microsoft.com/office/drawing/2014/main" id="{11C50B35-DBB3-E571-7CD4-0BC13698FD71}"/>
              </a:ext>
            </a:extLst>
          </p:cNvPr>
          <p:cNvSpPr txBox="1">
            <a:spLocks/>
          </p:cNvSpPr>
          <p:nvPr/>
        </p:nvSpPr>
        <p:spPr>
          <a:xfrm>
            <a:off x="398652" y="6675437"/>
            <a:ext cx="6474278" cy="365125"/>
          </a:xfrm>
          <a:prstGeom prst="rect">
            <a:avLst/>
          </a:prstGeom>
        </p:spPr>
        <p:txBody>
          <a:bodyPr vert="horz" lIns="91440" tIns="45720" rIns="91440" bIns="45720" rtlCol="0" anchor="ctr"/>
          <a:lstStyle>
            <a:defPPr>
              <a:defRPr lang="en-US"/>
            </a:defPPr>
            <a:lvl1pPr marL="0" algn="l" defTabSz="457200" rtl="0" eaLnBrk="1" latinLnBrk="0" hangingPunct="1">
              <a:defRPr sz="900" i="1" kern="1200">
                <a:solidFill>
                  <a:schemeClr val="tx1">
                    <a:tint val="75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dirty="0">
                <a:solidFill>
                  <a:srgbClr val="808080"/>
                </a:solidFill>
              </a:rPr>
              <a:t>Source: FHLBank Topeka.</a:t>
            </a:r>
          </a:p>
        </p:txBody>
      </p:sp>
      <p:pic>
        <p:nvPicPr>
          <p:cNvPr id="17" name="Picture 16">
            <a:extLst>
              <a:ext uri="{FF2B5EF4-FFF2-40B4-BE49-F238E27FC236}">
                <a16:creationId xmlns:a16="http://schemas.microsoft.com/office/drawing/2014/main" id="{98CBF7B0-6B7A-28D9-86D7-94781B4D9E08}"/>
              </a:ext>
            </a:extLst>
          </p:cNvPr>
          <p:cNvPicPr>
            <a:picLocks noChangeAspect="1"/>
          </p:cNvPicPr>
          <p:nvPr/>
        </p:nvPicPr>
        <p:blipFill>
          <a:blip r:embed="rId4"/>
          <a:stretch>
            <a:fillRect/>
          </a:stretch>
        </p:blipFill>
        <p:spPr>
          <a:xfrm>
            <a:off x="5523103" y="1722603"/>
            <a:ext cx="755650" cy="933450"/>
          </a:xfrm>
          <a:prstGeom prst="rect">
            <a:avLst/>
          </a:prstGeom>
        </p:spPr>
      </p:pic>
      <p:pic>
        <p:nvPicPr>
          <p:cNvPr id="21" name="Picture 20">
            <a:extLst>
              <a:ext uri="{FF2B5EF4-FFF2-40B4-BE49-F238E27FC236}">
                <a16:creationId xmlns:a16="http://schemas.microsoft.com/office/drawing/2014/main" id="{20D015AD-B020-2B1E-9BA6-859906BEB27E}"/>
              </a:ext>
            </a:extLst>
          </p:cNvPr>
          <p:cNvPicPr>
            <a:picLocks noChangeAspect="1"/>
          </p:cNvPicPr>
          <p:nvPr/>
        </p:nvPicPr>
        <p:blipFill>
          <a:blip r:embed="rId5"/>
          <a:stretch>
            <a:fillRect/>
          </a:stretch>
        </p:blipFill>
        <p:spPr>
          <a:xfrm>
            <a:off x="6406261" y="1722603"/>
            <a:ext cx="1403350" cy="196850"/>
          </a:xfrm>
          <a:prstGeom prst="rect">
            <a:avLst/>
          </a:prstGeom>
        </p:spPr>
      </p:pic>
    </p:spTree>
    <p:extLst>
      <p:ext uri="{BB962C8B-B14F-4D97-AF65-F5344CB8AC3E}">
        <p14:creationId xmlns:p14="http://schemas.microsoft.com/office/powerpoint/2010/main" val="397310447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16DE64-DD71-F62B-6E75-A6A347FC6F03}"/>
              </a:ext>
            </a:extLst>
          </p:cNvPr>
          <p:cNvSpPr>
            <a:spLocks noGrp="1"/>
          </p:cNvSpPr>
          <p:nvPr>
            <p:ph type="title"/>
          </p:nvPr>
        </p:nvSpPr>
        <p:spPr/>
        <p:txBody>
          <a:bodyPr/>
          <a:lstStyle/>
          <a:p>
            <a:r>
              <a:rPr lang="en-US" dirty="0"/>
              <a:t>Funding Strategy Illustrations</a:t>
            </a:r>
            <a:br>
              <a:rPr lang="en-US" dirty="0"/>
            </a:br>
            <a:r>
              <a:rPr lang="en-US" sz="2200" b="0" i="1" dirty="0"/>
              <a:t>New tool offered by Member Solutions</a:t>
            </a:r>
            <a:endParaRPr lang="en-US" dirty="0"/>
          </a:p>
        </p:txBody>
      </p:sp>
      <p:sp>
        <p:nvSpPr>
          <p:cNvPr id="3" name="Content Placeholder 2">
            <a:extLst>
              <a:ext uri="{FF2B5EF4-FFF2-40B4-BE49-F238E27FC236}">
                <a16:creationId xmlns:a16="http://schemas.microsoft.com/office/drawing/2014/main" id="{B586616F-A5E6-64D7-F3F6-1898463F472E}"/>
              </a:ext>
            </a:extLst>
          </p:cNvPr>
          <p:cNvSpPr>
            <a:spLocks noGrp="1"/>
          </p:cNvSpPr>
          <p:nvPr>
            <p:ph sz="half" idx="2"/>
          </p:nvPr>
        </p:nvSpPr>
        <p:spPr/>
        <p:txBody>
          <a:bodyPr/>
          <a:lstStyle/>
          <a:p>
            <a:endParaRPr lang="en-US" dirty="0"/>
          </a:p>
        </p:txBody>
      </p:sp>
      <p:sp>
        <p:nvSpPr>
          <p:cNvPr id="4" name="Slide Number Placeholder 3">
            <a:extLst>
              <a:ext uri="{FF2B5EF4-FFF2-40B4-BE49-F238E27FC236}">
                <a16:creationId xmlns:a16="http://schemas.microsoft.com/office/drawing/2014/main" id="{89DBE5CB-20FA-C66C-8C36-C8FB80D2AB6D}"/>
              </a:ext>
            </a:extLst>
          </p:cNvPr>
          <p:cNvSpPr>
            <a:spLocks noGrp="1"/>
          </p:cNvSpPr>
          <p:nvPr>
            <p:ph type="sldNum" sz="quarter" idx="4"/>
          </p:nvPr>
        </p:nvSpPr>
        <p:spPr/>
        <p:txBody>
          <a:bodyPr/>
          <a:lstStyle/>
          <a:p>
            <a:fld id="{4518C116-A7B6-49FA-B2BC-FBE835E63735}" type="slidenum">
              <a:rPr lang="en-US" smtClean="0"/>
              <a:pPr/>
              <a:t>35</a:t>
            </a:fld>
            <a:endParaRPr lang="en-US" dirty="0"/>
          </a:p>
        </p:txBody>
      </p:sp>
      <p:sp>
        <p:nvSpPr>
          <p:cNvPr id="5" name="Footer Placeholder 4">
            <a:extLst>
              <a:ext uri="{FF2B5EF4-FFF2-40B4-BE49-F238E27FC236}">
                <a16:creationId xmlns:a16="http://schemas.microsoft.com/office/drawing/2014/main" id="{8E0B77B5-0829-465A-CE27-817DEB07865D}"/>
              </a:ext>
            </a:extLst>
          </p:cNvPr>
          <p:cNvSpPr>
            <a:spLocks noGrp="1"/>
          </p:cNvSpPr>
          <p:nvPr>
            <p:ph type="ftr" sz="quarter" idx="3"/>
          </p:nvPr>
        </p:nvSpPr>
        <p:spPr/>
        <p:txBody>
          <a:bodyPr/>
          <a:lstStyle/>
          <a:p>
            <a:endParaRPr lang="en-US" dirty="0"/>
          </a:p>
        </p:txBody>
      </p:sp>
      <p:pic>
        <p:nvPicPr>
          <p:cNvPr id="7" name="Picture 6">
            <a:extLst>
              <a:ext uri="{FF2B5EF4-FFF2-40B4-BE49-F238E27FC236}">
                <a16:creationId xmlns:a16="http://schemas.microsoft.com/office/drawing/2014/main" id="{CCCFF3DC-1483-B964-6379-DADD9F3F98CB}"/>
              </a:ext>
            </a:extLst>
          </p:cNvPr>
          <p:cNvPicPr>
            <a:picLocks noChangeAspect="1"/>
          </p:cNvPicPr>
          <p:nvPr/>
        </p:nvPicPr>
        <p:blipFill rotWithShape="1">
          <a:blip r:embed="rId3"/>
          <a:srcRect t="15836"/>
          <a:stretch/>
        </p:blipFill>
        <p:spPr>
          <a:xfrm>
            <a:off x="1368980" y="992277"/>
            <a:ext cx="9497584" cy="5111736"/>
          </a:xfrm>
          <a:prstGeom prst="rect">
            <a:avLst/>
          </a:prstGeom>
          <a:noFill/>
          <a:ln>
            <a:noFill/>
          </a:ln>
        </p:spPr>
      </p:pic>
      <p:cxnSp>
        <p:nvCxnSpPr>
          <p:cNvPr id="9" name="Straight Connector 8">
            <a:extLst>
              <a:ext uri="{FF2B5EF4-FFF2-40B4-BE49-F238E27FC236}">
                <a16:creationId xmlns:a16="http://schemas.microsoft.com/office/drawing/2014/main" id="{C63876CE-1477-8DB1-1CDF-76FC6B20E716}"/>
              </a:ext>
            </a:extLst>
          </p:cNvPr>
          <p:cNvCxnSpPr/>
          <p:nvPr/>
        </p:nvCxnSpPr>
        <p:spPr>
          <a:xfrm>
            <a:off x="1368980" y="1444978"/>
            <a:ext cx="0" cy="191911"/>
          </a:xfrm>
          <a:prstGeom prst="line">
            <a:avLst/>
          </a:prstGeom>
          <a:ln>
            <a:solidFill>
              <a:schemeClr val="tx2"/>
            </a:solidFill>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C50B1531-5DC2-83E3-E5B2-4D56844B88F8}"/>
              </a:ext>
            </a:extLst>
          </p:cNvPr>
          <p:cNvCxnSpPr/>
          <p:nvPr/>
        </p:nvCxnSpPr>
        <p:spPr>
          <a:xfrm>
            <a:off x="1368980" y="2184401"/>
            <a:ext cx="0" cy="191911"/>
          </a:xfrm>
          <a:prstGeom prst="line">
            <a:avLst/>
          </a:prstGeom>
          <a:ln>
            <a:solidFill>
              <a:schemeClr val="tx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50550866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4D3C30-91ED-4AF2-9DF5-830963C59662}"/>
              </a:ext>
            </a:extLst>
          </p:cNvPr>
          <p:cNvSpPr>
            <a:spLocks noGrp="1"/>
          </p:cNvSpPr>
          <p:nvPr>
            <p:ph type="title"/>
          </p:nvPr>
        </p:nvSpPr>
        <p:spPr/>
        <p:txBody>
          <a:bodyPr>
            <a:normAutofit/>
          </a:bodyPr>
          <a:lstStyle/>
          <a:p>
            <a:pPr lvl="0"/>
            <a:r>
              <a:rPr lang="en-US" sz="3200" dirty="0"/>
              <a:t>Funding Strategy Wrap-up</a:t>
            </a:r>
            <a:endParaRPr lang="en-US" dirty="0"/>
          </a:p>
        </p:txBody>
      </p:sp>
      <p:sp>
        <p:nvSpPr>
          <p:cNvPr id="5" name="Content Placeholder 4">
            <a:extLst>
              <a:ext uri="{FF2B5EF4-FFF2-40B4-BE49-F238E27FC236}">
                <a16:creationId xmlns:a16="http://schemas.microsoft.com/office/drawing/2014/main" id="{0B2081F1-5089-8269-7D8F-E7251BD8CCEB}"/>
              </a:ext>
            </a:extLst>
          </p:cNvPr>
          <p:cNvSpPr>
            <a:spLocks noGrp="1"/>
          </p:cNvSpPr>
          <p:nvPr>
            <p:ph sz="half" idx="2"/>
          </p:nvPr>
        </p:nvSpPr>
        <p:spPr/>
        <p:txBody>
          <a:bodyPr>
            <a:normAutofit/>
          </a:bodyPr>
          <a:lstStyle/>
          <a:p>
            <a:r>
              <a:rPr lang="en-US" dirty="0"/>
              <a:t>FHLBank Topeka provides access to funding solutions that can be tailored to meet your desired balance sheet needs</a:t>
            </a:r>
          </a:p>
          <a:p>
            <a:pPr>
              <a:spcBef>
                <a:spcPts val="1800"/>
              </a:spcBef>
            </a:pPr>
            <a:r>
              <a:rPr lang="en-US" dirty="0"/>
              <a:t>Scenario and breakeven analysis: when comparing funding strategies, look at the tradeoff between what the cost savings may be initially – in the shorter-term – and how much rates may have to move in order for one strategy to look better than another </a:t>
            </a:r>
          </a:p>
          <a:p>
            <a:pPr lvl="1"/>
            <a:r>
              <a:rPr lang="en-US" b="1" dirty="0">
                <a:solidFill>
                  <a:schemeClr val="accent2"/>
                </a:solidFill>
              </a:rPr>
              <a:t>Contact your account manager to utilize our Funding Strategy Illustrations tool</a:t>
            </a:r>
          </a:p>
          <a:p>
            <a:pPr>
              <a:spcBef>
                <a:spcPts val="1800"/>
              </a:spcBef>
            </a:pPr>
            <a:r>
              <a:rPr lang="en-US" dirty="0"/>
              <a:t>Combat margin pressure with liability side of the balance sheet</a:t>
            </a:r>
          </a:p>
          <a:p>
            <a:pPr lvl="1"/>
            <a:r>
              <a:rPr lang="en-US" dirty="0"/>
              <a:t>Blended funding strategies</a:t>
            </a:r>
          </a:p>
          <a:p>
            <a:pPr lvl="1"/>
            <a:r>
              <a:rPr lang="en-US" dirty="0"/>
              <a:t>If you have capital and liquidity capacity, consider staying invested to support earnings in near-term</a:t>
            </a:r>
          </a:p>
          <a:p>
            <a:pPr lvl="1"/>
            <a:r>
              <a:rPr lang="en-US" dirty="0"/>
              <a:t>Advance products can provide a strong alternative to brokered deposits and alternative funding sources</a:t>
            </a:r>
          </a:p>
          <a:p>
            <a:endParaRPr lang="en-US" dirty="0"/>
          </a:p>
        </p:txBody>
      </p:sp>
    </p:spTree>
    <p:extLst>
      <p:ext uri="{BB962C8B-B14F-4D97-AF65-F5344CB8AC3E}">
        <p14:creationId xmlns:p14="http://schemas.microsoft.com/office/powerpoint/2010/main" val="131205261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6">
            <a:extLst>
              <a:ext uri="{FF2B5EF4-FFF2-40B4-BE49-F238E27FC236}">
                <a16:creationId xmlns:a16="http://schemas.microsoft.com/office/drawing/2014/main" id="{6030C123-10DC-85F5-0F7C-C75A8B0127D2}"/>
              </a:ext>
            </a:extLst>
          </p:cNvPr>
          <p:cNvSpPr>
            <a:spLocks noGrp="1"/>
          </p:cNvSpPr>
          <p:nvPr>
            <p:ph sz="half" idx="2"/>
          </p:nvPr>
        </p:nvSpPr>
        <p:spPr>
          <a:xfrm>
            <a:off x="402772" y="1444402"/>
            <a:ext cx="5595863" cy="4017614"/>
          </a:xfrm>
        </p:spPr>
        <p:txBody>
          <a:bodyPr vert="horz" lIns="91440" tIns="45720" rIns="91440" bIns="45720" rtlCol="0" anchor="t">
            <a:normAutofit/>
          </a:bodyPr>
          <a:lstStyle/>
          <a:p>
            <a:pPr marL="0" indent="0">
              <a:buNone/>
            </a:pPr>
            <a:r>
              <a:rPr lang="en-US" dirty="0">
                <a:solidFill>
                  <a:schemeClr val="accent4"/>
                </a:solidFill>
                <a:ea typeface="+mn-lt"/>
                <a:cs typeface="+mn-lt"/>
              </a:rPr>
              <a:t>Has your funding strategy changed with the Fed likely to begin cutting rates? </a:t>
            </a:r>
          </a:p>
          <a:p>
            <a:pPr marL="457200" indent="-457200">
              <a:buAutoNum type="alphaLcPeriod"/>
            </a:pPr>
            <a:endParaRPr lang="en-US" dirty="0">
              <a:solidFill>
                <a:schemeClr val="accent4"/>
              </a:solidFill>
              <a:cs typeface="Calibri"/>
            </a:endParaRPr>
          </a:p>
          <a:p>
            <a:pPr marL="457200" indent="-457200">
              <a:buFont typeface="+mj-lt"/>
              <a:buAutoNum type="alphaLcPeriod"/>
            </a:pPr>
            <a:r>
              <a:rPr lang="en-US" dirty="0">
                <a:solidFill>
                  <a:schemeClr val="accent4"/>
                </a:solidFill>
              </a:rPr>
              <a:t>no change</a:t>
            </a:r>
          </a:p>
          <a:p>
            <a:pPr marL="457200" indent="-457200">
              <a:buFont typeface="+mj-lt"/>
              <a:buAutoNum type="alphaLcPeriod"/>
            </a:pPr>
            <a:r>
              <a:rPr lang="en-US" dirty="0"/>
              <a:t>y</a:t>
            </a:r>
            <a:r>
              <a:rPr lang="en-US" dirty="0">
                <a:solidFill>
                  <a:schemeClr val="accent4"/>
                </a:solidFill>
              </a:rPr>
              <a:t>es, I plan to renew shorter on the curve for upcoming maturities (CDs, advances, brokered deposits, etc.)</a:t>
            </a:r>
          </a:p>
          <a:p>
            <a:pPr marL="457200" indent="-457200">
              <a:buFont typeface="+mj-lt"/>
              <a:buAutoNum type="alphaLcPeriod"/>
            </a:pPr>
            <a:r>
              <a:rPr lang="en-US" dirty="0"/>
              <a:t>y</a:t>
            </a:r>
            <a:r>
              <a:rPr lang="en-US" dirty="0">
                <a:solidFill>
                  <a:schemeClr val="accent4"/>
                </a:solidFill>
              </a:rPr>
              <a:t>es, I plan NOT to renew my upcoming maturities</a:t>
            </a:r>
          </a:p>
          <a:p>
            <a:pPr marL="457200" indent="-457200">
              <a:buFont typeface="+mj-lt"/>
              <a:buAutoNum type="alphaLcPeriod"/>
            </a:pPr>
            <a:r>
              <a:rPr lang="en-US" dirty="0">
                <a:solidFill>
                  <a:schemeClr val="accent4"/>
                </a:solidFill>
              </a:rPr>
              <a:t>yes, I plan to renew longer on the curve</a:t>
            </a:r>
            <a:endParaRPr lang="en-US" dirty="0">
              <a:solidFill>
                <a:srgbClr val="C00000"/>
              </a:solidFill>
              <a:cs typeface="Calibri"/>
            </a:endParaRPr>
          </a:p>
        </p:txBody>
      </p:sp>
      <p:sp>
        <p:nvSpPr>
          <p:cNvPr id="2" name="Title 1">
            <a:extLst>
              <a:ext uri="{FF2B5EF4-FFF2-40B4-BE49-F238E27FC236}">
                <a16:creationId xmlns:a16="http://schemas.microsoft.com/office/drawing/2014/main" id="{174D3C30-91ED-4AF2-9DF5-830963C59662}"/>
              </a:ext>
            </a:extLst>
          </p:cNvPr>
          <p:cNvSpPr>
            <a:spLocks noGrp="1"/>
          </p:cNvSpPr>
          <p:nvPr>
            <p:ph type="title"/>
          </p:nvPr>
        </p:nvSpPr>
        <p:spPr/>
        <p:txBody>
          <a:bodyPr>
            <a:normAutofit/>
          </a:bodyPr>
          <a:lstStyle/>
          <a:p>
            <a:pPr lvl="0"/>
            <a:r>
              <a:rPr lang="en-US" dirty="0"/>
              <a:t>Poll Questions</a:t>
            </a:r>
          </a:p>
        </p:txBody>
      </p:sp>
      <p:sp>
        <p:nvSpPr>
          <p:cNvPr id="3" name="Content Placeholder 6">
            <a:extLst>
              <a:ext uri="{FF2B5EF4-FFF2-40B4-BE49-F238E27FC236}">
                <a16:creationId xmlns:a16="http://schemas.microsoft.com/office/drawing/2014/main" id="{421D75E5-C784-9307-7BB8-F0DC96F430D9}"/>
              </a:ext>
            </a:extLst>
          </p:cNvPr>
          <p:cNvSpPr txBox="1">
            <a:spLocks/>
          </p:cNvSpPr>
          <p:nvPr/>
        </p:nvSpPr>
        <p:spPr>
          <a:xfrm>
            <a:off x="6193365" y="1444402"/>
            <a:ext cx="5595863" cy="4017614"/>
          </a:xfrm>
          <a:prstGeom prst="rect">
            <a:avLst/>
          </a:prstGeom>
        </p:spPr>
        <p:txBody>
          <a:bodyPr vert="horz" lIns="91440" tIns="45720" rIns="91440" bIns="45720" rtlCol="0" anchor="t">
            <a:normAutofit/>
          </a:bodyPr>
          <a:lstStyle>
            <a:lvl1pPr marL="228600" indent="-228600" algn="l" defTabSz="514350" rtl="0" eaLnBrk="1" latinLnBrk="0" hangingPunct="1">
              <a:lnSpc>
                <a:spcPct val="90000"/>
              </a:lnSpc>
              <a:spcBef>
                <a:spcPts val="563"/>
              </a:spcBef>
              <a:buFont typeface="Wingdings" panose="05000000000000000000" pitchFamily="2" charset="2"/>
              <a:buChar char="§"/>
              <a:defRPr sz="1800" kern="1200">
                <a:solidFill>
                  <a:schemeClr val="accent4"/>
                </a:solidFill>
                <a:latin typeface="+mn-lt"/>
                <a:ea typeface="+mn-ea"/>
                <a:cs typeface="+mn-cs"/>
              </a:defRPr>
            </a:lvl1pPr>
            <a:lvl2pPr marL="514350" indent="-257175" algn="l" defTabSz="514350" rtl="0" eaLnBrk="1" latinLnBrk="0" hangingPunct="1">
              <a:lnSpc>
                <a:spcPct val="90000"/>
              </a:lnSpc>
              <a:spcBef>
                <a:spcPts val="281"/>
              </a:spcBef>
              <a:buClr>
                <a:srgbClr val="808080"/>
              </a:buClr>
              <a:buFont typeface="Calibri" panose="020F0502020204030204" pitchFamily="34" charset="0"/>
              <a:buChar char="−"/>
              <a:defRPr sz="1400" kern="1200">
                <a:solidFill>
                  <a:srgbClr val="808080"/>
                </a:solidFill>
                <a:latin typeface="+mn-lt"/>
                <a:ea typeface="+mn-ea"/>
                <a:cs typeface="+mn-cs"/>
              </a:defRPr>
            </a:lvl2pPr>
            <a:lvl3pPr marL="685800" indent="-228600" algn="l" defTabSz="514350" rtl="0" eaLnBrk="1" latinLnBrk="0" hangingPunct="1">
              <a:lnSpc>
                <a:spcPct val="90000"/>
              </a:lnSpc>
              <a:spcBef>
                <a:spcPts val="281"/>
              </a:spcBef>
              <a:buFont typeface="Arial" panose="020B0604020202020204" pitchFamily="34" charset="0"/>
              <a:buChar char="•"/>
              <a:defRPr sz="1200" kern="1200">
                <a:solidFill>
                  <a:srgbClr val="93B1CC"/>
                </a:solidFill>
                <a:latin typeface="+mn-lt"/>
                <a:ea typeface="+mn-ea"/>
                <a:cs typeface="+mn-cs"/>
              </a:defRPr>
            </a:lvl3pPr>
            <a:lvl4pPr marL="1028700" indent="-257175" algn="l" defTabSz="514350" rtl="0" eaLnBrk="1" latinLnBrk="0" hangingPunct="1">
              <a:lnSpc>
                <a:spcPct val="90000"/>
              </a:lnSpc>
              <a:spcBef>
                <a:spcPts val="281"/>
              </a:spcBef>
              <a:buFont typeface="Courier New" panose="02070309020205020404" pitchFamily="49" charset="0"/>
              <a:buChar char="o"/>
              <a:defRPr sz="1050" kern="1200">
                <a:solidFill>
                  <a:schemeClr val="accent4"/>
                </a:solidFill>
                <a:latin typeface="+mn-lt"/>
                <a:ea typeface="+mn-ea"/>
                <a:cs typeface="+mn-cs"/>
              </a:defRPr>
            </a:lvl4pPr>
            <a:lvl5pPr marL="1371600" indent="-228600" algn="l" defTabSz="514350" rtl="0" eaLnBrk="1" latinLnBrk="0" hangingPunct="1">
              <a:lnSpc>
                <a:spcPct val="90000"/>
              </a:lnSpc>
              <a:spcBef>
                <a:spcPts val="281"/>
              </a:spcBef>
              <a:buClr>
                <a:srgbClr val="808080"/>
              </a:buClr>
              <a:buFont typeface="Wingdings" panose="05000000000000000000" pitchFamily="2" charset="2"/>
              <a:buChar char="§"/>
              <a:defRPr sz="1000" kern="1200">
                <a:solidFill>
                  <a:srgbClr val="808080"/>
                </a:solidFill>
                <a:latin typeface="+mn-lt"/>
                <a:ea typeface="+mn-ea"/>
                <a:cs typeface="+mn-cs"/>
              </a:defRPr>
            </a:lvl5pPr>
            <a:lvl6pPr marL="1414463"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6pPr>
            <a:lvl7pPr marL="1671638"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7pPr>
            <a:lvl8pPr marL="1928813"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8pPr>
            <a:lvl9pPr marL="2185988"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9pPr>
          </a:lstStyle>
          <a:p>
            <a:pPr marL="0" indent="0">
              <a:buFont typeface="Wingdings" panose="05000000000000000000" pitchFamily="2" charset="2"/>
              <a:buNone/>
            </a:pPr>
            <a:r>
              <a:rPr lang="en-US" dirty="0">
                <a:ea typeface="+mn-lt"/>
                <a:cs typeface="+mn-lt"/>
              </a:rPr>
              <a:t>What is your expected wholesale funding activity for the remainder of 2024 and 2025? [multiple selections]</a:t>
            </a:r>
          </a:p>
          <a:p>
            <a:pPr marL="457200" indent="-457200">
              <a:buFont typeface="Wingdings" panose="05000000000000000000" pitchFamily="2" charset="2"/>
              <a:buAutoNum type="alphaLcPeriod"/>
            </a:pPr>
            <a:endParaRPr lang="en-US" dirty="0">
              <a:cs typeface="Calibri"/>
            </a:endParaRPr>
          </a:p>
          <a:p>
            <a:pPr marL="457200" indent="-457200">
              <a:buFont typeface="+mj-lt"/>
              <a:buAutoNum type="alphaLcPeriod"/>
            </a:pPr>
            <a:r>
              <a:rPr lang="en-US" dirty="0"/>
              <a:t>increase in borrowings, including advances</a:t>
            </a:r>
          </a:p>
          <a:p>
            <a:pPr marL="457200" indent="-457200">
              <a:buFont typeface="+mj-lt"/>
              <a:buAutoNum type="alphaLcPeriod"/>
            </a:pPr>
            <a:r>
              <a:rPr lang="en-US" dirty="0"/>
              <a:t>increase in brokered deposits</a:t>
            </a:r>
          </a:p>
          <a:p>
            <a:pPr marL="457200" indent="-457200">
              <a:buFont typeface="+mj-lt"/>
              <a:buAutoNum type="alphaLcPeriod"/>
            </a:pPr>
            <a:r>
              <a:rPr lang="en-US" dirty="0"/>
              <a:t>no change, maintain current balances</a:t>
            </a:r>
          </a:p>
          <a:p>
            <a:pPr marL="457200" indent="-457200">
              <a:buFont typeface="+mj-lt"/>
              <a:buAutoNum type="alphaLcPeriod"/>
            </a:pPr>
            <a:r>
              <a:rPr lang="en-US" dirty="0"/>
              <a:t>decrease in borrowings, including advances</a:t>
            </a:r>
          </a:p>
          <a:p>
            <a:pPr marL="457200" indent="-457200">
              <a:buFont typeface="+mj-lt"/>
              <a:buAutoNum type="alphaLcPeriod"/>
            </a:pPr>
            <a:r>
              <a:rPr lang="en-US" dirty="0"/>
              <a:t>decrease in brokered deposits</a:t>
            </a:r>
            <a:endParaRPr lang="en-US" dirty="0">
              <a:solidFill>
                <a:srgbClr val="C00000"/>
              </a:solidFill>
              <a:cs typeface="Calibri"/>
            </a:endParaRPr>
          </a:p>
          <a:p>
            <a:pPr marL="457200" indent="-457200">
              <a:buFont typeface="+mj-lt"/>
              <a:buAutoNum type="alphaLcPeriod"/>
            </a:pPr>
            <a:r>
              <a:rPr lang="en-US" dirty="0">
                <a:cs typeface="Calibri"/>
              </a:rPr>
              <a:t>no wholesale funding use</a:t>
            </a:r>
          </a:p>
        </p:txBody>
      </p:sp>
    </p:spTree>
    <p:extLst>
      <p:ext uri="{BB962C8B-B14F-4D97-AF65-F5344CB8AC3E}">
        <p14:creationId xmlns:p14="http://schemas.microsoft.com/office/powerpoint/2010/main" val="14150703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9633136D-54FB-47C5-B90D-E4EEB5028AF9}"/>
              </a:ext>
            </a:extLst>
          </p:cNvPr>
          <p:cNvSpPr>
            <a:spLocks noGrp="1"/>
          </p:cNvSpPr>
          <p:nvPr>
            <p:ph type="ctrTitle"/>
          </p:nvPr>
        </p:nvSpPr>
        <p:spPr>
          <a:xfrm>
            <a:off x="609600" y="2361837"/>
            <a:ext cx="10972800" cy="1022099"/>
          </a:xfrm>
        </p:spPr>
        <p:txBody>
          <a:bodyPr vert="horz" lIns="91440" tIns="45720" rIns="91440" bIns="45720" rtlCol="0" anchor="b">
            <a:noAutofit/>
          </a:bodyPr>
          <a:lstStyle/>
          <a:p>
            <a:pPr algn="ctr"/>
            <a:r>
              <a:rPr lang="en-US" sz="3600" dirty="0">
                <a:latin typeface="Calibri"/>
                <a:cs typeface="Calibri"/>
              </a:rPr>
              <a:t>FHLBank Update on Capitol Hill</a:t>
            </a:r>
          </a:p>
        </p:txBody>
      </p:sp>
      <p:cxnSp>
        <p:nvCxnSpPr>
          <p:cNvPr id="5" name="Straight Connector 4">
            <a:extLst>
              <a:ext uri="{FF2B5EF4-FFF2-40B4-BE49-F238E27FC236}">
                <a16:creationId xmlns:a16="http://schemas.microsoft.com/office/drawing/2014/main" id="{6056662D-BFBD-2E9F-23DE-D6F913200C04}"/>
              </a:ext>
            </a:extLst>
          </p:cNvPr>
          <p:cNvCxnSpPr>
            <a:cxnSpLocks/>
          </p:cNvCxnSpPr>
          <p:nvPr/>
        </p:nvCxnSpPr>
        <p:spPr>
          <a:xfrm>
            <a:off x="609600" y="3429000"/>
            <a:ext cx="10972800" cy="0"/>
          </a:xfrm>
          <a:prstGeom prst="line">
            <a:avLst/>
          </a:prstGeom>
          <a:ln w="12700">
            <a:solidFill>
              <a:srgbClr val="80808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78573944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7A3324-C126-0FE8-7DDE-BE16F7DE0D72}"/>
              </a:ext>
            </a:extLst>
          </p:cNvPr>
          <p:cNvSpPr>
            <a:spLocks noGrp="1"/>
          </p:cNvSpPr>
          <p:nvPr>
            <p:ph type="title"/>
          </p:nvPr>
        </p:nvSpPr>
        <p:spPr/>
        <p:txBody>
          <a:bodyPr/>
          <a:lstStyle/>
          <a:p>
            <a:r>
              <a:rPr lang="en-US" dirty="0"/>
              <a:t>A Tale of Two Election Outcomes - Impact to the FHLBank System</a:t>
            </a:r>
          </a:p>
        </p:txBody>
      </p:sp>
      <p:sp>
        <p:nvSpPr>
          <p:cNvPr id="3" name="Content Placeholder 2">
            <a:extLst>
              <a:ext uri="{FF2B5EF4-FFF2-40B4-BE49-F238E27FC236}">
                <a16:creationId xmlns:a16="http://schemas.microsoft.com/office/drawing/2014/main" id="{3C11118B-EC8E-3816-7A27-F78E6C056710}"/>
              </a:ext>
            </a:extLst>
          </p:cNvPr>
          <p:cNvSpPr>
            <a:spLocks noGrp="1"/>
          </p:cNvSpPr>
          <p:nvPr>
            <p:ph sz="half" idx="2"/>
          </p:nvPr>
        </p:nvSpPr>
        <p:spPr>
          <a:xfrm>
            <a:off x="6917872" y="2576821"/>
            <a:ext cx="3419928" cy="1029980"/>
          </a:xfrm>
        </p:spPr>
        <p:txBody>
          <a:bodyPr/>
          <a:lstStyle/>
          <a:p>
            <a:pPr marL="0" indent="0" algn="ctr">
              <a:buNone/>
            </a:pPr>
            <a:r>
              <a:rPr lang="en-US" dirty="0">
                <a:solidFill>
                  <a:schemeClr val="bg1">
                    <a:lumMod val="50000"/>
                  </a:schemeClr>
                </a:solidFill>
              </a:rPr>
              <a:t>Potential for increased scrutiny by the FHFA for the FHLBank System</a:t>
            </a:r>
          </a:p>
          <a:p>
            <a:pPr algn="ctr"/>
            <a:endParaRPr lang="en-US" dirty="0">
              <a:solidFill>
                <a:schemeClr val="bg1">
                  <a:lumMod val="50000"/>
                </a:schemeClr>
              </a:solidFill>
            </a:endParaRPr>
          </a:p>
        </p:txBody>
      </p:sp>
      <p:sp>
        <p:nvSpPr>
          <p:cNvPr id="4" name="Slide Number Placeholder 3">
            <a:extLst>
              <a:ext uri="{FF2B5EF4-FFF2-40B4-BE49-F238E27FC236}">
                <a16:creationId xmlns:a16="http://schemas.microsoft.com/office/drawing/2014/main" id="{46B004FD-B582-4974-D982-66F449CB9572}"/>
              </a:ext>
            </a:extLst>
          </p:cNvPr>
          <p:cNvSpPr>
            <a:spLocks noGrp="1"/>
          </p:cNvSpPr>
          <p:nvPr>
            <p:ph type="sldNum" sz="quarter" idx="4"/>
          </p:nvPr>
        </p:nvSpPr>
        <p:spPr/>
        <p:txBody>
          <a:bodyPr/>
          <a:lstStyle/>
          <a:p>
            <a:fld id="{4518C116-A7B6-49FA-B2BC-FBE835E63735}" type="slidenum">
              <a:rPr lang="en-US" smtClean="0"/>
              <a:pPr/>
              <a:t>39</a:t>
            </a:fld>
            <a:endParaRPr lang="en-US" dirty="0"/>
          </a:p>
        </p:txBody>
      </p:sp>
      <p:sp>
        <p:nvSpPr>
          <p:cNvPr id="5" name="Footer Placeholder 4">
            <a:extLst>
              <a:ext uri="{FF2B5EF4-FFF2-40B4-BE49-F238E27FC236}">
                <a16:creationId xmlns:a16="http://schemas.microsoft.com/office/drawing/2014/main" id="{5F9A0D89-D772-EAB8-942C-C614456F922B}"/>
              </a:ext>
            </a:extLst>
          </p:cNvPr>
          <p:cNvSpPr>
            <a:spLocks noGrp="1"/>
          </p:cNvSpPr>
          <p:nvPr>
            <p:ph type="ftr" sz="quarter" idx="3"/>
          </p:nvPr>
        </p:nvSpPr>
        <p:spPr/>
        <p:txBody>
          <a:bodyPr/>
          <a:lstStyle/>
          <a:p>
            <a:endParaRPr lang="en-US" dirty="0"/>
          </a:p>
        </p:txBody>
      </p:sp>
      <p:sp>
        <p:nvSpPr>
          <p:cNvPr id="6" name="Content Placeholder 2">
            <a:extLst>
              <a:ext uri="{FF2B5EF4-FFF2-40B4-BE49-F238E27FC236}">
                <a16:creationId xmlns:a16="http://schemas.microsoft.com/office/drawing/2014/main" id="{F6871E05-9081-4326-94A8-469A24C2ADB7}"/>
              </a:ext>
            </a:extLst>
          </p:cNvPr>
          <p:cNvSpPr txBox="1">
            <a:spLocks/>
          </p:cNvSpPr>
          <p:nvPr/>
        </p:nvSpPr>
        <p:spPr>
          <a:xfrm>
            <a:off x="1381917" y="2481855"/>
            <a:ext cx="3506519" cy="1029980"/>
          </a:xfrm>
          <a:prstGeom prst="rect">
            <a:avLst/>
          </a:prstGeom>
        </p:spPr>
        <p:txBody>
          <a:bodyPr vert="horz" lIns="91440" tIns="45720" rIns="91440" bIns="45720" rtlCol="0">
            <a:normAutofit/>
          </a:bodyPr>
          <a:lstStyle>
            <a:lvl1pPr marL="228600" indent="-228600" algn="l" defTabSz="514350" rtl="0" eaLnBrk="1" latinLnBrk="0" hangingPunct="1">
              <a:lnSpc>
                <a:spcPct val="90000"/>
              </a:lnSpc>
              <a:spcBef>
                <a:spcPts val="1000"/>
              </a:spcBef>
              <a:buFont typeface="Wingdings" panose="05000000000000000000" pitchFamily="2" charset="2"/>
              <a:buChar char="§"/>
              <a:defRPr sz="2200" kern="1200">
                <a:solidFill>
                  <a:schemeClr val="tx1"/>
                </a:solidFill>
                <a:latin typeface="+mn-lt"/>
                <a:ea typeface="+mn-ea"/>
                <a:cs typeface="+mn-cs"/>
              </a:defRPr>
            </a:lvl1pPr>
            <a:lvl2pPr marL="514350" indent="-257175" algn="l" defTabSz="514350" rtl="0" eaLnBrk="1" latinLnBrk="0" hangingPunct="1">
              <a:lnSpc>
                <a:spcPct val="90000"/>
              </a:lnSpc>
              <a:spcBef>
                <a:spcPts val="600"/>
              </a:spcBef>
              <a:buClr>
                <a:srgbClr val="808080"/>
              </a:buClr>
              <a:buFont typeface="Calibri" panose="020F0502020204030204" pitchFamily="34" charset="0"/>
              <a:buChar char="−"/>
              <a:defRPr sz="1800" kern="1200">
                <a:solidFill>
                  <a:srgbClr val="808080"/>
                </a:solidFill>
                <a:latin typeface="+mn-lt"/>
                <a:ea typeface="+mn-ea"/>
                <a:cs typeface="+mn-cs"/>
              </a:defRPr>
            </a:lvl2pPr>
            <a:lvl3pPr marL="628650" indent="-171450" algn="l" defTabSz="51435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3pPr>
            <a:lvl4pPr marL="971550" indent="-200025" algn="l" defTabSz="514350" rtl="0" eaLnBrk="1" latinLnBrk="0" hangingPunct="1">
              <a:lnSpc>
                <a:spcPct val="90000"/>
              </a:lnSpc>
              <a:spcBef>
                <a:spcPts val="600"/>
              </a:spcBef>
              <a:buFont typeface="Courier New" panose="02070309020205020404" pitchFamily="49" charset="0"/>
              <a:buChar char="o"/>
              <a:defRPr sz="1100" kern="1200">
                <a:solidFill>
                  <a:schemeClr val="accent4"/>
                </a:solidFill>
                <a:latin typeface="+mn-lt"/>
                <a:ea typeface="+mn-ea"/>
                <a:cs typeface="+mn-cs"/>
              </a:defRPr>
            </a:lvl4pPr>
            <a:lvl5pPr marL="1314450" indent="-171450" algn="l" defTabSz="514350" rtl="0" eaLnBrk="1" latinLnBrk="0" hangingPunct="1">
              <a:lnSpc>
                <a:spcPct val="90000"/>
              </a:lnSpc>
              <a:spcBef>
                <a:spcPts val="600"/>
              </a:spcBef>
              <a:buClr>
                <a:srgbClr val="808080"/>
              </a:buClr>
              <a:buFont typeface="Wingdings" panose="05000000000000000000" pitchFamily="2" charset="2"/>
              <a:buChar char="§"/>
              <a:defRPr sz="1050" kern="1200">
                <a:solidFill>
                  <a:srgbClr val="808080"/>
                </a:solidFill>
                <a:latin typeface="+mn-lt"/>
                <a:ea typeface="+mn-ea"/>
                <a:cs typeface="+mn-cs"/>
              </a:defRPr>
            </a:lvl5pPr>
            <a:lvl6pPr marL="1414463"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6pPr>
            <a:lvl7pPr marL="1671638"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7pPr>
            <a:lvl8pPr marL="1928813"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8pPr>
            <a:lvl9pPr marL="2185988"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9pPr>
          </a:lstStyle>
          <a:p>
            <a:pPr marL="0" indent="0" algn="ctr">
              <a:buNone/>
            </a:pPr>
            <a:r>
              <a:rPr lang="en-US" dirty="0">
                <a:solidFill>
                  <a:schemeClr val="bg1">
                    <a:lumMod val="50000"/>
                  </a:schemeClr>
                </a:solidFill>
              </a:rPr>
              <a:t>Could mean new FHFA leadership for the FHLBank System</a:t>
            </a:r>
          </a:p>
          <a:p>
            <a:pPr algn="ctr"/>
            <a:endParaRPr lang="en-US" dirty="0">
              <a:solidFill>
                <a:schemeClr val="bg1">
                  <a:lumMod val="50000"/>
                </a:schemeClr>
              </a:solidFill>
            </a:endParaRPr>
          </a:p>
        </p:txBody>
      </p:sp>
      <p:pic>
        <p:nvPicPr>
          <p:cNvPr id="2050" name="Picture 2">
            <a:extLst>
              <a:ext uri="{FF2B5EF4-FFF2-40B4-BE49-F238E27FC236}">
                <a16:creationId xmlns:a16="http://schemas.microsoft.com/office/drawing/2014/main" id="{49A6A28D-A172-C1BF-B2EB-DCAB31F1916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25272" y="1573316"/>
            <a:ext cx="1019811" cy="797612"/>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7">
            <a:extLst>
              <a:ext uri="{FF2B5EF4-FFF2-40B4-BE49-F238E27FC236}">
                <a16:creationId xmlns:a16="http://schemas.microsoft.com/office/drawing/2014/main" id="{F6CFCB59-212E-E4AE-0205-069C6100276E}"/>
              </a:ext>
            </a:extLst>
          </p:cNvPr>
          <p:cNvPicPr>
            <a:picLocks noChangeAspect="1"/>
          </p:cNvPicPr>
          <p:nvPr/>
        </p:nvPicPr>
        <p:blipFill>
          <a:blip r:embed="rId3"/>
          <a:stretch>
            <a:fillRect/>
          </a:stretch>
        </p:blipFill>
        <p:spPr>
          <a:xfrm>
            <a:off x="7741330" y="1240320"/>
            <a:ext cx="1293813" cy="1262396"/>
          </a:xfrm>
          <a:prstGeom prst="rect">
            <a:avLst/>
          </a:prstGeom>
        </p:spPr>
      </p:pic>
      <p:sp>
        <p:nvSpPr>
          <p:cNvPr id="9" name="Arrow: Right 8">
            <a:extLst>
              <a:ext uri="{FF2B5EF4-FFF2-40B4-BE49-F238E27FC236}">
                <a16:creationId xmlns:a16="http://schemas.microsoft.com/office/drawing/2014/main" id="{21FC02D2-5107-032E-1637-83169187D5D8}"/>
              </a:ext>
            </a:extLst>
          </p:cNvPr>
          <p:cNvSpPr/>
          <p:nvPr/>
        </p:nvSpPr>
        <p:spPr>
          <a:xfrm>
            <a:off x="4800191" y="1445856"/>
            <a:ext cx="2159000" cy="365125"/>
          </a:xfrm>
          <a:prstGeom prst="rightArrow">
            <a:avLst/>
          </a:prstGeom>
          <a:solidFill>
            <a:srgbClr val="0070C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Arrow: Right 9">
            <a:extLst>
              <a:ext uri="{FF2B5EF4-FFF2-40B4-BE49-F238E27FC236}">
                <a16:creationId xmlns:a16="http://schemas.microsoft.com/office/drawing/2014/main" id="{28BCC1B8-4388-767C-C30D-A2654529380A}"/>
              </a:ext>
            </a:extLst>
          </p:cNvPr>
          <p:cNvSpPr/>
          <p:nvPr/>
        </p:nvSpPr>
        <p:spPr>
          <a:xfrm rot="10800000">
            <a:off x="4758872" y="2024780"/>
            <a:ext cx="2159000" cy="365125"/>
          </a:xfrm>
          <a:prstGeom prst="rightArrow">
            <a:avLst/>
          </a:prstGeom>
          <a:solidFill>
            <a:srgbClr val="FF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TextBox 11">
            <a:extLst>
              <a:ext uri="{FF2B5EF4-FFF2-40B4-BE49-F238E27FC236}">
                <a16:creationId xmlns:a16="http://schemas.microsoft.com/office/drawing/2014/main" id="{A714E658-2A07-C751-F525-25CC08E2E8AA}"/>
              </a:ext>
            </a:extLst>
          </p:cNvPr>
          <p:cNvSpPr txBox="1"/>
          <p:nvPr/>
        </p:nvSpPr>
        <p:spPr>
          <a:xfrm>
            <a:off x="370113" y="3600037"/>
            <a:ext cx="11821887" cy="2308324"/>
          </a:xfrm>
          <a:prstGeom prst="rect">
            <a:avLst/>
          </a:prstGeom>
          <a:noFill/>
        </p:spPr>
        <p:txBody>
          <a:bodyPr wrap="square">
            <a:spAutoFit/>
          </a:bodyPr>
          <a:lstStyle/>
          <a:p>
            <a:pPr marL="342900" marR="0" lvl="0" indent="-342900">
              <a:spcBef>
                <a:spcPts val="0"/>
              </a:spcBef>
              <a:spcAft>
                <a:spcPts val="0"/>
              </a:spcAft>
              <a:buFont typeface="Wingdings" panose="05000000000000000000" pitchFamily="2" charset="2"/>
              <a:buChar char="§"/>
            </a:pPr>
            <a:r>
              <a:rPr lang="en-US" dirty="0">
                <a:solidFill>
                  <a:schemeClr val="accent4"/>
                </a:solidFill>
                <a:latin typeface="Calibri" panose="020F0502020204030204" pitchFamily="34" charset="0"/>
                <a:ea typeface="Times New Roman" panose="02020603050405020304" pitchFamily="18" charset="0"/>
                <a:cs typeface="Times New Roman" panose="02020603050405020304" pitchFamily="18" charset="0"/>
              </a:rPr>
              <a:t>T</a:t>
            </a:r>
            <a:r>
              <a:rPr lang="en-US" sz="1800" dirty="0">
                <a:solidFill>
                  <a:schemeClr val="accent4"/>
                </a:solidFill>
                <a:effectLst/>
                <a:latin typeface="Calibri" panose="020F0502020204030204" pitchFamily="34" charset="0"/>
                <a:ea typeface="Times New Roman" panose="02020603050405020304" pitchFamily="18" charset="0"/>
                <a:cs typeface="Times New Roman" panose="02020603050405020304" pitchFamily="18" charset="0"/>
              </a:rPr>
              <a:t>he System has grown increasingly concerned that our consistent role as a reliable collateral-based lender could be meaningfully impacted by the reality of having a politically appointed regulator. </a:t>
            </a:r>
            <a:endParaRPr lang="en-US" sz="1800" dirty="0">
              <a:solidFill>
                <a:schemeClr val="accent4"/>
              </a:solidFill>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spcBef>
                <a:spcPts val="0"/>
              </a:spcBef>
              <a:spcAft>
                <a:spcPts val="0"/>
              </a:spcAft>
              <a:buFont typeface="Wingdings" panose="05000000000000000000" pitchFamily="2" charset="2"/>
              <a:buChar char="§"/>
            </a:pPr>
            <a:r>
              <a:rPr lang="en-US" sz="1800" dirty="0">
                <a:solidFill>
                  <a:schemeClr val="accent4"/>
                </a:solidFill>
                <a:effectLst/>
                <a:latin typeface="Calibri" panose="020F0502020204030204" pitchFamily="34" charset="0"/>
                <a:ea typeface="Times New Roman" panose="02020603050405020304" pitchFamily="18" charset="0"/>
                <a:cs typeface="Times New Roman" panose="02020603050405020304" pitchFamily="18" charset="0"/>
              </a:rPr>
              <a:t>We firmly believe, above all, that Congress ought to dictate the ongoing mission and purpose of the System, rather than a politically-appointed regulator. </a:t>
            </a:r>
            <a:endParaRPr lang="en-US" sz="1800" dirty="0">
              <a:solidFill>
                <a:schemeClr val="accent4"/>
              </a:solidFill>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spcBef>
                <a:spcPts val="0"/>
              </a:spcBef>
              <a:spcAft>
                <a:spcPts val="0"/>
              </a:spcAft>
              <a:buFont typeface="Wingdings" panose="05000000000000000000" pitchFamily="2" charset="2"/>
              <a:buChar char="§"/>
            </a:pPr>
            <a:r>
              <a:rPr lang="en-US" sz="1800" dirty="0">
                <a:solidFill>
                  <a:schemeClr val="accent4"/>
                </a:solidFill>
                <a:effectLst/>
                <a:latin typeface="Calibri" panose="020F0502020204030204" pitchFamily="34" charset="0"/>
                <a:ea typeface="Times New Roman" panose="02020603050405020304" pitchFamily="18" charset="0"/>
                <a:cs typeface="Times New Roman" panose="02020603050405020304" pitchFamily="18" charset="0"/>
              </a:rPr>
              <a:t>We don’t wish to become a de facto regulator and will continue working with other prudential regulators to help them understand how policy decisions regarding the discount window, brokered deposits, etc. could have a series of unintended consequences downstream, so we encourage you to be open and honest with your regulators to help them understand more granularly how you utilize the consistency of the System to confidently grow your communities. </a:t>
            </a:r>
            <a:endParaRPr lang="en-US" sz="1800" dirty="0">
              <a:solidFill>
                <a:schemeClr val="accent4"/>
              </a:solidFill>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09617157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4D3C30-91ED-4AF2-9DF5-830963C59662}"/>
              </a:ext>
            </a:extLst>
          </p:cNvPr>
          <p:cNvSpPr>
            <a:spLocks noGrp="1"/>
          </p:cNvSpPr>
          <p:nvPr>
            <p:ph type="title"/>
          </p:nvPr>
        </p:nvSpPr>
        <p:spPr>
          <a:xfrm>
            <a:off x="402772" y="202490"/>
            <a:ext cx="11430000" cy="900335"/>
          </a:xfrm>
        </p:spPr>
        <p:txBody>
          <a:bodyPr>
            <a:normAutofit/>
          </a:bodyPr>
          <a:lstStyle/>
          <a:p>
            <a:pPr lvl="0"/>
            <a:r>
              <a:rPr lang="en-US" dirty="0"/>
              <a:t>Poll Question</a:t>
            </a:r>
          </a:p>
        </p:txBody>
      </p:sp>
      <p:sp>
        <p:nvSpPr>
          <p:cNvPr id="7" name="Content Placeholder 6">
            <a:extLst>
              <a:ext uri="{FF2B5EF4-FFF2-40B4-BE49-F238E27FC236}">
                <a16:creationId xmlns:a16="http://schemas.microsoft.com/office/drawing/2014/main" id="{6030C123-10DC-85F5-0F7C-C75A8B0127D2}"/>
              </a:ext>
            </a:extLst>
          </p:cNvPr>
          <p:cNvSpPr>
            <a:spLocks noGrp="1"/>
          </p:cNvSpPr>
          <p:nvPr>
            <p:ph sz="half" idx="2"/>
          </p:nvPr>
        </p:nvSpPr>
        <p:spPr/>
        <p:txBody>
          <a:bodyPr vert="horz" lIns="91440" tIns="45720" rIns="91440" bIns="45720" rtlCol="0" anchor="t">
            <a:normAutofit/>
          </a:bodyPr>
          <a:lstStyle/>
          <a:p>
            <a:pPr marL="0" indent="0">
              <a:buNone/>
            </a:pPr>
            <a:r>
              <a:rPr lang="en-US" dirty="0">
                <a:cs typeface="Calibri"/>
              </a:rPr>
              <a:t>Who Do You Think Wins the Presidential Election?</a:t>
            </a:r>
          </a:p>
          <a:p>
            <a:pPr marL="457200" indent="-457200">
              <a:buAutoNum type="alphaLcPeriod"/>
            </a:pPr>
            <a:r>
              <a:rPr lang="en-US" dirty="0">
                <a:cs typeface="Calibri"/>
              </a:rPr>
              <a:t>Trump / Vance </a:t>
            </a:r>
          </a:p>
          <a:p>
            <a:pPr marL="457200" indent="-457200">
              <a:buAutoNum type="alphaLcPeriod"/>
            </a:pPr>
            <a:r>
              <a:rPr lang="en-US" dirty="0">
                <a:cs typeface="Calibri"/>
              </a:rPr>
              <a:t>Harris / Walz</a:t>
            </a:r>
          </a:p>
          <a:p>
            <a:pPr marL="457200" indent="-457200">
              <a:buAutoNum type="alphaLcPeriod"/>
            </a:pPr>
            <a:endParaRPr lang="en-US" dirty="0">
              <a:cs typeface="Calibri"/>
            </a:endParaRPr>
          </a:p>
        </p:txBody>
      </p:sp>
    </p:spTree>
    <p:extLst>
      <p:ext uri="{BB962C8B-B14F-4D97-AF65-F5344CB8AC3E}">
        <p14:creationId xmlns:p14="http://schemas.microsoft.com/office/powerpoint/2010/main" val="2203068772"/>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9633136D-54FB-47C5-B90D-E4EEB5028AF9}"/>
              </a:ext>
            </a:extLst>
          </p:cNvPr>
          <p:cNvSpPr>
            <a:spLocks noGrp="1"/>
          </p:cNvSpPr>
          <p:nvPr>
            <p:ph type="ctrTitle"/>
          </p:nvPr>
        </p:nvSpPr>
        <p:spPr>
          <a:xfrm>
            <a:off x="609600" y="2361837"/>
            <a:ext cx="10972800" cy="1022099"/>
          </a:xfrm>
        </p:spPr>
        <p:txBody>
          <a:bodyPr vert="horz" lIns="91440" tIns="45720" rIns="91440" bIns="45720" rtlCol="0" anchor="b">
            <a:noAutofit/>
          </a:bodyPr>
          <a:lstStyle/>
          <a:p>
            <a:pPr algn="ctr"/>
            <a:r>
              <a:rPr lang="en-US" sz="3600" dirty="0">
                <a:latin typeface="Calibri"/>
                <a:cs typeface="Calibri"/>
              </a:rPr>
              <a:t>FHLBank Community &amp; Grant Programs</a:t>
            </a:r>
          </a:p>
        </p:txBody>
      </p:sp>
      <p:cxnSp>
        <p:nvCxnSpPr>
          <p:cNvPr id="5" name="Straight Connector 4">
            <a:extLst>
              <a:ext uri="{FF2B5EF4-FFF2-40B4-BE49-F238E27FC236}">
                <a16:creationId xmlns:a16="http://schemas.microsoft.com/office/drawing/2014/main" id="{6056662D-BFBD-2E9F-23DE-D6F913200C04}"/>
              </a:ext>
            </a:extLst>
          </p:cNvPr>
          <p:cNvCxnSpPr>
            <a:cxnSpLocks/>
          </p:cNvCxnSpPr>
          <p:nvPr/>
        </p:nvCxnSpPr>
        <p:spPr>
          <a:xfrm>
            <a:off x="609600" y="3429000"/>
            <a:ext cx="10972800" cy="0"/>
          </a:xfrm>
          <a:prstGeom prst="line">
            <a:avLst/>
          </a:prstGeom>
          <a:ln w="12700">
            <a:solidFill>
              <a:srgbClr val="80808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359589992"/>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436980-EE3A-CE5B-1FDB-9C8A60B68140}"/>
              </a:ext>
            </a:extLst>
          </p:cNvPr>
          <p:cNvSpPr>
            <a:spLocks noGrp="1"/>
          </p:cNvSpPr>
          <p:nvPr>
            <p:ph type="title"/>
          </p:nvPr>
        </p:nvSpPr>
        <p:spPr>
          <a:xfrm>
            <a:off x="402772" y="202490"/>
            <a:ext cx="11430000" cy="900335"/>
          </a:xfrm>
        </p:spPr>
        <p:txBody>
          <a:bodyPr/>
          <a:lstStyle/>
          <a:p>
            <a:r>
              <a:rPr lang="en-US" dirty="0"/>
              <a:t>Housing &amp; Community Development (HCD) Programs</a:t>
            </a:r>
          </a:p>
        </p:txBody>
      </p:sp>
      <p:sp>
        <p:nvSpPr>
          <p:cNvPr id="3" name="Content Placeholder 2">
            <a:extLst>
              <a:ext uri="{FF2B5EF4-FFF2-40B4-BE49-F238E27FC236}">
                <a16:creationId xmlns:a16="http://schemas.microsoft.com/office/drawing/2014/main" id="{202034CB-0C79-412E-E9AD-C75F3CADDE3B}"/>
              </a:ext>
            </a:extLst>
          </p:cNvPr>
          <p:cNvSpPr>
            <a:spLocks noGrp="1"/>
          </p:cNvSpPr>
          <p:nvPr>
            <p:ph sz="half" idx="2"/>
          </p:nvPr>
        </p:nvSpPr>
        <p:spPr>
          <a:xfrm>
            <a:off x="403225" y="1241271"/>
            <a:ext cx="11430000" cy="4651462"/>
          </a:xfrm>
        </p:spPr>
        <p:txBody>
          <a:bodyPr>
            <a:normAutofit fontScale="92500" lnSpcReduction="10000"/>
          </a:bodyPr>
          <a:lstStyle/>
          <a:p>
            <a:pPr marL="0" indent="0">
              <a:buNone/>
            </a:pPr>
            <a:r>
              <a:rPr lang="en-US" sz="2400" b="1" dirty="0">
                <a:solidFill>
                  <a:schemeClr val="accent2"/>
                </a:solidFill>
              </a:rPr>
              <a:t>Affordable Housing Program (AHP)</a:t>
            </a:r>
            <a:r>
              <a:rPr lang="en-US" sz="2400" dirty="0">
                <a:solidFill>
                  <a:schemeClr val="accent2"/>
                </a:solidFill>
              </a:rPr>
              <a:t> </a:t>
            </a:r>
          </a:p>
          <a:p>
            <a:pPr marL="0" indent="0">
              <a:buNone/>
            </a:pPr>
            <a:r>
              <a:rPr lang="en-US" dirty="0"/>
              <a:t>The FHLBank system’s Affordable Housing Program is the largest privately funded housing grant program in the United States. FHLBank members, in partnership with public and private housing development organizations, prepare a detailed application for this competitive program.</a:t>
            </a:r>
          </a:p>
          <a:p>
            <a:pPr marL="0" indent="0">
              <a:buNone/>
            </a:pPr>
            <a:r>
              <a:rPr lang="en-US" sz="2400" b="1" dirty="0">
                <a:solidFill>
                  <a:schemeClr val="accent2"/>
                </a:solidFill>
              </a:rPr>
              <a:t>TurnKey (HSP, HSP+, HOPE)</a:t>
            </a:r>
          </a:p>
          <a:p>
            <a:pPr marL="0" indent="0">
              <a:buNone/>
            </a:pPr>
            <a:r>
              <a:rPr lang="en-US" dirty="0"/>
              <a:t>TurnKey, FHLBank’s new suite of products designed to provide assistance and address the challenges of attaining homeownership in Colorado, Kansas, Nebraska and Oklahoma. </a:t>
            </a:r>
          </a:p>
          <a:p>
            <a:pPr marL="0" indent="0">
              <a:buNone/>
            </a:pPr>
            <a:r>
              <a:rPr lang="en-US" sz="2400" b="1" dirty="0">
                <a:solidFill>
                  <a:schemeClr val="accent2"/>
                </a:solidFill>
              </a:rPr>
              <a:t>Community Housing Program (CHP)/Community Development Program (CDP)</a:t>
            </a:r>
          </a:p>
          <a:p>
            <a:pPr marL="0" indent="0">
              <a:buNone/>
            </a:pPr>
            <a:r>
              <a:rPr lang="en-US" dirty="0"/>
              <a:t>CHP and CDP provide advances priced below FHLBank’s regular advance rates to help members finance housing in their communities, and finance qualifying commercial loans, farm loans and community and economic development initiatives in the areas they serve.</a:t>
            </a:r>
          </a:p>
          <a:p>
            <a:pPr marL="0" indent="0">
              <a:buNone/>
            </a:pPr>
            <a:r>
              <a:rPr lang="en-US" sz="2400" b="1" dirty="0">
                <a:solidFill>
                  <a:schemeClr val="accent2"/>
                </a:solidFill>
              </a:rPr>
              <a:t>Native American Housing Initiative (NAHI)</a:t>
            </a:r>
          </a:p>
          <a:p>
            <a:pPr marL="0" indent="0">
              <a:buNone/>
            </a:pPr>
            <a:r>
              <a:rPr lang="en-US" dirty="0"/>
              <a:t>NAHI was first implemented in 2023 as a voluntary grant program, unique to FHLBank Topeka, benefiting our Native American communities across the district.</a:t>
            </a:r>
          </a:p>
          <a:p>
            <a:endParaRPr lang="en-US" dirty="0"/>
          </a:p>
        </p:txBody>
      </p:sp>
      <p:sp>
        <p:nvSpPr>
          <p:cNvPr id="5" name="Footer Placeholder 4">
            <a:extLst>
              <a:ext uri="{FF2B5EF4-FFF2-40B4-BE49-F238E27FC236}">
                <a16:creationId xmlns:a16="http://schemas.microsoft.com/office/drawing/2014/main" id="{8E43046B-AA53-354F-0F9B-FA0130DC9BF1}"/>
              </a:ext>
            </a:extLst>
          </p:cNvPr>
          <p:cNvSpPr>
            <a:spLocks noGrp="1"/>
          </p:cNvSpPr>
          <p:nvPr>
            <p:ph type="ftr" sz="quarter" idx="3"/>
          </p:nvPr>
        </p:nvSpPr>
        <p:spPr>
          <a:xfrm>
            <a:off x="402772" y="6104013"/>
            <a:ext cx="8632371" cy="365125"/>
          </a:xfrm>
        </p:spPr>
        <p:txBody>
          <a:bodyPr/>
          <a:lstStyle/>
          <a:p>
            <a:endParaRPr lang="en-US" dirty="0"/>
          </a:p>
        </p:txBody>
      </p:sp>
    </p:spTree>
    <p:extLst>
      <p:ext uri="{BB962C8B-B14F-4D97-AF65-F5344CB8AC3E}">
        <p14:creationId xmlns:p14="http://schemas.microsoft.com/office/powerpoint/2010/main" val="4260410271"/>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588F30-8F96-377E-AB55-BA0378D682D9}"/>
              </a:ext>
            </a:extLst>
          </p:cNvPr>
          <p:cNvSpPr>
            <a:spLocks noGrp="1"/>
          </p:cNvSpPr>
          <p:nvPr>
            <p:ph type="title"/>
          </p:nvPr>
        </p:nvSpPr>
        <p:spPr/>
        <p:txBody>
          <a:bodyPr>
            <a:normAutofit fontScale="90000"/>
          </a:bodyPr>
          <a:lstStyle/>
          <a:p>
            <a:r>
              <a:rPr lang="en-US" dirty="0"/>
              <a:t>Turnkey Funding Update | $18.6 Million Assisting 1,300 Households</a:t>
            </a:r>
          </a:p>
        </p:txBody>
      </p:sp>
      <p:sp>
        <p:nvSpPr>
          <p:cNvPr id="3" name="Content Placeholder 2">
            <a:extLst>
              <a:ext uri="{FF2B5EF4-FFF2-40B4-BE49-F238E27FC236}">
                <a16:creationId xmlns:a16="http://schemas.microsoft.com/office/drawing/2014/main" id="{09629003-8E0D-2200-F0C7-9C89659DB194}"/>
              </a:ext>
            </a:extLst>
          </p:cNvPr>
          <p:cNvSpPr>
            <a:spLocks noGrp="1"/>
          </p:cNvSpPr>
          <p:nvPr>
            <p:ph sz="half" idx="2"/>
          </p:nvPr>
        </p:nvSpPr>
        <p:spPr>
          <a:xfrm>
            <a:off x="477417" y="1348655"/>
            <a:ext cx="11430000" cy="4266327"/>
          </a:xfrm>
        </p:spPr>
        <p:txBody>
          <a:bodyPr/>
          <a:lstStyle/>
          <a:p>
            <a:r>
              <a:rPr lang="en-US" sz="2800" dirty="0"/>
              <a:t>HSP</a:t>
            </a:r>
          </a:p>
          <a:p>
            <a:pPr lvl="1"/>
            <a:r>
              <a:rPr lang="en-US" sz="2400" dirty="0"/>
              <a:t>$12.9 Million, 891 Households</a:t>
            </a:r>
          </a:p>
          <a:p>
            <a:pPr marL="257175" lvl="1" indent="0">
              <a:buNone/>
            </a:pPr>
            <a:endParaRPr lang="en-US" sz="2400" dirty="0"/>
          </a:p>
          <a:p>
            <a:r>
              <a:rPr lang="en-US" sz="2800" dirty="0"/>
              <a:t>HSP +</a:t>
            </a:r>
          </a:p>
          <a:p>
            <a:pPr lvl="1"/>
            <a:r>
              <a:rPr lang="en-US" sz="2400" dirty="0"/>
              <a:t>$1.5 Million, 58 Households</a:t>
            </a:r>
          </a:p>
          <a:p>
            <a:pPr marL="257175" lvl="1" indent="0">
              <a:buNone/>
            </a:pPr>
            <a:endParaRPr lang="en-US" sz="2400" dirty="0"/>
          </a:p>
          <a:p>
            <a:r>
              <a:rPr lang="en-US" sz="2800" dirty="0"/>
              <a:t>HOPE</a:t>
            </a:r>
          </a:p>
          <a:p>
            <a:pPr lvl="1"/>
            <a:r>
              <a:rPr lang="en-US" sz="2400" dirty="0"/>
              <a:t>$4.2 Million, 350 Households</a:t>
            </a:r>
          </a:p>
          <a:p>
            <a:endParaRPr lang="en-US" dirty="0"/>
          </a:p>
        </p:txBody>
      </p:sp>
      <p:sp>
        <p:nvSpPr>
          <p:cNvPr id="4" name="Slide Number Placeholder 3">
            <a:extLst>
              <a:ext uri="{FF2B5EF4-FFF2-40B4-BE49-F238E27FC236}">
                <a16:creationId xmlns:a16="http://schemas.microsoft.com/office/drawing/2014/main" id="{6B86C0C8-66F5-23D4-CA8E-00805D9A42F9}"/>
              </a:ext>
            </a:extLst>
          </p:cNvPr>
          <p:cNvSpPr>
            <a:spLocks noGrp="1"/>
          </p:cNvSpPr>
          <p:nvPr>
            <p:ph type="sldNum" sz="quarter" idx="4"/>
          </p:nvPr>
        </p:nvSpPr>
        <p:spPr/>
        <p:txBody>
          <a:bodyPr/>
          <a:lstStyle/>
          <a:p>
            <a:fld id="{4518C116-A7B6-49FA-B2BC-FBE835E63735}" type="slidenum">
              <a:rPr lang="en-US" smtClean="0"/>
              <a:pPr/>
              <a:t>43</a:t>
            </a:fld>
            <a:endParaRPr lang="en-US" dirty="0"/>
          </a:p>
        </p:txBody>
      </p:sp>
      <p:sp>
        <p:nvSpPr>
          <p:cNvPr id="5" name="Footer Placeholder 4">
            <a:extLst>
              <a:ext uri="{FF2B5EF4-FFF2-40B4-BE49-F238E27FC236}">
                <a16:creationId xmlns:a16="http://schemas.microsoft.com/office/drawing/2014/main" id="{71461DF8-AE90-C599-805A-3FA78270B65B}"/>
              </a:ext>
            </a:extLst>
          </p:cNvPr>
          <p:cNvSpPr>
            <a:spLocks noGrp="1"/>
          </p:cNvSpPr>
          <p:nvPr>
            <p:ph type="ftr" sz="quarter" idx="3"/>
          </p:nvPr>
        </p:nvSpPr>
        <p:spPr/>
        <p:txBody>
          <a:bodyPr/>
          <a:lstStyle/>
          <a:p>
            <a:r>
              <a:rPr lang="en-US" dirty="0"/>
              <a:t>Note: Data </a:t>
            </a:r>
          </a:p>
        </p:txBody>
      </p:sp>
    </p:spTree>
    <p:extLst>
      <p:ext uri="{BB962C8B-B14F-4D97-AF65-F5344CB8AC3E}">
        <p14:creationId xmlns:p14="http://schemas.microsoft.com/office/powerpoint/2010/main" val="2621985654"/>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9837F0-5EE8-3BE2-8637-9A47F9625807}"/>
              </a:ext>
            </a:extLst>
          </p:cNvPr>
          <p:cNvSpPr>
            <a:spLocks noGrp="1"/>
          </p:cNvSpPr>
          <p:nvPr>
            <p:ph type="title"/>
          </p:nvPr>
        </p:nvSpPr>
        <p:spPr/>
        <p:txBody>
          <a:bodyPr/>
          <a:lstStyle/>
          <a:p>
            <a:r>
              <a:rPr lang="en-US" dirty="0"/>
              <a:t>FHLBank Topeka – Fulfilling Dual Liquidity and Housing Mission</a:t>
            </a:r>
          </a:p>
        </p:txBody>
      </p:sp>
      <p:sp>
        <p:nvSpPr>
          <p:cNvPr id="5" name="Footer Placeholder 4">
            <a:extLst>
              <a:ext uri="{FF2B5EF4-FFF2-40B4-BE49-F238E27FC236}">
                <a16:creationId xmlns:a16="http://schemas.microsoft.com/office/drawing/2014/main" id="{C1F4D3DA-A23F-F88A-C53A-0FA62833A863}"/>
              </a:ext>
            </a:extLst>
          </p:cNvPr>
          <p:cNvSpPr>
            <a:spLocks noGrp="1"/>
          </p:cNvSpPr>
          <p:nvPr>
            <p:ph type="ftr" sz="quarter" idx="3"/>
          </p:nvPr>
        </p:nvSpPr>
        <p:spPr>
          <a:xfrm>
            <a:off x="164843" y="5679612"/>
            <a:ext cx="11885644" cy="690346"/>
          </a:xfrm>
        </p:spPr>
        <p:txBody>
          <a:bodyPr/>
          <a:lstStyle/>
          <a:p>
            <a:r>
              <a:rPr lang="en-US" dirty="0"/>
              <a:t>Note: AHP data represents projects awarded from 1990 through 2023. HSP/Turnkey data represents assistance from 2006 through 2023. MPF data represents loans funded since 2021. The collateral data comes from our members that submit a limited or expanded loan listing report. </a:t>
            </a:r>
          </a:p>
        </p:txBody>
      </p:sp>
      <p:pic>
        <p:nvPicPr>
          <p:cNvPr id="1026" name="Picture 2">
            <a:extLst>
              <a:ext uri="{FF2B5EF4-FFF2-40B4-BE49-F238E27FC236}">
                <a16:creationId xmlns:a16="http://schemas.microsoft.com/office/drawing/2014/main" id="{1C06DED1-DD2E-3343-F011-510403FDA8B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02772" y="896644"/>
            <a:ext cx="7121873" cy="4705674"/>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927E2577-A409-70CE-2FA6-13DE6E6979D1}"/>
              </a:ext>
            </a:extLst>
          </p:cNvPr>
          <p:cNvSpPr txBox="1"/>
          <p:nvPr/>
        </p:nvSpPr>
        <p:spPr>
          <a:xfrm>
            <a:off x="7781731" y="1171989"/>
            <a:ext cx="4007497" cy="3508653"/>
          </a:xfrm>
          <a:prstGeom prst="rect">
            <a:avLst/>
          </a:prstGeom>
          <a:noFill/>
        </p:spPr>
        <p:txBody>
          <a:bodyPr wrap="square" rtlCol="0">
            <a:spAutoFit/>
          </a:bodyPr>
          <a:lstStyle/>
          <a:p>
            <a:r>
              <a:rPr lang="en-US" sz="2400" dirty="0">
                <a:solidFill>
                  <a:schemeClr val="accent4"/>
                </a:solidFill>
              </a:rPr>
              <a:t>More than </a:t>
            </a:r>
            <a:r>
              <a:rPr lang="en-US" sz="2400" b="1" u="sng" dirty="0">
                <a:solidFill>
                  <a:schemeClr val="accent4"/>
                </a:solidFill>
              </a:rPr>
              <a:t>98%</a:t>
            </a:r>
            <a:r>
              <a:rPr lang="en-US" sz="2400" dirty="0">
                <a:solidFill>
                  <a:schemeClr val="accent4"/>
                </a:solidFill>
              </a:rPr>
              <a:t> of counties in our district have been impacted by member’s use of our:</a:t>
            </a:r>
          </a:p>
          <a:p>
            <a:pPr marL="568325" indent="-234950">
              <a:spcBef>
                <a:spcPts val="1200"/>
              </a:spcBef>
              <a:buFont typeface="Wingdings" panose="05000000000000000000" pitchFamily="2" charset="2"/>
              <a:buChar char="§"/>
            </a:pPr>
            <a:r>
              <a:rPr lang="en-US" sz="2400" dirty="0">
                <a:solidFill>
                  <a:schemeClr val="accent4"/>
                </a:solidFill>
              </a:rPr>
              <a:t>Housing and community development programs, </a:t>
            </a:r>
          </a:p>
          <a:p>
            <a:pPr marL="568325" indent="-234950">
              <a:spcBef>
                <a:spcPts val="1200"/>
              </a:spcBef>
              <a:buFont typeface="Wingdings" panose="05000000000000000000" pitchFamily="2" charset="2"/>
              <a:buChar char="§"/>
            </a:pPr>
            <a:r>
              <a:rPr lang="en-US" sz="2400" dirty="0">
                <a:solidFill>
                  <a:schemeClr val="accent4"/>
                </a:solidFill>
              </a:rPr>
              <a:t>MPF business activity and</a:t>
            </a:r>
          </a:p>
          <a:p>
            <a:pPr marL="568325" indent="-234950">
              <a:spcBef>
                <a:spcPts val="1200"/>
              </a:spcBef>
              <a:buFont typeface="Wingdings" panose="05000000000000000000" pitchFamily="2" charset="2"/>
              <a:buChar char="§"/>
            </a:pPr>
            <a:r>
              <a:rPr lang="en-US" sz="2400" dirty="0">
                <a:solidFill>
                  <a:schemeClr val="accent4"/>
                </a:solidFill>
              </a:rPr>
              <a:t>Eligible pledged collateral</a:t>
            </a:r>
          </a:p>
        </p:txBody>
      </p:sp>
    </p:spTree>
    <p:extLst>
      <p:ext uri="{BB962C8B-B14F-4D97-AF65-F5344CB8AC3E}">
        <p14:creationId xmlns:p14="http://schemas.microsoft.com/office/powerpoint/2010/main" val="2322316736"/>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6">
            <a:extLst>
              <a:ext uri="{FF2B5EF4-FFF2-40B4-BE49-F238E27FC236}">
                <a16:creationId xmlns:a16="http://schemas.microsoft.com/office/drawing/2014/main" id="{6030C123-10DC-85F5-0F7C-C75A8B0127D2}"/>
              </a:ext>
            </a:extLst>
          </p:cNvPr>
          <p:cNvSpPr>
            <a:spLocks noGrp="1"/>
          </p:cNvSpPr>
          <p:nvPr>
            <p:ph sz="half" idx="2"/>
          </p:nvPr>
        </p:nvSpPr>
        <p:spPr>
          <a:xfrm>
            <a:off x="402772" y="1444402"/>
            <a:ext cx="5595863" cy="4017614"/>
          </a:xfrm>
        </p:spPr>
        <p:txBody>
          <a:bodyPr vert="horz" lIns="91440" tIns="45720" rIns="91440" bIns="45720" rtlCol="0" anchor="t">
            <a:normAutofit/>
          </a:bodyPr>
          <a:lstStyle/>
          <a:p>
            <a:pPr marL="0" indent="0">
              <a:buNone/>
            </a:pPr>
            <a:r>
              <a:rPr lang="en-US" dirty="0">
                <a:solidFill>
                  <a:schemeClr val="accent4"/>
                </a:solidFill>
                <a:ea typeface="+mn-lt"/>
                <a:cs typeface="+mn-lt"/>
              </a:rPr>
              <a:t>What type of housing grant program would be most beneficial to your institution? [multiple selections]</a:t>
            </a:r>
          </a:p>
          <a:p>
            <a:pPr marL="457200" indent="-457200">
              <a:buAutoNum type="alphaLcPeriod"/>
            </a:pPr>
            <a:endParaRPr lang="en-US" dirty="0">
              <a:solidFill>
                <a:schemeClr val="accent4"/>
              </a:solidFill>
              <a:cs typeface="Calibri"/>
            </a:endParaRPr>
          </a:p>
          <a:p>
            <a:pPr marL="457200" indent="-457200">
              <a:buAutoNum type="alphaLcPeriod"/>
            </a:pPr>
            <a:endParaRPr lang="en-US" dirty="0">
              <a:solidFill>
                <a:schemeClr val="accent4"/>
              </a:solidFill>
              <a:cs typeface="Calibri"/>
            </a:endParaRPr>
          </a:p>
          <a:p>
            <a:pPr marL="457200" indent="-457200">
              <a:buAutoNum type="alphaLcPeriod"/>
            </a:pPr>
            <a:r>
              <a:rPr lang="en-US" dirty="0">
                <a:solidFill>
                  <a:schemeClr val="accent4"/>
                </a:solidFill>
                <a:ea typeface="+mn-lt"/>
                <a:cs typeface="+mn-lt"/>
              </a:rPr>
              <a:t>new affordable housing construction</a:t>
            </a:r>
            <a:endParaRPr lang="en-US" dirty="0">
              <a:solidFill>
                <a:schemeClr val="accent4"/>
              </a:solidFill>
              <a:cs typeface="Calibri"/>
            </a:endParaRPr>
          </a:p>
          <a:p>
            <a:pPr marL="457200" indent="-457200">
              <a:buAutoNum type="alphaLcPeriod"/>
            </a:pPr>
            <a:r>
              <a:rPr lang="en-US" dirty="0">
                <a:solidFill>
                  <a:schemeClr val="accent4"/>
                </a:solidFill>
                <a:ea typeface="+mn-lt"/>
                <a:cs typeface="+mn-lt"/>
              </a:rPr>
              <a:t>rehabilitation of existing homes</a:t>
            </a:r>
            <a:endParaRPr lang="en-US" dirty="0">
              <a:cs typeface="Calibri"/>
            </a:endParaRPr>
          </a:p>
          <a:p>
            <a:pPr marL="457200" indent="-457200">
              <a:buAutoNum type="alphaLcPeriod"/>
            </a:pPr>
            <a:r>
              <a:rPr lang="en-US" dirty="0">
                <a:solidFill>
                  <a:schemeClr val="accent4"/>
                </a:solidFill>
                <a:ea typeface="+mn-lt"/>
                <a:cs typeface="+mn-lt"/>
              </a:rPr>
              <a:t>rental assistance programs</a:t>
            </a:r>
            <a:endParaRPr lang="en-US" dirty="0">
              <a:cs typeface="Calibri"/>
            </a:endParaRPr>
          </a:p>
          <a:p>
            <a:pPr marL="457200" indent="-457200">
              <a:buAutoNum type="alphaLcPeriod"/>
            </a:pPr>
            <a:r>
              <a:rPr lang="en-US" dirty="0">
                <a:solidFill>
                  <a:schemeClr val="accent4"/>
                </a:solidFill>
                <a:ea typeface="+mn-lt"/>
                <a:cs typeface="+mn-lt"/>
              </a:rPr>
              <a:t>down payment assistance</a:t>
            </a:r>
            <a:endParaRPr lang="en-US" dirty="0">
              <a:cs typeface="Calibri"/>
            </a:endParaRPr>
          </a:p>
          <a:p>
            <a:pPr marL="457200" indent="-457200">
              <a:buAutoNum type="alphaLcPeriod"/>
            </a:pPr>
            <a:r>
              <a:rPr lang="en-US" dirty="0">
                <a:solidFill>
                  <a:schemeClr val="accent4"/>
                </a:solidFill>
                <a:ea typeface="+mn-lt"/>
                <a:cs typeface="+mn-lt"/>
              </a:rPr>
              <a:t>rate buydown program</a:t>
            </a:r>
            <a:endParaRPr lang="en-US" dirty="0">
              <a:cs typeface="Calibri"/>
            </a:endParaRPr>
          </a:p>
          <a:p>
            <a:pPr marL="457200" indent="-457200">
              <a:buAutoNum type="alphaLcPeriod"/>
            </a:pPr>
            <a:r>
              <a:rPr lang="en-US" dirty="0">
                <a:solidFill>
                  <a:schemeClr val="accent4"/>
                </a:solidFill>
                <a:ea typeface="+mn-lt"/>
                <a:cs typeface="+mn-lt"/>
              </a:rPr>
              <a:t>other</a:t>
            </a:r>
          </a:p>
          <a:p>
            <a:pPr marL="457200" indent="-457200">
              <a:buAutoNum type="alphaLcPeriod"/>
            </a:pPr>
            <a:r>
              <a:rPr lang="en-US" dirty="0">
                <a:cs typeface="Calibri"/>
              </a:rPr>
              <a:t>none</a:t>
            </a:r>
            <a:endParaRPr lang="en-US" dirty="0">
              <a:solidFill>
                <a:srgbClr val="C00000"/>
              </a:solidFill>
              <a:cs typeface="Calibri"/>
            </a:endParaRPr>
          </a:p>
        </p:txBody>
      </p:sp>
      <p:sp>
        <p:nvSpPr>
          <p:cNvPr id="2" name="Title 1">
            <a:extLst>
              <a:ext uri="{FF2B5EF4-FFF2-40B4-BE49-F238E27FC236}">
                <a16:creationId xmlns:a16="http://schemas.microsoft.com/office/drawing/2014/main" id="{174D3C30-91ED-4AF2-9DF5-830963C59662}"/>
              </a:ext>
            </a:extLst>
          </p:cNvPr>
          <p:cNvSpPr>
            <a:spLocks noGrp="1"/>
          </p:cNvSpPr>
          <p:nvPr>
            <p:ph type="title"/>
          </p:nvPr>
        </p:nvSpPr>
        <p:spPr/>
        <p:txBody>
          <a:bodyPr>
            <a:normAutofit/>
          </a:bodyPr>
          <a:lstStyle/>
          <a:p>
            <a:pPr lvl="0"/>
            <a:r>
              <a:rPr lang="en-US" dirty="0"/>
              <a:t>Poll Questions</a:t>
            </a:r>
          </a:p>
        </p:txBody>
      </p:sp>
      <p:sp>
        <p:nvSpPr>
          <p:cNvPr id="9" name="Content Placeholder 6">
            <a:extLst>
              <a:ext uri="{FF2B5EF4-FFF2-40B4-BE49-F238E27FC236}">
                <a16:creationId xmlns:a16="http://schemas.microsoft.com/office/drawing/2014/main" id="{13C5E859-311B-FED3-0D01-B081588C1B23}"/>
              </a:ext>
            </a:extLst>
          </p:cNvPr>
          <p:cNvSpPr txBox="1">
            <a:spLocks/>
          </p:cNvSpPr>
          <p:nvPr/>
        </p:nvSpPr>
        <p:spPr>
          <a:xfrm>
            <a:off x="6510792" y="1444402"/>
            <a:ext cx="5595863" cy="3684588"/>
          </a:xfrm>
          <a:prstGeom prst="rect">
            <a:avLst/>
          </a:prstGeom>
        </p:spPr>
        <p:txBody>
          <a:bodyPr vert="horz" lIns="91440" tIns="45720" rIns="91440" bIns="45720" rtlCol="0" anchor="t">
            <a:normAutofit/>
          </a:bodyPr>
          <a:lstStyle>
            <a:lvl1pPr marL="228600" indent="-228600" algn="l" defTabSz="514350" rtl="0" eaLnBrk="1" latinLnBrk="0" hangingPunct="1">
              <a:lnSpc>
                <a:spcPct val="90000"/>
              </a:lnSpc>
              <a:spcBef>
                <a:spcPts val="563"/>
              </a:spcBef>
              <a:buFont typeface="Wingdings" panose="05000000000000000000" pitchFamily="2" charset="2"/>
              <a:buChar char="§"/>
              <a:defRPr sz="1800" kern="1200">
                <a:solidFill>
                  <a:schemeClr val="accent4"/>
                </a:solidFill>
                <a:latin typeface="+mn-lt"/>
                <a:ea typeface="+mn-ea"/>
                <a:cs typeface="+mn-cs"/>
              </a:defRPr>
            </a:lvl1pPr>
            <a:lvl2pPr marL="514350" indent="-257175" algn="l" defTabSz="514350" rtl="0" eaLnBrk="1" latinLnBrk="0" hangingPunct="1">
              <a:lnSpc>
                <a:spcPct val="90000"/>
              </a:lnSpc>
              <a:spcBef>
                <a:spcPts val="281"/>
              </a:spcBef>
              <a:buClr>
                <a:srgbClr val="808080"/>
              </a:buClr>
              <a:buFont typeface="Calibri" panose="020F0502020204030204" pitchFamily="34" charset="0"/>
              <a:buChar char="−"/>
              <a:defRPr sz="1400" kern="1200">
                <a:solidFill>
                  <a:srgbClr val="808080"/>
                </a:solidFill>
                <a:latin typeface="+mn-lt"/>
                <a:ea typeface="+mn-ea"/>
                <a:cs typeface="+mn-cs"/>
              </a:defRPr>
            </a:lvl2pPr>
            <a:lvl3pPr marL="685800" indent="-228600" algn="l" defTabSz="514350" rtl="0" eaLnBrk="1" latinLnBrk="0" hangingPunct="1">
              <a:lnSpc>
                <a:spcPct val="90000"/>
              </a:lnSpc>
              <a:spcBef>
                <a:spcPts val="281"/>
              </a:spcBef>
              <a:buFont typeface="Arial" panose="020B0604020202020204" pitchFamily="34" charset="0"/>
              <a:buChar char="•"/>
              <a:defRPr sz="1200" kern="1200">
                <a:solidFill>
                  <a:srgbClr val="93B1CC"/>
                </a:solidFill>
                <a:latin typeface="+mn-lt"/>
                <a:ea typeface="+mn-ea"/>
                <a:cs typeface="+mn-cs"/>
              </a:defRPr>
            </a:lvl3pPr>
            <a:lvl4pPr marL="1028700" indent="-257175" algn="l" defTabSz="514350" rtl="0" eaLnBrk="1" latinLnBrk="0" hangingPunct="1">
              <a:lnSpc>
                <a:spcPct val="90000"/>
              </a:lnSpc>
              <a:spcBef>
                <a:spcPts val="281"/>
              </a:spcBef>
              <a:buFont typeface="Courier New" panose="02070309020205020404" pitchFamily="49" charset="0"/>
              <a:buChar char="o"/>
              <a:defRPr sz="1050" kern="1200">
                <a:solidFill>
                  <a:schemeClr val="accent4"/>
                </a:solidFill>
                <a:latin typeface="+mn-lt"/>
                <a:ea typeface="+mn-ea"/>
                <a:cs typeface="+mn-cs"/>
              </a:defRPr>
            </a:lvl4pPr>
            <a:lvl5pPr marL="1371600" indent="-228600" algn="l" defTabSz="514350" rtl="0" eaLnBrk="1" latinLnBrk="0" hangingPunct="1">
              <a:lnSpc>
                <a:spcPct val="90000"/>
              </a:lnSpc>
              <a:spcBef>
                <a:spcPts val="281"/>
              </a:spcBef>
              <a:buClr>
                <a:srgbClr val="808080"/>
              </a:buClr>
              <a:buFont typeface="Wingdings" panose="05000000000000000000" pitchFamily="2" charset="2"/>
              <a:buChar char="§"/>
              <a:defRPr sz="1000" kern="1200">
                <a:solidFill>
                  <a:srgbClr val="808080"/>
                </a:solidFill>
                <a:latin typeface="+mn-lt"/>
                <a:ea typeface="+mn-ea"/>
                <a:cs typeface="+mn-cs"/>
              </a:defRPr>
            </a:lvl5pPr>
            <a:lvl6pPr marL="1414463"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6pPr>
            <a:lvl7pPr marL="1671638"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7pPr>
            <a:lvl8pPr marL="1928813"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8pPr>
            <a:lvl9pPr marL="2185988"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9pPr>
          </a:lstStyle>
          <a:p>
            <a:pPr marL="0" indent="0">
              <a:buFont typeface="Wingdings" panose="05000000000000000000" pitchFamily="2" charset="2"/>
              <a:buNone/>
            </a:pPr>
            <a:r>
              <a:rPr lang="en-US" dirty="0">
                <a:ea typeface="+mn-lt"/>
                <a:cs typeface="+mn-lt"/>
              </a:rPr>
              <a:t>Which of the following areas of need within the communities your institution serves could benefit most from FHLBank grant programs? [multiple selections]</a:t>
            </a:r>
          </a:p>
          <a:p>
            <a:pPr marL="457200" indent="-457200">
              <a:buFont typeface="Wingdings" panose="05000000000000000000" pitchFamily="2" charset="2"/>
              <a:buAutoNum type="alphaLcPeriod"/>
            </a:pPr>
            <a:endParaRPr lang="en-US" dirty="0">
              <a:cs typeface="Calibri"/>
            </a:endParaRPr>
          </a:p>
          <a:p>
            <a:pPr marL="457200" indent="-457200">
              <a:spcBef>
                <a:spcPts val="1200"/>
              </a:spcBef>
              <a:buFont typeface="Wingdings" panose="05000000000000000000" pitchFamily="2" charset="2"/>
              <a:buAutoNum type="alphaLcPeriod"/>
            </a:pPr>
            <a:r>
              <a:rPr lang="en-US" dirty="0">
                <a:ea typeface="+mn-lt"/>
                <a:cs typeface="+mn-lt"/>
              </a:rPr>
              <a:t>small businesses</a:t>
            </a:r>
            <a:endParaRPr lang="en-US" dirty="0">
              <a:cs typeface="Calibri"/>
            </a:endParaRPr>
          </a:p>
          <a:p>
            <a:pPr marL="457200" indent="-457200">
              <a:buFont typeface="Wingdings" panose="05000000000000000000" pitchFamily="2" charset="2"/>
              <a:buAutoNum type="alphaLcPeriod"/>
            </a:pPr>
            <a:r>
              <a:rPr lang="en-US" dirty="0">
                <a:ea typeface="+mn-lt"/>
                <a:cs typeface="+mn-lt"/>
              </a:rPr>
              <a:t>agriculture</a:t>
            </a:r>
            <a:endParaRPr lang="en-US" dirty="0">
              <a:cs typeface="Calibri"/>
            </a:endParaRPr>
          </a:p>
          <a:p>
            <a:pPr marL="457200" indent="-457200">
              <a:buFont typeface="Wingdings" panose="05000000000000000000" pitchFamily="2" charset="2"/>
              <a:buAutoNum type="alphaLcPeriod"/>
            </a:pPr>
            <a:r>
              <a:rPr lang="en-US" dirty="0">
                <a:ea typeface="+mn-lt"/>
                <a:cs typeface="+mn-lt"/>
              </a:rPr>
              <a:t>rural housing/development</a:t>
            </a:r>
            <a:endParaRPr lang="en-US" dirty="0">
              <a:cs typeface="Calibri"/>
            </a:endParaRPr>
          </a:p>
          <a:p>
            <a:pPr marL="457200" indent="-457200">
              <a:buFont typeface="Wingdings" panose="05000000000000000000" pitchFamily="2" charset="2"/>
              <a:buAutoNum type="alphaLcPeriod"/>
            </a:pPr>
            <a:r>
              <a:rPr lang="en-US" dirty="0">
                <a:ea typeface="+mn-lt"/>
                <a:cs typeface="+mn-lt"/>
              </a:rPr>
              <a:t>tribal community and organizations</a:t>
            </a:r>
            <a:endParaRPr lang="en-US" dirty="0">
              <a:cs typeface="Calibri"/>
            </a:endParaRPr>
          </a:p>
          <a:p>
            <a:pPr marL="457200" indent="-457200">
              <a:buFont typeface="Wingdings" panose="05000000000000000000" pitchFamily="2" charset="2"/>
              <a:buAutoNum type="alphaLcPeriod"/>
            </a:pPr>
            <a:r>
              <a:rPr lang="en-US" dirty="0">
                <a:ea typeface="+mn-lt"/>
                <a:cs typeface="+mn-lt"/>
              </a:rPr>
              <a:t>infrastructure</a:t>
            </a:r>
            <a:endParaRPr lang="en-US" dirty="0">
              <a:cs typeface="Calibri"/>
            </a:endParaRPr>
          </a:p>
          <a:p>
            <a:pPr marL="457200" indent="-457200">
              <a:buFont typeface="Wingdings" panose="05000000000000000000" pitchFamily="2" charset="2"/>
              <a:buAutoNum type="alphaLcPeriod"/>
            </a:pPr>
            <a:r>
              <a:rPr lang="en-US" dirty="0">
                <a:ea typeface="+mn-lt"/>
                <a:cs typeface="+mn-lt"/>
              </a:rPr>
              <a:t>other</a:t>
            </a:r>
            <a:endParaRPr lang="en-US" dirty="0">
              <a:cs typeface="Calibri"/>
            </a:endParaRPr>
          </a:p>
          <a:p>
            <a:pPr marL="457200" indent="-457200">
              <a:buFont typeface="Wingdings" panose="05000000000000000000" pitchFamily="2" charset="2"/>
              <a:buAutoNum type="alphaLcPeriod"/>
            </a:pPr>
            <a:endParaRPr lang="en-US" dirty="0">
              <a:cs typeface="Calibri"/>
            </a:endParaRPr>
          </a:p>
        </p:txBody>
      </p:sp>
    </p:spTree>
    <p:extLst>
      <p:ext uri="{BB962C8B-B14F-4D97-AF65-F5344CB8AC3E}">
        <p14:creationId xmlns:p14="http://schemas.microsoft.com/office/powerpoint/2010/main" val="729164646"/>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9633136D-54FB-47C5-B90D-E4EEB5028AF9}"/>
              </a:ext>
            </a:extLst>
          </p:cNvPr>
          <p:cNvSpPr>
            <a:spLocks noGrp="1"/>
          </p:cNvSpPr>
          <p:nvPr>
            <p:ph type="ctrTitle"/>
          </p:nvPr>
        </p:nvSpPr>
        <p:spPr>
          <a:xfrm>
            <a:off x="609600" y="2361837"/>
            <a:ext cx="10972800" cy="1022099"/>
          </a:xfrm>
        </p:spPr>
        <p:txBody>
          <a:bodyPr vert="horz" lIns="91440" tIns="45720" rIns="91440" bIns="45720" rtlCol="0" anchor="b">
            <a:noAutofit/>
          </a:bodyPr>
          <a:lstStyle/>
          <a:p>
            <a:pPr algn="ctr"/>
            <a:r>
              <a:rPr lang="en-US" sz="3600" dirty="0">
                <a:latin typeface="Calibri"/>
                <a:cs typeface="Calibri"/>
              </a:rPr>
              <a:t>FHLBank is Here to Help</a:t>
            </a:r>
          </a:p>
        </p:txBody>
      </p:sp>
      <p:cxnSp>
        <p:nvCxnSpPr>
          <p:cNvPr id="5" name="Straight Connector 4">
            <a:extLst>
              <a:ext uri="{FF2B5EF4-FFF2-40B4-BE49-F238E27FC236}">
                <a16:creationId xmlns:a16="http://schemas.microsoft.com/office/drawing/2014/main" id="{6056662D-BFBD-2E9F-23DE-D6F913200C04}"/>
              </a:ext>
            </a:extLst>
          </p:cNvPr>
          <p:cNvCxnSpPr>
            <a:cxnSpLocks/>
          </p:cNvCxnSpPr>
          <p:nvPr/>
        </p:nvCxnSpPr>
        <p:spPr>
          <a:xfrm>
            <a:off x="609600" y="3429000"/>
            <a:ext cx="10972800" cy="0"/>
          </a:xfrm>
          <a:prstGeom prst="line">
            <a:avLst/>
          </a:prstGeom>
          <a:ln w="12700">
            <a:solidFill>
              <a:srgbClr val="80808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31755087"/>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Chart, line chart&#10;&#10;Description automatically generated">
            <a:extLst>
              <a:ext uri="{FF2B5EF4-FFF2-40B4-BE49-F238E27FC236}">
                <a16:creationId xmlns:a16="http://schemas.microsoft.com/office/drawing/2014/main" id="{08166C21-D5F8-5960-5C95-C879632DF95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34294" y="1082275"/>
            <a:ext cx="8340137" cy="4665844"/>
          </a:xfrm>
          <a:prstGeom prst="rect">
            <a:avLst/>
          </a:prstGeom>
        </p:spPr>
      </p:pic>
      <p:sp>
        <p:nvSpPr>
          <p:cNvPr id="2" name="Title 1">
            <a:extLst>
              <a:ext uri="{FF2B5EF4-FFF2-40B4-BE49-F238E27FC236}">
                <a16:creationId xmlns:a16="http://schemas.microsoft.com/office/drawing/2014/main" id="{45B7D8D2-2588-F594-EB55-E492020A8845}"/>
              </a:ext>
            </a:extLst>
          </p:cNvPr>
          <p:cNvSpPr>
            <a:spLocks noGrp="1"/>
          </p:cNvSpPr>
          <p:nvPr>
            <p:ph type="title"/>
          </p:nvPr>
        </p:nvSpPr>
        <p:spPr/>
        <p:txBody>
          <a:bodyPr/>
          <a:lstStyle/>
          <a:p>
            <a:r>
              <a:rPr lang="en-US" dirty="0"/>
              <a:t>Visit our Resource Center for upcoming events!</a:t>
            </a:r>
          </a:p>
        </p:txBody>
      </p:sp>
      <p:sp>
        <p:nvSpPr>
          <p:cNvPr id="8" name="Content Placeholder 7">
            <a:extLst>
              <a:ext uri="{FF2B5EF4-FFF2-40B4-BE49-F238E27FC236}">
                <a16:creationId xmlns:a16="http://schemas.microsoft.com/office/drawing/2014/main" id="{04D5CCAA-B262-86B9-62C6-5F9B70C177AB}"/>
              </a:ext>
            </a:extLst>
          </p:cNvPr>
          <p:cNvSpPr>
            <a:spLocks noGrp="1"/>
          </p:cNvSpPr>
          <p:nvPr>
            <p:ph sz="half" idx="2"/>
          </p:nvPr>
        </p:nvSpPr>
        <p:spPr/>
        <p:txBody>
          <a:bodyPr/>
          <a:lstStyle/>
          <a:p>
            <a:endParaRPr lang="en-US" dirty="0"/>
          </a:p>
        </p:txBody>
      </p:sp>
      <p:sp>
        <p:nvSpPr>
          <p:cNvPr id="5" name="Footer Placeholder 4">
            <a:extLst>
              <a:ext uri="{FF2B5EF4-FFF2-40B4-BE49-F238E27FC236}">
                <a16:creationId xmlns:a16="http://schemas.microsoft.com/office/drawing/2014/main" id="{7EBA1182-D059-6F77-FCDA-0AB864F2E247}"/>
              </a:ext>
            </a:extLst>
          </p:cNvPr>
          <p:cNvSpPr>
            <a:spLocks noGrp="1"/>
          </p:cNvSpPr>
          <p:nvPr>
            <p:ph type="ftr" sz="quarter" idx="3"/>
          </p:nvPr>
        </p:nvSpPr>
        <p:spPr/>
        <p:txBody>
          <a:bodyPr/>
          <a:lstStyle/>
          <a:p>
            <a:endParaRPr lang="en-US" dirty="0"/>
          </a:p>
        </p:txBody>
      </p:sp>
      <p:pic>
        <p:nvPicPr>
          <p:cNvPr id="6" name="Picture 5">
            <a:extLst>
              <a:ext uri="{FF2B5EF4-FFF2-40B4-BE49-F238E27FC236}">
                <a16:creationId xmlns:a16="http://schemas.microsoft.com/office/drawing/2014/main" id="{746480C3-A2F6-D80C-5147-E8F15BB2E326}"/>
              </a:ext>
            </a:extLst>
          </p:cNvPr>
          <p:cNvPicPr>
            <a:picLocks noChangeAspect="1"/>
          </p:cNvPicPr>
          <p:nvPr/>
        </p:nvPicPr>
        <p:blipFill>
          <a:blip r:embed="rId4"/>
          <a:stretch>
            <a:fillRect/>
          </a:stretch>
        </p:blipFill>
        <p:spPr>
          <a:xfrm>
            <a:off x="734294" y="1109881"/>
            <a:ext cx="9537048" cy="4661880"/>
          </a:xfrm>
          <a:prstGeom prst="rect">
            <a:avLst/>
          </a:prstGeom>
          <a:effectLst>
            <a:outerShdw blurRad="63500" sx="102000" sy="102000" algn="ctr" rotWithShape="0">
              <a:prstClr val="black">
                <a:alpha val="40000"/>
              </a:prstClr>
            </a:outerShdw>
          </a:effectLst>
        </p:spPr>
      </p:pic>
      <p:sp>
        <p:nvSpPr>
          <p:cNvPr id="9" name="Rectangle: Rounded Corners 8">
            <a:extLst>
              <a:ext uri="{FF2B5EF4-FFF2-40B4-BE49-F238E27FC236}">
                <a16:creationId xmlns:a16="http://schemas.microsoft.com/office/drawing/2014/main" id="{E8AFE16D-F796-4F05-AE50-B07B02EF9C52}"/>
              </a:ext>
            </a:extLst>
          </p:cNvPr>
          <p:cNvSpPr/>
          <p:nvPr/>
        </p:nvSpPr>
        <p:spPr>
          <a:xfrm>
            <a:off x="734294" y="5923626"/>
            <a:ext cx="8084128" cy="464165"/>
          </a:xfrm>
          <a:prstGeom prst="roundRect">
            <a:avLst/>
          </a:prstGeom>
          <a:gradFill>
            <a:gsLst>
              <a:gs pos="0">
                <a:schemeClr val="accent6">
                  <a:lumMod val="110000"/>
                  <a:satMod val="105000"/>
                  <a:tint val="67000"/>
                </a:schemeClr>
              </a:gs>
              <a:gs pos="50000">
                <a:schemeClr val="accent6"/>
              </a:gs>
              <a:gs pos="100000">
                <a:schemeClr val="accent6">
                  <a:lumMod val="105000"/>
                  <a:satMod val="109000"/>
                  <a:tint val="81000"/>
                </a:schemeClr>
              </a:gs>
            </a:gsLst>
          </a:gradFill>
          <a:ln>
            <a:solidFill>
              <a:schemeClr val="accent6">
                <a:lumMod val="75000"/>
              </a:schemeClr>
            </a:solidFill>
          </a:ln>
        </p:spPr>
        <p:style>
          <a:lnRef idx="1">
            <a:schemeClr val="accent6"/>
          </a:lnRef>
          <a:fillRef idx="2">
            <a:schemeClr val="accent6"/>
          </a:fillRef>
          <a:effectRef idx="1">
            <a:schemeClr val="accent6"/>
          </a:effectRef>
          <a:fontRef idx="minor">
            <a:schemeClr val="dk1"/>
          </a:fontRef>
        </p:style>
        <p:txBody>
          <a:bodyPr rtlCol="0" anchor="ctr"/>
          <a:lstStyle/>
          <a:p>
            <a:pPr algn="ctr"/>
            <a:r>
              <a:rPr lang="en-US" sz="2000" b="1" dirty="0">
                <a:solidFill>
                  <a:schemeClr val="tx1"/>
                </a:solidFill>
                <a:hlinkClick r:id="rId5">
                  <a:extLst>
                    <a:ext uri="{A12FA001-AC4F-418D-AE19-62706E023703}">
                      <ahyp:hlinkClr xmlns:ahyp="http://schemas.microsoft.com/office/drawing/2018/hyperlinkcolor" val="tx"/>
                    </a:ext>
                  </a:extLst>
                </a:hlinkClick>
              </a:rPr>
              <a:t>Resource Center - Federal Home Loan Bank Topeka (fhlbtopeka.com</a:t>
            </a:r>
            <a:r>
              <a:rPr lang="en-US" sz="2000" b="1" u="sng" dirty="0">
                <a:solidFill>
                  <a:schemeClr val="tx1"/>
                </a:solidFill>
                <a:hlinkClick r:id="rId5">
                  <a:extLst>
                    <a:ext uri="{A12FA001-AC4F-418D-AE19-62706E023703}">
                      <ahyp:hlinkClr xmlns:ahyp="http://schemas.microsoft.com/office/drawing/2018/hyperlinkcolor" val="tx"/>
                    </a:ext>
                  </a:extLst>
                </a:hlinkClick>
              </a:rPr>
              <a:t>)</a:t>
            </a:r>
            <a:r>
              <a:rPr lang="en-US" sz="2000" b="1" dirty="0">
                <a:solidFill>
                  <a:schemeClr val="tx1"/>
                </a:solidFill>
              </a:rPr>
              <a:t> </a:t>
            </a:r>
            <a:r>
              <a:rPr lang="en-US" sz="1200" b="1" dirty="0">
                <a:solidFill>
                  <a:schemeClr val="tx1"/>
                </a:solidFill>
              </a:rPr>
              <a:t>[link]</a:t>
            </a:r>
            <a:endParaRPr lang="en-US" sz="2000" b="1" dirty="0">
              <a:solidFill>
                <a:schemeClr val="tx1"/>
              </a:solidFill>
            </a:endParaRPr>
          </a:p>
        </p:txBody>
      </p:sp>
    </p:spTree>
    <p:extLst>
      <p:ext uri="{BB962C8B-B14F-4D97-AF65-F5344CB8AC3E}">
        <p14:creationId xmlns:p14="http://schemas.microsoft.com/office/powerpoint/2010/main" val="2738875925"/>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 Placeholder 7">
            <a:extLst>
              <a:ext uri="{FF2B5EF4-FFF2-40B4-BE49-F238E27FC236}">
                <a16:creationId xmlns:a16="http://schemas.microsoft.com/office/drawing/2014/main" id="{2D79736B-84FB-BDBB-790D-358E8B4B4C62}"/>
              </a:ext>
            </a:extLst>
          </p:cNvPr>
          <p:cNvSpPr>
            <a:spLocks noGrp="1"/>
          </p:cNvSpPr>
          <p:nvPr>
            <p:ph type="body" idx="1"/>
          </p:nvPr>
        </p:nvSpPr>
        <p:spPr/>
        <p:txBody>
          <a:bodyPr>
            <a:normAutofit/>
          </a:bodyPr>
          <a:lstStyle/>
          <a:p>
            <a:r>
              <a:rPr lang="en-US" dirty="0">
                <a:solidFill>
                  <a:schemeClr val="accent2"/>
                </a:solidFill>
              </a:rPr>
              <a:t>Kansas | Tuesday, September 24th</a:t>
            </a:r>
          </a:p>
        </p:txBody>
      </p:sp>
      <p:sp>
        <p:nvSpPr>
          <p:cNvPr id="9" name="Content Placeholder 8">
            <a:extLst>
              <a:ext uri="{FF2B5EF4-FFF2-40B4-BE49-F238E27FC236}">
                <a16:creationId xmlns:a16="http://schemas.microsoft.com/office/drawing/2014/main" id="{97ABA5AA-5F41-962A-AC1F-F3383F9B4577}"/>
              </a:ext>
            </a:extLst>
          </p:cNvPr>
          <p:cNvSpPr>
            <a:spLocks noGrp="1"/>
          </p:cNvSpPr>
          <p:nvPr>
            <p:ph sz="half" idx="2"/>
          </p:nvPr>
        </p:nvSpPr>
        <p:spPr/>
        <p:txBody>
          <a:bodyPr/>
          <a:lstStyle/>
          <a:p>
            <a:r>
              <a:rPr lang="en-US" dirty="0"/>
              <a:t>Prairie Band Casino &amp; Resort</a:t>
            </a:r>
          </a:p>
          <a:p>
            <a:r>
              <a:rPr lang="en-US" dirty="0"/>
              <a:t>Mayetta, Kansas</a:t>
            </a:r>
          </a:p>
          <a:p>
            <a:r>
              <a:rPr lang="en-US" dirty="0"/>
              <a:t>8:00 am – 5:30 pm</a:t>
            </a:r>
          </a:p>
        </p:txBody>
      </p:sp>
      <p:sp>
        <p:nvSpPr>
          <p:cNvPr id="2" name="Title 1">
            <a:extLst>
              <a:ext uri="{FF2B5EF4-FFF2-40B4-BE49-F238E27FC236}">
                <a16:creationId xmlns:a16="http://schemas.microsoft.com/office/drawing/2014/main" id="{00A56DB4-960C-2CDF-8845-45A1853A658F}"/>
              </a:ext>
            </a:extLst>
          </p:cNvPr>
          <p:cNvSpPr>
            <a:spLocks noGrp="1"/>
          </p:cNvSpPr>
          <p:nvPr>
            <p:ph type="title"/>
          </p:nvPr>
        </p:nvSpPr>
        <p:spPr/>
        <p:txBody>
          <a:bodyPr/>
          <a:lstStyle/>
          <a:p>
            <a:r>
              <a:rPr lang="en-US" dirty="0"/>
              <a:t>Not too late! Sign up for Kansas and Oklahoma Regional Meetings</a:t>
            </a:r>
          </a:p>
        </p:txBody>
      </p:sp>
      <p:sp>
        <p:nvSpPr>
          <p:cNvPr id="10" name="Text Placeholder 9">
            <a:extLst>
              <a:ext uri="{FF2B5EF4-FFF2-40B4-BE49-F238E27FC236}">
                <a16:creationId xmlns:a16="http://schemas.microsoft.com/office/drawing/2014/main" id="{9BE4E573-34C9-E284-4377-31948C8D5791}"/>
              </a:ext>
            </a:extLst>
          </p:cNvPr>
          <p:cNvSpPr>
            <a:spLocks noGrp="1"/>
          </p:cNvSpPr>
          <p:nvPr>
            <p:ph type="body" idx="11"/>
          </p:nvPr>
        </p:nvSpPr>
        <p:spPr/>
        <p:txBody>
          <a:bodyPr/>
          <a:lstStyle/>
          <a:p>
            <a:r>
              <a:rPr lang="en-US" dirty="0">
                <a:solidFill>
                  <a:schemeClr val="accent2"/>
                </a:solidFill>
              </a:rPr>
              <a:t>Oklahoma | Wednesday, October 16th</a:t>
            </a:r>
          </a:p>
        </p:txBody>
      </p:sp>
      <p:sp>
        <p:nvSpPr>
          <p:cNvPr id="11" name="Content Placeholder 10">
            <a:extLst>
              <a:ext uri="{FF2B5EF4-FFF2-40B4-BE49-F238E27FC236}">
                <a16:creationId xmlns:a16="http://schemas.microsoft.com/office/drawing/2014/main" id="{866AD12C-9316-1559-FAC1-03F410BEC50E}"/>
              </a:ext>
            </a:extLst>
          </p:cNvPr>
          <p:cNvSpPr>
            <a:spLocks noGrp="1"/>
          </p:cNvSpPr>
          <p:nvPr>
            <p:ph sz="half" idx="12"/>
          </p:nvPr>
        </p:nvSpPr>
        <p:spPr/>
        <p:txBody>
          <a:bodyPr/>
          <a:lstStyle/>
          <a:p>
            <a:r>
              <a:rPr lang="en-US" dirty="0"/>
              <a:t>Kickingbird Golf Club</a:t>
            </a:r>
          </a:p>
          <a:p>
            <a:r>
              <a:rPr lang="en-US" dirty="0"/>
              <a:t>Edmond, Oklahoma</a:t>
            </a:r>
          </a:p>
          <a:p>
            <a:r>
              <a:rPr lang="en-US" dirty="0"/>
              <a:t>8:00 am – 5:30 pm</a:t>
            </a:r>
          </a:p>
        </p:txBody>
      </p:sp>
      <p:sp>
        <p:nvSpPr>
          <p:cNvPr id="5" name="Footer Placeholder 4">
            <a:extLst>
              <a:ext uri="{FF2B5EF4-FFF2-40B4-BE49-F238E27FC236}">
                <a16:creationId xmlns:a16="http://schemas.microsoft.com/office/drawing/2014/main" id="{3538855B-ABFE-3E6C-FB43-E7D3695DD1BF}"/>
              </a:ext>
            </a:extLst>
          </p:cNvPr>
          <p:cNvSpPr>
            <a:spLocks noGrp="1"/>
          </p:cNvSpPr>
          <p:nvPr>
            <p:ph type="ftr" sz="quarter" idx="3"/>
          </p:nvPr>
        </p:nvSpPr>
        <p:spPr/>
        <p:txBody>
          <a:bodyPr/>
          <a:lstStyle/>
          <a:p>
            <a:endParaRPr lang="en-US" dirty="0"/>
          </a:p>
        </p:txBody>
      </p:sp>
      <p:sp>
        <p:nvSpPr>
          <p:cNvPr id="4" name="Slide Number Placeholder 3">
            <a:extLst>
              <a:ext uri="{FF2B5EF4-FFF2-40B4-BE49-F238E27FC236}">
                <a16:creationId xmlns:a16="http://schemas.microsoft.com/office/drawing/2014/main" id="{E4732B5F-E965-B974-FBFA-D83E8CB41823}"/>
              </a:ext>
            </a:extLst>
          </p:cNvPr>
          <p:cNvSpPr>
            <a:spLocks noGrp="1"/>
          </p:cNvSpPr>
          <p:nvPr>
            <p:ph type="sldNum" sz="quarter" idx="4294967295"/>
          </p:nvPr>
        </p:nvSpPr>
        <p:spPr>
          <a:xfrm>
            <a:off x="0" y="6103938"/>
            <a:ext cx="2743200" cy="365125"/>
          </a:xfrm>
        </p:spPr>
        <p:txBody>
          <a:bodyPr/>
          <a:lstStyle/>
          <a:p>
            <a:fld id="{4518C116-A7B6-49FA-B2BC-FBE835E63735}" type="slidenum">
              <a:rPr lang="en-US" smtClean="0"/>
              <a:pPr/>
              <a:t>48</a:t>
            </a:fld>
            <a:endParaRPr lang="en-US" dirty="0"/>
          </a:p>
        </p:txBody>
      </p:sp>
      <p:pic>
        <p:nvPicPr>
          <p:cNvPr id="7" name="Picture 6">
            <a:extLst>
              <a:ext uri="{FF2B5EF4-FFF2-40B4-BE49-F238E27FC236}">
                <a16:creationId xmlns:a16="http://schemas.microsoft.com/office/drawing/2014/main" id="{5470F9D8-FFE9-6114-1AFF-3C5196F5F5A5}"/>
              </a:ext>
            </a:extLst>
          </p:cNvPr>
          <p:cNvPicPr>
            <a:picLocks noChangeAspect="1"/>
          </p:cNvPicPr>
          <p:nvPr/>
        </p:nvPicPr>
        <p:blipFill>
          <a:blip r:embed="rId3"/>
          <a:stretch>
            <a:fillRect/>
          </a:stretch>
        </p:blipFill>
        <p:spPr>
          <a:xfrm>
            <a:off x="5444" y="3824853"/>
            <a:ext cx="12192000" cy="3032254"/>
          </a:xfrm>
          <a:prstGeom prst="rect">
            <a:avLst/>
          </a:prstGeom>
        </p:spPr>
      </p:pic>
      <p:sp>
        <p:nvSpPr>
          <p:cNvPr id="12" name="TextBox 11">
            <a:extLst>
              <a:ext uri="{FF2B5EF4-FFF2-40B4-BE49-F238E27FC236}">
                <a16:creationId xmlns:a16="http://schemas.microsoft.com/office/drawing/2014/main" id="{A9E1F103-261F-A380-A215-F63BE1E42112}"/>
              </a:ext>
            </a:extLst>
          </p:cNvPr>
          <p:cNvSpPr txBox="1"/>
          <p:nvPr/>
        </p:nvSpPr>
        <p:spPr>
          <a:xfrm>
            <a:off x="352986" y="3138009"/>
            <a:ext cx="11291298" cy="369332"/>
          </a:xfrm>
          <a:prstGeom prst="rect">
            <a:avLst/>
          </a:prstGeom>
          <a:noFill/>
        </p:spPr>
        <p:txBody>
          <a:bodyPr wrap="square" rtlCol="0">
            <a:spAutoFit/>
          </a:bodyPr>
          <a:lstStyle/>
          <a:p>
            <a:r>
              <a:rPr lang="en-US" dirty="0">
                <a:solidFill>
                  <a:srgbClr val="5A8E22"/>
                </a:solidFill>
              </a:rPr>
              <a:t>Visit </a:t>
            </a:r>
            <a:r>
              <a:rPr lang="en-US" b="1" dirty="0">
                <a:solidFill>
                  <a:schemeClr val="accent4"/>
                </a:solidFill>
                <a:hlinkClick r:id="rId4">
                  <a:extLst>
                    <a:ext uri="{A12FA001-AC4F-418D-AE19-62706E023703}">
                      <ahyp:hlinkClr xmlns:ahyp="http://schemas.microsoft.com/office/drawing/2018/hyperlinkcolor" val="tx"/>
                    </a:ext>
                  </a:extLst>
                </a:hlinkClick>
              </a:rPr>
              <a:t>www.fhlbtopeka.com/resource-center/events</a:t>
            </a:r>
            <a:r>
              <a:rPr lang="en-US" dirty="0">
                <a:solidFill>
                  <a:srgbClr val="5A8E22"/>
                </a:solidFill>
              </a:rPr>
              <a:t> to register or open FHLBank email communications for a link.</a:t>
            </a:r>
          </a:p>
        </p:txBody>
      </p:sp>
    </p:spTree>
    <p:extLst>
      <p:ext uri="{BB962C8B-B14F-4D97-AF65-F5344CB8AC3E}">
        <p14:creationId xmlns:p14="http://schemas.microsoft.com/office/powerpoint/2010/main" val="3326494066"/>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4D3C30-91ED-4AF2-9DF5-830963C59662}"/>
              </a:ext>
            </a:extLst>
          </p:cNvPr>
          <p:cNvSpPr>
            <a:spLocks noGrp="1"/>
          </p:cNvSpPr>
          <p:nvPr>
            <p:ph type="title"/>
          </p:nvPr>
        </p:nvSpPr>
        <p:spPr/>
        <p:txBody>
          <a:bodyPr>
            <a:normAutofit/>
          </a:bodyPr>
          <a:lstStyle/>
          <a:p>
            <a:pPr lvl="0"/>
            <a:r>
              <a:rPr lang="en-US" sz="3200" dirty="0">
                <a:solidFill>
                  <a:schemeClr val="tx2"/>
                </a:solidFill>
              </a:rPr>
              <a:t>FHLBank Contacts</a:t>
            </a:r>
            <a:endParaRPr lang="en-US" dirty="0">
              <a:solidFill>
                <a:schemeClr val="tx2"/>
              </a:solidFill>
            </a:endParaRPr>
          </a:p>
        </p:txBody>
      </p:sp>
      <p:sp>
        <p:nvSpPr>
          <p:cNvPr id="7" name="Content Placeholder 7">
            <a:extLst>
              <a:ext uri="{FF2B5EF4-FFF2-40B4-BE49-F238E27FC236}">
                <a16:creationId xmlns:a16="http://schemas.microsoft.com/office/drawing/2014/main" id="{BCDF25AC-8141-9D0C-FC4B-00073AC02FFF}"/>
              </a:ext>
            </a:extLst>
          </p:cNvPr>
          <p:cNvSpPr txBox="1">
            <a:spLocks/>
          </p:cNvSpPr>
          <p:nvPr/>
        </p:nvSpPr>
        <p:spPr>
          <a:xfrm>
            <a:off x="592343" y="1102825"/>
            <a:ext cx="6756311" cy="5286824"/>
          </a:xfrm>
          <a:prstGeom prst="rect">
            <a:avLst/>
          </a:prstGeom>
        </p:spPr>
        <p:txBody>
          <a:bodyPr vert="horz" lIns="91440" tIns="45720" rIns="91440" bIns="45720" rtlCol="0" anchor="t">
            <a:normAutofit/>
          </a:bodyPr>
          <a:lstStyle>
            <a:lvl1pPr marL="228600" indent="-228600" algn="l" defTabSz="514350" rtl="0" eaLnBrk="1" latinLnBrk="0" hangingPunct="1">
              <a:lnSpc>
                <a:spcPct val="90000"/>
              </a:lnSpc>
              <a:spcBef>
                <a:spcPts val="1000"/>
              </a:spcBef>
              <a:buFont typeface="Wingdings" panose="05000000000000000000" pitchFamily="2" charset="2"/>
              <a:buChar char="§"/>
              <a:defRPr sz="2200" kern="1200">
                <a:solidFill>
                  <a:schemeClr val="tx1"/>
                </a:solidFill>
                <a:latin typeface="+mn-lt"/>
                <a:ea typeface="+mn-ea"/>
                <a:cs typeface="+mn-cs"/>
              </a:defRPr>
            </a:lvl1pPr>
            <a:lvl2pPr marL="514350" indent="-257175" algn="l" defTabSz="514350" rtl="0" eaLnBrk="1" latinLnBrk="0" hangingPunct="1">
              <a:lnSpc>
                <a:spcPct val="90000"/>
              </a:lnSpc>
              <a:spcBef>
                <a:spcPts val="600"/>
              </a:spcBef>
              <a:buClr>
                <a:srgbClr val="808080"/>
              </a:buClr>
              <a:buFont typeface="Calibri" panose="020F0502020204030204" pitchFamily="34" charset="0"/>
              <a:buChar char="−"/>
              <a:defRPr sz="1800" kern="1200">
                <a:solidFill>
                  <a:srgbClr val="808080"/>
                </a:solidFill>
                <a:latin typeface="+mn-lt"/>
                <a:ea typeface="+mn-ea"/>
                <a:cs typeface="+mn-cs"/>
              </a:defRPr>
            </a:lvl2pPr>
            <a:lvl3pPr marL="628650" indent="-171450" algn="l" defTabSz="51435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3pPr>
            <a:lvl4pPr marL="971550" indent="-200025" algn="l" defTabSz="514350" rtl="0" eaLnBrk="1" latinLnBrk="0" hangingPunct="1">
              <a:lnSpc>
                <a:spcPct val="90000"/>
              </a:lnSpc>
              <a:spcBef>
                <a:spcPts val="600"/>
              </a:spcBef>
              <a:buFont typeface="Courier New" panose="02070309020205020404" pitchFamily="49" charset="0"/>
              <a:buChar char="o"/>
              <a:defRPr sz="1100" kern="1200">
                <a:solidFill>
                  <a:schemeClr val="accent4"/>
                </a:solidFill>
                <a:latin typeface="+mn-lt"/>
                <a:ea typeface="+mn-ea"/>
                <a:cs typeface="+mn-cs"/>
              </a:defRPr>
            </a:lvl4pPr>
            <a:lvl5pPr marL="1314450" indent="-171450" algn="l" defTabSz="514350" rtl="0" eaLnBrk="1" latinLnBrk="0" hangingPunct="1">
              <a:lnSpc>
                <a:spcPct val="90000"/>
              </a:lnSpc>
              <a:spcBef>
                <a:spcPts val="600"/>
              </a:spcBef>
              <a:buClr>
                <a:srgbClr val="808080"/>
              </a:buClr>
              <a:buFont typeface="Wingdings" panose="05000000000000000000" pitchFamily="2" charset="2"/>
              <a:buChar char="§"/>
              <a:defRPr sz="1050" kern="1200">
                <a:solidFill>
                  <a:srgbClr val="808080"/>
                </a:solidFill>
                <a:latin typeface="+mn-lt"/>
                <a:ea typeface="+mn-ea"/>
                <a:cs typeface="+mn-cs"/>
              </a:defRPr>
            </a:lvl5pPr>
            <a:lvl6pPr marL="1414463"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6pPr>
            <a:lvl7pPr marL="1671638"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7pPr>
            <a:lvl8pPr marL="1928813"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8pPr>
            <a:lvl9pPr marL="2185988"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9pPr>
          </a:lstStyle>
          <a:p>
            <a:pPr marL="0" indent="0" defTabSz="1219170" eaLnBrk="0" fontAlgn="base" hangingPunct="0">
              <a:lnSpc>
                <a:spcPct val="100000"/>
              </a:lnSpc>
              <a:spcBef>
                <a:spcPts val="0"/>
              </a:spcBef>
              <a:spcAft>
                <a:spcPct val="0"/>
              </a:spcAft>
              <a:buClr>
                <a:srgbClr val="7D8285"/>
              </a:buClr>
              <a:buFont typeface="Arial" panose="020B0604020202020204" pitchFamily="34" charset="0"/>
              <a:buNone/>
              <a:defRPr/>
            </a:pPr>
            <a:r>
              <a:rPr lang="en-US" sz="1800" b="1" kern="0" dirty="0">
                <a:solidFill>
                  <a:srgbClr val="092F57"/>
                </a:solidFill>
              </a:rPr>
              <a:t>Tony Venditte</a:t>
            </a:r>
          </a:p>
          <a:p>
            <a:pPr marL="0" indent="0" defTabSz="1219170" eaLnBrk="0" fontAlgn="base" hangingPunct="0">
              <a:lnSpc>
                <a:spcPct val="100000"/>
              </a:lnSpc>
              <a:spcBef>
                <a:spcPts val="0"/>
              </a:spcBef>
              <a:spcAft>
                <a:spcPct val="0"/>
              </a:spcAft>
              <a:buClr>
                <a:srgbClr val="7D8285"/>
              </a:buClr>
              <a:buFont typeface="Wingdings" panose="05000000000000000000" pitchFamily="2" charset="2"/>
              <a:buNone/>
              <a:defRPr/>
            </a:pPr>
            <a:r>
              <a:rPr lang="en-US" sz="1600" b="1" kern="0" dirty="0">
                <a:solidFill>
                  <a:srgbClr val="7D8285"/>
                </a:solidFill>
              </a:rPr>
              <a:t>Regional Account Manager – Central and Eastern Nebraska and NE Kansas</a:t>
            </a:r>
            <a:endParaRPr lang="en-US" sz="1600" b="1" kern="0" dirty="0">
              <a:solidFill>
                <a:srgbClr val="7D8285"/>
              </a:solidFill>
              <a:cs typeface="Calibri"/>
            </a:endParaRPr>
          </a:p>
          <a:p>
            <a:pPr marL="0" indent="0" defTabSz="1219170" eaLnBrk="0" fontAlgn="base" hangingPunct="0">
              <a:lnSpc>
                <a:spcPct val="100000"/>
              </a:lnSpc>
              <a:spcBef>
                <a:spcPts val="0"/>
              </a:spcBef>
              <a:spcAft>
                <a:spcPct val="0"/>
              </a:spcAft>
              <a:buClr>
                <a:srgbClr val="7D8285"/>
              </a:buClr>
              <a:buFont typeface="Arial" panose="020B0604020202020204" pitchFamily="34" charset="0"/>
              <a:buNone/>
              <a:defRPr/>
            </a:pPr>
            <a:r>
              <a:rPr lang="en-US" sz="1600" b="1" kern="0" dirty="0">
                <a:solidFill>
                  <a:schemeClr val="accent2"/>
                </a:solidFill>
                <a:hlinkClick r:id="rId3">
                  <a:extLst>
                    <a:ext uri="{A12FA001-AC4F-418D-AE19-62706E023703}">
                      <ahyp:hlinkClr xmlns:ahyp="http://schemas.microsoft.com/office/drawing/2018/hyperlinkcolor" val="tx"/>
                    </a:ext>
                  </a:extLst>
                </a:hlinkClick>
              </a:rPr>
              <a:t>tony.venditte@fhlbtopeka.com</a:t>
            </a:r>
            <a:endParaRPr lang="en-US" sz="1600" b="1" kern="0" dirty="0">
              <a:solidFill>
                <a:schemeClr val="accent2"/>
              </a:solidFill>
            </a:endParaRPr>
          </a:p>
          <a:p>
            <a:pPr marL="0" indent="0" defTabSz="1219170" eaLnBrk="0" fontAlgn="base" hangingPunct="0">
              <a:lnSpc>
                <a:spcPct val="100000"/>
              </a:lnSpc>
              <a:spcBef>
                <a:spcPts val="0"/>
              </a:spcBef>
              <a:spcAft>
                <a:spcPct val="0"/>
              </a:spcAft>
              <a:buClr>
                <a:srgbClr val="7D8285"/>
              </a:buClr>
              <a:buFont typeface="Arial" panose="020B0604020202020204" pitchFamily="34" charset="0"/>
              <a:buNone/>
              <a:defRPr/>
            </a:pPr>
            <a:r>
              <a:rPr lang="en-US" sz="1600" b="1" kern="0" dirty="0">
                <a:solidFill>
                  <a:srgbClr val="7D8285"/>
                </a:solidFill>
              </a:rPr>
              <a:t>402.890.6838</a:t>
            </a:r>
            <a:endParaRPr lang="en-US" sz="1400" b="1" kern="0" dirty="0">
              <a:solidFill>
                <a:srgbClr val="7D8285"/>
              </a:solidFill>
            </a:endParaRPr>
          </a:p>
          <a:p>
            <a:pPr marL="0" indent="0" defTabSz="1219170" eaLnBrk="0" fontAlgn="base" hangingPunct="0">
              <a:lnSpc>
                <a:spcPct val="100000"/>
              </a:lnSpc>
              <a:spcBef>
                <a:spcPts val="0"/>
              </a:spcBef>
              <a:spcAft>
                <a:spcPct val="0"/>
              </a:spcAft>
              <a:buClr>
                <a:srgbClr val="7D8285"/>
              </a:buClr>
              <a:buFont typeface="Arial" panose="020B0604020202020204" pitchFamily="34" charset="0"/>
              <a:buNone/>
              <a:defRPr/>
            </a:pPr>
            <a:endParaRPr lang="en-US" sz="1200" b="1" kern="0" dirty="0">
              <a:solidFill>
                <a:srgbClr val="7D8285"/>
              </a:solidFill>
            </a:endParaRPr>
          </a:p>
          <a:p>
            <a:pPr marL="0" indent="0" defTabSz="1219170" eaLnBrk="0" fontAlgn="base" hangingPunct="0">
              <a:lnSpc>
                <a:spcPct val="100000"/>
              </a:lnSpc>
              <a:spcBef>
                <a:spcPts val="0"/>
              </a:spcBef>
              <a:spcAft>
                <a:spcPct val="0"/>
              </a:spcAft>
              <a:buClr>
                <a:srgbClr val="7D8285"/>
              </a:buClr>
              <a:buFont typeface="Wingdings" panose="05000000000000000000" pitchFamily="2" charset="2"/>
              <a:buNone/>
              <a:defRPr/>
            </a:pPr>
            <a:r>
              <a:rPr lang="en-US" sz="1800" b="1" kern="0" dirty="0">
                <a:solidFill>
                  <a:srgbClr val="092F57"/>
                </a:solidFill>
              </a:rPr>
              <a:t>Jeff Steiner</a:t>
            </a:r>
            <a:endParaRPr lang="en-US" sz="1800" b="1" kern="0" dirty="0">
              <a:solidFill>
                <a:srgbClr val="092F57"/>
              </a:solidFill>
              <a:cs typeface="Calibri"/>
            </a:endParaRPr>
          </a:p>
          <a:p>
            <a:pPr marL="0" indent="0" defTabSz="1219170" eaLnBrk="0" fontAlgn="base" hangingPunct="0">
              <a:lnSpc>
                <a:spcPct val="100000"/>
              </a:lnSpc>
              <a:spcBef>
                <a:spcPts val="0"/>
              </a:spcBef>
              <a:spcAft>
                <a:spcPct val="0"/>
              </a:spcAft>
              <a:buClr>
                <a:srgbClr val="7D8285"/>
              </a:buClr>
              <a:buFont typeface="Wingdings" panose="05000000000000000000" pitchFamily="2" charset="2"/>
              <a:buNone/>
              <a:defRPr/>
            </a:pPr>
            <a:r>
              <a:rPr lang="en-US" sz="1600" b="1" kern="0" dirty="0">
                <a:solidFill>
                  <a:srgbClr val="7D8285"/>
                </a:solidFill>
              </a:rPr>
              <a:t>Regional Account Manager – Most of Kansas</a:t>
            </a:r>
            <a:endParaRPr lang="en-US" sz="1600" b="1" kern="0" dirty="0">
              <a:solidFill>
                <a:srgbClr val="7D8285"/>
              </a:solidFill>
              <a:cs typeface="Calibri"/>
            </a:endParaRPr>
          </a:p>
          <a:p>
            <a:pPr marL="0" indent="0" defTabSz="1219170" eaLnBrk="0" fontAlgn="base" hangingPunct="0">
              <a:lnSpc>
                <a:spcPct val="100000"/>
              </a:lnSpc>
              <a:spcBef>
                <a:spcPts val="0"/>
              </a:spcBef>
              <a:spcAft>
                <a:spcPct val="0"/>
              </a:spcAft>
              <a:buClr>
                <a:srgbClr val="7D8285"/>
              </a:buClr>
              <a:buFont typeface="Wingdings" panose="05000000000000000000" pitchFamily="2" charset="2"/>
              <a:buNone/>
              <a:defRPr/>
            </a:pPr>
            <a:r>
              <a:rPr lang="en-US" sz="1600" b="1" kern="0" dirty="0">
                <a:solidFill>
                  <a:schemeClr val="accent2"/>
                </a:solidFill>
                <a:hlinkClick r:id="rId4">
                  <a:extLst>
                    <a:ext uri="{A12FA001-AC4F-418D-AE19-62706E023703}">
                      <ahyp:hlinkClr xmlns:ahyp="http://schemas.microsoft.com/office/drawing/2018/hyperlinkcolor" val="tx"/>
                    </a:ext>
                  </a:extLst>
                </a:hlinkClick>
              </a:rPr>
              <a:t>jeff.steiner@fhlbtopeka.com</a:t>
            </a:r>
            <a:endParaRPr lang="en-US" sz="1600" b="1" kern="0" dirty="0">
              <a:solidFill>
                <a:schemeClr val="accent2"/>
              </a:solidFill>
            </a:endParaRPr>
          </a:p>
          <a:p>
            <a:pPr marL="0" indent="0" defTabSz="1219170" eaLnBrk="0" fontAlgn="base" hangingPunct="0">
              <a:lnSpc>
                <a:spcPct val="100000"/>
              </a:lnSpc>
              <a:spcBef>
                <a:spcPts val="0"/>
              </a:spcBef>
              <a:spcAft>
                <a:spcPct val="0"/>
              </a:spcAft>
              <a:buClr>
                <a:srgbClr val="7D8285"/>
              </a:buClr>
              <a:buFont typeface="Wingdings" panose="05000000000000000000" pitchFamily="2" charset="2"/>
              <a:buNone/>
              <a:defRPr/>
            </a:pPr>
            <a:r>
              <a:rPr lang="en-US" sz="1600" b="1" kern="0" dirty="0">
                <a:solidFill>
                  <a:srgbClr val="7D8285"/>
                </a:solidFill>
              </a:rPr>
              <a:t>785.478.8170</a:t>
            </a:r>
            <a:endParaRPr lang="en-US" sz="1400" b="1" kern="0" dirty="0">
              <a:solidFill>
                <a:srgbClr val="7D8285"/>
              </a:solidFill>
            </a:endParaRPr>
          </a:p>
          <a:p>
            <a:pPr marL="0" indent="0" defTabSz="1219170" eaLnBrk="0" fontAlgn="base" hangingPunct="0">
              <a:lnSpc>
                <a:spcPct val="100000"/>
              </a:lnSpc>
              <a:spcBef>
                <a:spcPts val="0"/>
              </a:spcBef>
              <a:spcAft>
                <a:spcPct val="0"/>
              </a:spcAft>
              <a:buClr>
                <a:srgbClr val="7D8285"/>
              </a:buClr>
              <a:buNone/>
              <a:defRPr/>
            </a:pPr>
            <a:br>
              <a:rPr lang="en-US" sz="1200" b="1" kern="0" dirty="0"/>
            </a:br>
            <a:r>
              <a:rPr lang="en-US" sz="1800" b="1" kern="0" dirty="0">
                <a:solidFill>
                  <a:srgbClr val="092F57"/>
                </a:solidFill>
              </a:rPr>
              <a:t>Drew Simmons </a:t>
            </a:r>
            <a:endParaRPr lang="en-US" sz="1600" b="1" kern="0" dirty="0">
              <a:solidFill>
                <a:srgbClr val="092F57"/>
              </a:solidFill>
            </a:endParaRPr>
          </a:p>
          <a:p>
            <a:pPr marL="0" indent="0" defTabSz="1219170" eaLnBrk="0" fontAlgn="base" hangingPunct="0">
              <a:lnSpc>
                <a:spcPct val="100000"/>
              </a:lnSpc>
              <a:spcBef>
                <a:spcPts val="0"/>
              </a:spcBef>
              <a:spcAft>
                <a:spcPct val="0"/>
              </a:spcAft>
              <a:buClr>
                <a:srgbClr val="7D8285"/>
              </a:buClr>
              <a:buFont typeface="Wingdings" panose="05000000000000000000" pitchFamily="2" charset="2"/>
              <a:buNone/>
              <a:defRPr/>
            </a:pPr>
            <a:r>
              <a:rPr lang="en-US" sz="1600" b="1" kern="0" dirty="0">
                <a:solidFill>
                  <a:srgbClr val="7D8285"/>
                </a:solidFill>
              </a:rPr>
              <a:t>Regional Account Manager – Oklahoma</a:t>
            </a:r>
            <a:endParaRPr lang="en-US" sz="1600" b="1" kern="0" dirty="0">
              <a:solidFill>
                <a:srgbClr val="7D8285"/>
              </a:solidFill>
              <a:cs typeface="Calibri"/>
            </a:endParaRPr>
          </a:p>
          <a:p>
            <a:pPr marL="0" indent="0" defTabSz="1219170" eaLnBrk="0" fontAlgn="base" hangingPunct="0">
              <a:lnSpc>
                <a:spcPct val="100000"/>
              </a:lnSpc>
              <a:spcBef>
                <a:spcPts val="0"/>
              </a:spcBef>
              <a:spcAft>
                <a:spcPct val="0"/>
              </a:spcAft>
              <a:buClr>
                <a:srgbClr val="7D8285"/>
              </a:buClr>
              <a:buFont typeface="Wingdings" panose="05000000000000000000" pitchFamily="2" charset="2"/>
              <a:buNone/>
              <a:defRPr/>
            </a:pPr>
            <a:r>
              <a:rPr lang="en-US" sz="1600" b="1" kern="0" dirty="0">
                <a:solidFill>
                  <a:schemeClr val="accent2"/>
                </a:solidFill>
                <a:hlinkClick r:id="rId5">
                  <a:extLst>
                    <a:ext uri="{A12FA001-AC4F-418D-AE19-62706E023703}">
                      <ahyp:hlinkClr xmlns:ahyp="http://schemas.microsoft.com/office/drawing/2018/hyperlinkcolor" val="tx"/>
                    </a:ext>
                  </a:extLst>
                </a:hlinkClick>
              </a:rPr>
              <a:t>drew.simmons@fhlbtopeka.com</a:t>
            </a:r>
            <a:endParaRPr lang="en-US" sz="1600" b="1" kern="0" dirty="0">
              <a:solidFill>
                <a:schemeClr val="accent2"/>
              </a:solidFill>
            </a:endParaRPr>
          </a:p>
          <a:p>
            <a:pPr marL="0" indent="0" defTabSz="1219170" eaLnBrk="0" fontAlgn="base" hangingPunct="0">
              <a:lnSpc>
                <a:spcPct val="100000"/>
              </a:lnSpc>
              <a:spcBef>
                <a:spcPts val="0"/>
              </a:spcBef>
              <a:spcAft>
                <a:spcPct val="0"/>
              </a:spcAft>
              <a:buClr>
                <a:srgbClr val="7D8285"/>
              </a:buClr>
              <a:buFont typeface="Wingdings" panose="05000000000000000000" pitchFamily="2" charset="2"/>
              <a:buNone/>
              <a:defRPr/>
            </a:pPr>
            <a:r>
              <a:rPr lang="en-US" sz="1600" b="1" kern="0" dirty="0">
                <a:solidFill>
                  <a:srgbClr val="7D8285"/>
                </a:solidFill>
              </a:rPr>
              <a:t>405.831.7678</a:t>
            </a:r>
            <a:endParaRPr lang="en-US" sz="1400" b="1" kern="0" dirty="0">
              <a:solidFill>
                <a:srgbClr val="7D8285"/>
              </a:solidFill>
            </a:endParaRPr>
          </a:p>
          <a:p>
            <a:pPr marL="0" indent="0" defTabSz="1219170" eaLnBrk="0" fontAlgn="base" hangingPunct="0">
              <a:lnSpc>
                <a:spcPct val="100000"/>
              </a:lnSpc>
              <a:spcBef>
                <a:spcPts val="0"/>
              </a:spcBef>
              <a:spcAft>
                <a:spcPct val="0"/>
              </a:spcAft>
              <a:buClr>
                <a:srgbClr val="7D8285"/>
              </a:buClr>
              <a:buFont typeface="Wingdings" panose="05000000000000000000" pitchFamily="2" charset="2"/>
              <a:buNone/>
              <a:defRPr/>
            </a:pPr>
            <a:br>
              <a:rPr lang="en-US" sz="1200" b="1" kern="0" dirty="0"/>
            </a:br>
            <a:r>
              <a:rPr lang="en-US" sz="1800" b="1" kern="0" dirty="0">
                <a:solidFill>
                  <a:srgbClr val="092F57"/>
                </a:solidFill>
              </a:rPr>
              <a:t>Rusty Davis</a:t>
            </a:r>
            <a:endParaRPr lang="en-US" sz="1800" b="1" kern="0" dirty="0">
              <a:solidFill>
                <a:srgbClr val="092F57"/>
              </a:solidFill>
              <a:cs typeface="Calibri"/>
            </a:endParaRPr>
          </a:p>
          <a:p>
            <a:pPr marL="0" indent="0" defTabSz="1219170" eaLnBrk="0" fontAlgn="base" hangingPunct="0">
              <a:lnSpc>
                <a:spcPct val="100000"/>
              </a:lnSpc>
              <a:spcBef>
                <a:spcPts val="0"/>
              </a:spcBef>
              <a:spcAft>
                <a:spcPct val="0"/>
              </a:spcAft>
              <a:buClr>
                <a:srgbClr val="7D8285"/>
              </a:buClr>
              <a:buFont typeface="Wingdings" panose="05000000000000000000" pitchFamily="2" charset="2"/>
              <a:buNone/>
              <a:defRPr/>
            </a:pPr>
            <a:r>
              <a:rPr lang="en-US" sz="1600" b="1" kern="0" dirty="0">
                <a:solidFill>
                  <a:srgbClr val="7D8285"/>
                </a:solidFill>
              </a:rPr>
              <a:t>Regional Account Manager – Colorado, Western Kansas and Western Nebraska</a:t>
            </a:r>
            <a:endParaRPr lang="en-US" sz="1600" b="1" kern="0" dirty="0">
              <a:solidFill>
                <a:srgbClr val="7D8285"/>
              </a:solidFill>
              <a:cs typeface="Calibri"/>
            </a:endParaRPr>
          </a:p>
          <a:p>
            <a:pPr marL="0" indent="0" defTabSz="1219170" eaLnBrk="0" fontAlgn="base" hangingPunct="0">
              <a:lnSpc>
                <a:spcPct val="100000"/>
              </a:lnSpc>
              <a:spcBef>
                <a:spcPts val="0"/>
              </a:spcBef>
              <a:spcAft>
                <a:spcPct val="0"/>
              </a:spcAft>
              <a:buClr>
                <a:srgbClr val="7D8285"/>
              </a:buClr>
              <a:buFont typeface="Wingdings" panose="05000000000000000000" pitchFamily="2" charset="2"/>
              <a:buNone/>
              <a:defRPr/>
            </a:pPr>
            <a:r>
              <a:rPr lang="en-US" sz="1600" b="1" kern="0" dirty="0">
                <a:solidFill>
                  <a:schemeClr val="accent2"/>
                </a:solidFill>
                <a:hlinkClick r:id="rId6">
                  <a:extLst>
                    <a:ext uri="{A12FA001-AC4F-418D-AE19-62706E023703}">
                      <ahyp:hlinkClr xmlns:ahyp="http://schemas.microsoft.com/office/drawing/2018/hyperlinkcolor" val="tx"/>
                    </a:ext>
                  </a:extLst>
                </a:hlinkClick>
              </a:rPr>
              <a:t>rusty.davis@fhlbtopeka.com</a:t>
            </a:r>
            <a:endParaRPr lang="en-US" sz="1600" b="1" kern="0" dirty="0">
              <a:solidFill>
                <a:schemeClr val="accent2"/>
              </a:solidFill>
            </a:endParaRPr>
          </a:p>
          <a:p>
            <a:pPr marL="0" indent="0" defTabSz="1219170" eaLnBrk="0" fontAlgn="base" hangingPunct="0">
              <a:lnSpc>
                <a:spcPct val="100000"/>
              </a:lnSpc>
              <a:spcBef>
                <a:spcPts val="0"/>
              </a:spcBef>
              <a:spcAft>
                <a:spcPct val="0"/>
              </a:spcAft>
              <a:buClr>
                <a:srgbClr val="7D8285"/>
              </a:buClr>
              <a:buFont typeface="Wingdings" panose="05000000000000000000" pitchFamily="2" charset="2"/>
              <a:buNone/>
              <a:defRPr/>
            </a:pPr>
            <a:r>
              <a:rPr lang="en-US" sz="1600" b="1" kern="0" dirty="0">
                <a:solidFill>
                  <a:srgbClr val="7D8285"/>
                </a:solidFill>
              </a:rPr>
              <a:t>720.212.9873</a:t>
            </a:r>
            <a:endParaRPr lang="en-US" sz="1600" b="1" kern="0" dirty="0">
              <a:solidFill>
                <a:srgbClr val="7D8285"/>
              </a:solidFill>
              <a:cs typeface="Calibri"/>
            </a:endParaRPr>
          </a:p>
        </p:txBody>
      </p:sp>
      <p:sp>
        <p:nvSpPr>
          <p:cNvPr id="8" name="Content Placeholder 9">
            <a:extLst>
              <a:ext uri="{FF2B5EF4-FFF2-40B4-BE49-F238E27FC236}">
                <a16:creationId xmlns:a16="http://schemas.microsoft.com/office/drawing/2014/main" id="{25C5A08D-9D40-54E1-5A76-B3FE3706CD4B}"/>
              </a:ext>
            </a:extLst>
          </p:cNvPr>
          <p:cNvSpPr txBox="1">
            <a:spLocks/>
          </p:cNvSpPr>
          <p:nvPr/>
        </p:nvSpPr>
        <p:spPr>
          <a:xfrm>
            <a:off x="7264764" y="1102825"/>
            <a:ext cx="4557916" cy="4468641"/>
          </a:xfrm>
          <a:prstGeom prst="rect">
            <a:avLst/>
          </a:prstGeom>
        </p:spPr>
        <p:txBody>
          <a:bodyPr>
            <a:noAutofit/>
          </a:bodyPr>
          <a:lstStyle>
            <a:lvl1pPr marL="228600" indent="-228600" algn="l" defTabSz="514350" rtl="0" eaLnBrk="1" latinLnBrk="0" hangingPunct="1">
              <a:lnSpc>
                <a:spcPct val="90000"/>
              </a:lnSpc>
              <a:spcBef>
                <a:spcPts val="563"/>
              </a:spcBef>
              <a:buFont typeface="Wingdings" panose="05000000000000000000" pitchFamily="2" charset="2"/>
              <a:buChar char="§"/>
              <a:defRPr sz="2200" kern="1200">
                <a:solidFill>
                  <a:schemeClr val="tx1"/>
                </a:solidFill>
                <a:latin typeface="+mn-lt"/>
                <a:ea typeface="+mn-ea"/>
                <a:cs typeface="+mn-cs"/>
              </a:defRPr>
            </a:lvl1pPr>
            <a:lvl2pPr marL="514350" indent="-257175" algn="l" defTabSz="514350" rtl="0" eaLnBrk="1" latinLnBrk="0" hangingPunct="1">
              <a:lnSpc>
                <a:spcPct val="90000"/>
              </a:lnSpc>
              <a:spcBef>
                <a:spcPts val="281"/>
              </a:spcBef>
              <a:buClr>
                <a:srgbClr val="808080"/>
              </a:buClr>
              <a:buFont typeface="Calibri" panose="020F0502020204030204" pitchFamily="34" charset="0"/>
              <a:buChar char="−"/>
              <a:defRPr sz="1800" kern="1200">
                <a:solidFill>
                  <a:srgbClr val="808080"/>
                </a:solidFill>
                <a:latin typeface="+mn-lt"/>
                <a:ea typeface="+mn-ea"/>
                <a:cs typeface="+mn-cs"/>
              </a:defRPr>
            </a:lvl2pPr>
            <a:lvl3pPr marL="685800" indent="-228600" algn="l" defTabSz="514350" rtl="0" eaLnBrk="1" latinLnBrk="0" hangingPunct="1">
              <a:lnSpc>
                <a:spcPct val="90000"/>
              </a:lnSpc>
              <a:spcBef>
                <a:spcPts val="281"/>
              </a:spcBef>
              <a:buFont typeface="Arial" panose="020B0604020202020204" pitchFamily="34" charset="0"/>
              <a:buChar char="•"/>
              <a:defRPr sz="1400" kern="1200">
                <a:solidFill>
                  <a:schemeClr val="tx1"/>
                </a:solidFill>
                <a:latin typeface="+mn-lt"/>
                <a:ea typeface="+mn-ea"/>
                <a:cs typeface="+mn-cs"/>
              </a:defRPr>
            </a:lvl3pPr>
            <a:lvl4pPr marL="1028700" indent="-257175" algn="l" defTabSz="514350" rtl="0" eaLnBrk="1" latinLnBrk="0" hangingPunct="1">
              <a:lnSpc>
                <a:spcPct val="90000"/>
              </a:lnSpc>
              <a:spcBef>
                <a:spcPts val="281"/>
              </a:spcBef>
              <a:buFont typeface="Courier New" panose="02070309020205020404" pitchFamily="49" charset="0"/>
              <a:buChar char="o"/>
              <a:defRPr sz="1100" kern="1200">
                <a:solidFill>
                  <a:schemeClr val="accent4"/>
                </a:solidFill>
                <a:latin typeface="+mn-lt"/>
                <a:ea typeface="+mn-ea"/>
                <a:cs typeface="+mn-cs"/>
              </a:defRPr>
            </a:lvl4pPr>
            <a:lvl5pPr marL="1371600" indent="-228600" algn="l" defTabSz="514350" rtl="0" eaLnBrk="1" latinLnBrk="0" hangingPunct="1">
              <a:lnSpc>
                <a:spcPct val="90000"/>
              </a:lnSpc>
              <a:spcBef>
                <a:spcPts val="281"/>
              </a:spcBef>
              <a:buClr>
                <a:srgbClr val="808080"/>
              </a:buClr>
              <a:buFont typeface="Wingdings" panose="05000000000000000000" pitchFamily="2" charset="2"/>
              <a:buChar char="§"/>
              <a:defRPr sz="1050" kern="1200">
                <a:solidFill>
                  <a:srgbClr val="808080"/>
                </a:solidFill>
                <a:latin typeface="+mn-lt"/>
                <a:ea typeface="+mn-ea"/>
                <a:cs typeface="+mn-cs"/>
              </a:defRPr>
            </a:lvl5pPr>
            <a:lvl6pPr marL="1414463"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6pPr>
            <a:lvl7pPr marL="1671638"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7pPr>
            <a:lvl8pPr marL="1928813"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8pPr>
            <a:lvl9pPr marL="2185988"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9pPr>
          </a:lstStyle>
          <a:p>
            <a:pPr marL="0" indent="0" defTabSz="1219170" eaLnBrk="0" fontAlgn="base" hangingPunct="0">
              <a:lnSpc>
                <a:spcPct val="100000"/>
              </a:lnSpc>
              <a:spcBef>
                <a:spcPts val="0"/>
              </a:spcBef>
              <a:spcAft>
                <a:spcPct val="0"/>
              </a:spcAft>
              <a:buClr>
                <a:srgbClr val="7D8285"/>
              </a:buClr>
              <a:buFont typeface="Arial" panose="020B0604020202020204" pitchFamily="34" charset="0"/>
              <a:buNone/>
              <a:defRPr/>
            </a:pPr>
            <a:r>
              <a:rPr lang="en-US" sz="1800" b="1" kern="0" dirty="0">
                <a:solidFill>
                  <a:srgbClr val="092F57"/>
                </a:solidFill>
              </a:rPr>
              <a:t>Lending </a:t>
            </a:r>
          </a:p>
          <a:p>
            <a:pPr marL="0" indent="0" defTabSz="1219170" eaLnBrk="0" fontAlgn="base" hangingPunct="0">
              <a:lnSpc>
                <a:spcPct val="100000"/>
              </a:lnSpc>
              <a:spcBef>
                <a:spcPts val="0"/>
              </a:spcBef>
              <a:spcAft>
                <a:spcPct val="0"/>
              </a:spcAft>
              <a:buClr>
                <a:srgbClr val="7D8285"/>
              </a:buClr>
              <a:buFont typeface="Arial" panose="020B0604020202020204" pitchFamily="34" charset="0"/>
              <a:buNone/>
              <a:defRPr/>
            </a:pPr>
            <a:r>
              <a:rPr lang="en-US" sz="1800" b="1" kern="0" dirty="0">
                <a:solidFill>
                  <a:srgbClr val="7D8285"/>
                </a:solidFill>
              </a:rPr>
              <a:t>800.809.2733</a:t>
            </a:r>
          </a:p>
          <a:p>
            <a:pPr marL="0" indent="0" defTabSz="1219170" eaLnBrk="0" fontAlgn="base" hangingPunct="0">
              <a:lnSpc>
                <a:spcPct val="100000"/>
              </a:lnSpc>
              <a:spcBef>
                <a:spcPts val="0"/>
              </a:spcBef>
              <a:spcAft>
                <a:spcPct val="0"/>
              </a:spcAft>
              <a:buClr>
                <a:srgbClr val="7D8285"/>
              </a:buClr>
              <a:buFont typeface="Arial" panose="020B0604020202020204" pitchFamily="34" charset="0"/>
              <a:buNone/>
              <a:defRPr/>
            </a:pPr>
            <a:endParaRPr lang="en-US" sz="1800" b="1" kern="0" dirty="0">
              <a:solidFill>
                <a:srgbClr val="7D8285"/>
              </a:solidFill>
            </a:endParaRPr>
          </a:p>
          <a:p>
            <a:pPr marL="0" indent="0" defTabSz="1219170" eaLnBrk="0" fontAlgn="base" hangingPunct="0">
              <a:lnSpc>
                <a:spcPct val="100000"/>
              </a:lnSpc>
              <a:spcBef>
                <a:spcPts val="0"/>
              </a:spcBef>
              <a:spcAft>
                <a:spcPct val="0"/>
              </a:spcAft>
              <a:buClr>
                <a:srgbClr val="7D8285"/>
              </a:buClr>
              <a:buFont typeface="Wingdings" panose="05000000000000000000" pitchFamily="2" charset="2"/>
              <a:buNone/>
              <a:defRPr/>
            </a:pPr>
            <a:r>
              <a:rPr lang="en-US" sz="1800" b="1" kern="0" dirty="0">
                <a:solidFill>
                  <a:srgbClr val="092F57"/>
                </a:solidFill>
              </a:rPr>
              <a:t>Wire Services </a:t>
            </a:r>
          </a:p>
          <a:p>
            <a:pPr marL="0" indent="0" defTabSz="1219170" eaLnBrk="0" fontAlgn="base" hangingPunct="0">
              <a:lnSpc>
                <a:spcPct val="100000"/>
              </a:lnSpc>
              <a:spcBef>
                <a:spcPts val="0"/>
              </a:spcBef>
              <a:spcAft>
                <a:spcPct val="0"/>
              </a:spcAft>
              <a:buClr>
                <a:srgbClr val="7D8285"/>
              </a:buClr>
              <a:buFont typeface="Wingdings" panose="05000000000000000000" pitchFamily="2" charset="2"/>
              <a:buNone/>
              <a:defRPr/>
            </a:pPr>
            <a:r>
              <a:rPr lang="en-US" sz="1800" b="1" kern="0" dirty="0">
                <a:solidFill>
                  <a:srgbClr val="7D8285"/>
                </a:solidFill>
              </a:rPr>
              <a:t>800.934.9473</a:t>
            </a:r>
          </a:p>
          <a:p>
            <a:pPr marL="0" indent="0" defTabSz="1219170" eaLnBrk="0" fontAlgn="base" hangingPunct="0">
              <a:lnSpc>
                <a:spcPct val="100000"/>
              </a:lnSpc>
              <a:spcBef>
                <a:spcPts val="0"/>
              </a:spcBef>
              <a:spcAft>
                <a:spcPct val="0"/>
              </a:spcAft>
              <a:buClr>
                <a:srgbClr val="7D8285"/>
              </a:buClr>
              <a:buFont typeface="Wingdings" panose="05000000000000000000" pitchFamily="2" charset="2"/>
              <a:buNone/>
              <a:defRPr/>
            </a:pPr>
            <a:br>
              <a:rPr lang="en-US" sz="1800" b="1" kern="0" dirty="0">
                <a:solidFill>
                  <a:srgbClr val="092F57"/>
                </a:solidFill>
              </a:rPr>
            </a:br>
            <a:r>
              <a:rPr lang="en-US" sz="1800" b="1" kern="0" dirty="0">
                <a:solidFill>
                  <a:srgbClr val="092F57"/>
                </a:solidFill>
              </a:rPr>
              <a:t>Housing &amp; Community Development</a:t>
            </a:r>
          </a:p>
          <a:p>
            <a:pPr marL="0" indent="0" defTabSz="1219170" eaLnBrk="0" fontAlgn="base" hangingPunct="0">
              <a:lnSpc>
                <a:spcPct val="100000"/>
              </a:lnSpc>
              <a:spcBef>
                <a:spcPts val="0"/>
              </a:spcBef>
              <a:spcAft>
                <a:spcPct val="0"/>
              </a:spcAft>
              <a:buClr>
                <a:srgbClr val="7D8285"/>
              </a:buClr>
              <a:buFont typeface="Wingdings" panose="05000000000000000000" pitchFamily="2" charset="2"/>
              <a:buNone/>
              <a:defRPr/>
            </a:pPr>
            <a:r>
              <a:rPr lang="en-US" sz="1800" b="1" kern="0" dirty="0">
                <a:solidFill>
                  <a:srgbClr val="7D8285"/>
                </a:solidFill>
              </a:rPr>
              <a:t>866.571.8155</a:t>
            </a:r>
          </a:p>
          <a:p>
            <a:pPr marL="0" indent="0" defTabSz="1219170" eaLnBrk="0" fontAlgn="base" hangingPunct="0">
              <a:lnSpc>
                <a:spcPct val="100000"/>
              </a:lnSpc>
              <a:spcBef>
                <a:spcPts val="0"/>
              </a:spcBef>
              <a:spcAft>
                <a:spcPct val="0"/>
              </a:spcAft>
              <a:buClr>
                <a:srgbClr val="7D8285"/>
              </a:buClr>
              <a:buFont typeface="Wingdings" panose="05000000000000000000" pitchFamily="2" charset="2"/>
              <a:buNone/>
              <a:defRPr/>
            </a:pPr>
            <a:endParaRPr lang="en-US" sz="1800" b="1" kern="0" dirty="0">
              <a:solidFill>
                <a:srgbClr val="7D8285"/>
              </a:solidFill>
            </a:endParaRPr>
          </a:p>
          <a:p>
            <a:pPr marL="0" indent="0" defTabSz="1219170" eaLnBrk="0" fontAlgn="base" hangingPunct="0">
              <a:lnSpc>
                <a:spcPct val="100000"/>
              </a:lnSpc>
              <a:spcBef>
                <a:spcPts val="0"/>
              </a:spcBef>
              <a:spcAft>
                <a:spcPct val="0"/>
              </a:spcAft>
              <a:buClr>
                <a:srgbClr val="7D8285"/>
              </a:buClr>
              <a:buFont typeface="Wingdings" panose="05000000000000000000" pitchFamily="2" charset="2"/>
              <a:buNone/>
              <a:defRPr/>
            </a:pPr>
            <a:r>
              <a:rPr lang="en-US" sz="1800" b="1" kern="0" dirty="0">
                <a:solidFill>
                  <a:srgbClr val="092F57"/>
                </a:solidFill>
              </a:rPr>
              <a:t>MPF Program </a:t>
            </a:r>
          </a:p>
          <a:p>
            <a:pPr marL="0" indent="0" defTabSz="1219170" eaLnBrk="0" fontAlgn="base" hangingPunct="0">
              <a:lnSpc>
                <a:spcPct val="100000"/>
              </a:lnSpc>
              <a:spcBef>
                <a:spcPts val="0"/>
              </a:spcBef>
              <a:spcAft>
                <a:spcPct val="0"/>
              </a:spcAft>
              <a:buClr>
                <a:srgbClr val="7D8285"/>
              </a:buClr>
              <a:buFont typeface="Wingdings" panose="05000000000000000000" pitchFamily="2" charset="2"/>
              <a:buNone/>
              <a:defRPr/>
            </a:pPr>
            <a:r>
              <a:rPr lang="en-US" sz="1800" b="1" kern="0" dirty="0">
                <a:solidFill>
                  <a:srgbClr val="7D8285"/>
                </a:solidFill>
              </a:rPr>
              <a:t>866.571.8171</a:t>
            </a:r>
          </a:p>
          <a:p>
            <a:pPr marL="0" indent="0" defTabSz="1219170" eaLnBrk="0" fontAlgn="base" hangingPunct="0">
              <a:lnSpc>
                <a:spcPct val="100000"/>
              </a:lnSpc>
              <a:spcBef>
                <a:spcPts val="0"/>
              </a:spcBef>
              <a:spcAft>
                <a:spcPct val="0"/>
              </a:spcAft>
              <a:buClr>
                <a:srgbClr val="7D8285"/>
              </a:buClr>
              <a:buFont typeface="Wingdings" panose="05000000000000000000" pitchFamily="2" charset="2"/>
              <a:buNone/>
              <a:defRPr/>
            </a:pPr>
            <a:endParaRPr lang="en-US" sz="1800" b="1" kern="0" dirty="0">
              <a:solidFill>
                <a:srgbClr val="092F57"/>
              </a:solidFill>
            </a:endParaRPr>
          </a:p>
          <a:p>
            <a:pPr marL="0" indent="0" defTabSz="1219170" eaLnBrk="0" fontAlgn="base" hangingPunct="0">
              <a:lnSpc>
                <a:spcPct val="100000"/>
              </a:lnSpc>
              <a:spcBef>
                <a:spcPts val="0"/>
              </a:spcBef>
              <a:spcAft>
                <a:spcPct val="0"/>
              </a:spcAft>
              <a:buClr>
                <a:srgbClr val="7D8285"/>
              </a:buClr>
              <a:buFont typeface="Wingdings" panose="05000000000000000000" pitchFamily="2" charset="2"/>
              <a:buNone/>
              <a:defRPr/>
            </a:pPr>
            <a:r>
              <a:rPr lang="en-US" sz="1800" b="1" kern="0" dirty="0">
                <a:solidFill>
                  <a:srgbClr val="092F57"/>
                </a:solidFill>
              </a:rPr>
              <a:t>Collateral &amp; Safekeeping Operations </a:t>
            </a:r>
            <a:r>
              <a:rPr lang="en-US" sz="1800" b="1" kern="0" dirty="0">
                <a:solidFill>
                  <a:srgbClr val="7D8285"/>
                </a:solidFill>
              </a:rPr>
              <a:t>877.933.7803</a:t>
            </a:r>
          </a:p>
          <a:p>
            <a:pPr marL="0" indent="0" defTabSz="1219170" eaLnBrk="0" fontAlgn="base" hangingPunct="0">
              <a:lnSpc>
                <a:spcPct val="100000"/>
              </a:lnSpc>
              <a:spcBef>
                <a:spcPts val="0"/>
              </a:spcBef>
              <a:spcAft>
                <a:spcPct val="0"/>
              </a:spcAft>
              <a:buClr>
                <a:srgbClr val="7D8285"/>
              </a:buClr>
              <a:buFont typeface="Wingdings" panose="05000000000000000000" pitchFamily="2" charset="2"/>
              <a:buNone/>
              <a:defRPr/>
            </a:pPr>
            <a:endParaRPr lang="en-US" sz="1800" b="1" kern="0" dirty="0">
              <a:solidFill>
                <a:srgbClr val="092F57"/>
              </a:solidFill>
            </a:endParaRPr>
          </a:p>
          <a:p>
            <a:pPr marL="0" indent="0" defTabSz="1219170" eaLnBrk="0" fontAlgn="base" hangingPunct="0">
              <a:lnSpc>
                <a:spcPct val="100000"/>
              </a:lnSpc>
              <a:spcBef>
                <a:spcPts val="0"/>
              </a:spcBef>
              <a:spcAft>
                <a:spcPct val="0"/>
              </a:spcAft>
              <a:buClr>
                <a:srgbClr val="7D8285"/>
              </a:buClr>
              <a:buFont typeface="Wingdings" panose="05000000000000000000" pitchFamily="2" charset="2"/>
              <a:buNone/>
              <a:defRPr/>
            </a:pPr>
            <a:r>
              <a:rPr lang="en-US" sz="1800" b="1" kern="0" dirty="0">
                <a:solidFill>
                  <a:srgbClr val="092F57"/>
                </a:solidFill>
              </a:rPr>
              <a:t>Member Credit Analysis </a:t>
            </a:r>
          </a:p>
          <a:p>
            <a:pPr marL="0" indent="0" defTabSz="1219170" eaLnBrk="0" fontAlgn="base" hangingPunct="0">
              <a:lnSpc>
                <a:spcPct val="100000"/>
              </a:lnSpc>
              <a:spcBef>
                <a:spcPts val="0"/>
              </a:spcBef>
              <a:spcAft>
                <a:spcPct val="0"/>
              </a:spcAft>
              <a:buClr>
                <a:srgbClr val="7D8285"/>
              </a:buClr>
              <a:buFont typeface="Arial" panose="020B0604020202020204" pitchFamily="34" charset="0"/>
              <a:buNone/>
              <a:defRPr/>
            </a:pPr>
            <a:r>
              <a:rPr lang="en-US" sz="1800" b="1" kern="0" dirty="0">
                <a:solidFill>
                  <a:srgbClr val="7D8285"/>
                </a:solidFill>
              </a:rPr>
              <a:t>800.905.2733</a:t>
            </a:r>
          </a:p>
          <a:p>
            <a:pPr marL="0" indent="0" defTabSz="1219170" eaLnBrk="0" fontAlgn="base" hangingPunct="0">
              <a:lnSpc>
                <a:spcPct val="100000"/>
              </a:lnSpc>
              <a:spcBef>
                <a:spcPts val="0"/>
              </a:spcBef>
              <a:spcAft>
                <a:spcPct val="0"/>
              </a:spcAft>
              <a:buClr>
                <a:srgbClr val="7D8285"/>
              </a:buClr>
              <a:buFont typeface="Arial" panose="020B0604020202020204" pitchFamily="34" charset="0"/>
              <a:buNone/>
              <a:defRPr/>
            </a:pPr>
            <a:endParaRPr lang="en-US" sz="1800" b="1" kern="0" dirty="0">
              <a:solidFill>
                <a:srgbClr val="7D8285"/>
              </a:solidFill>
            </a:endParaRPr>
          </a:p>
          <a:p>
            <a:pPr marL="0" indent="0">
              <a:buFont typeface="Wingdings" panose="05000000000000000000" pitchFamily="2" charset="2"/>
              <a:buNone/>
            </a:pPr>
            <a:endParaRPr lang="en-US" sz="1800" dirty="0"/>
          </a:p>
        </p:txBody>
      </p:sp>
    </p:spTree>
    <p:extLst>
      <p:ext uri="{BB962C8B-B14F-4D97-AF65-F5344CB8AC3E}">
        <p14:creationId xmlns:p14="http://schemas.microsoft.com/office/powerpoint/2010/main" val="1872426904"/>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A picture containing grass, sky, outdoor, green&#10;&#10;Description automatically generated">
            <a:extLst>
              <a:ext uri="{FF2B5EF4-FFF2-40B4-BE49-F238E27FC236}">
                <a16:creationId xmlns:a16="http://schemas.microsoft.com/office/drawing/2014/main" id="{A268890C-0E01-C1C2-4756-59BCC652962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064945" y="447"/>
            <a:ext cx="9140710" cy="6857107"/>
          </a:xfrm>
          <a:prstGeom prst="rect">
            <a:avLst/>
          </a:prstGeom>
        </p:spPr>
      </p:pic>
      <p:sp>
        <p:nvSpPr>
          <p:cNvPr id="3" name="Text Placeholder 2">
            <a:extLst>
              <a:ext uri="{FF2B5EF4-FFF2-40B4-BE49-F238E27FC236}">
                <a16:creationId xmlns:a16="http://schemas.microsoft.com/office/drawing/2014/main" id="{E8F77F7F-CF6B-26E4-B17B-907F38C1EB41}"/>
              </a:ext>
            </a:extLst>
          </p:cNvPr>
          <p:cNvSpPr>
            <a:spLocks noGrp="1"/>
          </p:cNvSpPr>
          <p:nvPr>
            <p:ph type="body" sz="half" idx="2"/>
          </p:nvPr>
        </p:nvSpPr>
        <p:spPr>
          <a:xfrm>
            <a:off x="101600" y="841713"/>
            <a:ext cx="2963345" cy="5174573"/>
          </a:xfrm>
        </p:spPr>
        <p:txBody>
          <a:bodyPr vert="horz" lIns="91440" tIns="45720" rIns="91440" bIns="45720" rtlCol="0" anchor="t">
            <a:normAutofit/>
          </a:bodyPr>
          <a:lstStyle/>
          <a:p>
            <a:r>
              <a:rPr lang="en-US" sz="2800" dirty="0"/>
              <a:t>THANK YOU FOR JOINING US TODAY!</a:t>
            </a:r>
          </a:p>
          <a:p>
            <a:endParaRPr lang="en-US" sz="2800" dirty="0">
              <a:cs typeface="Calibri"/>
            </a:endParaRPr>
          </a:p>
          <a:p>
            <a:r>
              <a:rPr lang="en-US" sz="2800" dirty="0">
                <a:cs typeface="Calibri"/>
              </a:rPr>
              <a:t>Next FI Live Session:</a:t>
            </a:r>
          </a:p>
          <a:p>
            <a:pPr marL="457200" indent="-457200">
              <a:buFont typeface="Calibri" panose="05000000000000000000" pitchFamily="2" charset="2"/>
              <a:buChar char="-"/>
            </a:pPr>
            <a:r>
              <a:rPr lang="en-US" sz="2400" dirty="0">
                <a:cs typeface="Calibri"/>
              </a:rPr>
              <a:t>Thursday, Nov. 21 at 2 p.m. CT</a:t>
            </a:r>
          </a:p>
          <a:p>
            <a:pPr marL="457200" indent="-457200">
              <a:buFont typeface="Calibri" panose="05000000000000000000" pitchFamily="2" charset="2"/>
              <a:buChar char="-"/>
            </a:pPr>
            <a:endParaRPr lang="en-US" sz="2800" dirty="0">
              <a:cs typeface="Calibri"/>
            </a:endParaRPr>
          </a:p>
        </p:txBody>
      </p:sp>
      <p:pic>
        <p:nvPicPr>
          <p:cNvPr id="7" name="Content Placeholder 6" descr="Logo, company name&#10;&#10;Description automatically generated">
            <a:extLst>
              <a:ext uri="{FF2B5EF4-FFF2-40B4-BE49-F238E27FC236}">
                <a16:creationId xmlns:a16="http://schemas.microsoft.com/office/drawing/2014/main" id="{44A709FB-12B5-8FB4-D02D-C2A622BD6FE1}"/>
              </a:ext>
            </a:extLst>
          </p:cNvPr>
          <p:cNvPicPr>
            <a:picLocks noGrp="1" noChangeAspect="1"/>
          </p:cNvPicPr>
          <p:nvPr>
            <p:ph idx="1"/>
          </p:nvPr>
        </p:nvPicPr>
        <p:blipFill>
          <a:blip r:embed="rId4">
            <a:extLst>
              <a:ext uri="{28A0092B-C50C-407E-A947-70E740481C1C}">
                <a14:useLocalDpi xmlns:a14="http://schemas.microsoft.com/office/drawing/2010/main" val="0"/>
              </a:ext>
            </a:extLst>
          </a:blip>
          <a:stretch>
            <a:fillRect/>
          </a:stretch>
        </p:blipFill>
        <p:spPr>
          <a:xfrm>
            <a:off x="5359398" y="321608"/>
            <a:ext cx="2693307" cy="1536193"/>
          </a:xfrm>
        </p:spPr>
      </p:pic>
    </p:spTree>
    <p:extLst>
      <p:ext uri="{BB962C8B-B14F-4D97-AF65-F5344CB8AC3E}">
        <p14:creationId xmlns:p14="http://schemas.microsoft.com/office/powerpoint/2010/main" val="454840804"/>
      </p:ext>
    </p:extLst>
  </p:cSld>
  <p:clrMapOvr>
    <a:masterClrMapping/>
  </p:clrMapOvr>
</p:sld>
</file>

<file path=ppt/theme/theme1.xml><?xml version="1.0" encoding="utf-8"?>
<a:theme xmlns:a="http://schemas.openxmlformats.org/drawingml/2006/main" name="Light Background">
  <a:themeElements>
    <a:clrScheme name="FHLB Theme">
      <a:dk1>
        <a:srgbClr val="003359"/>
      </a:dk1>
      <a:lt1>
        <a:srgbClr val="FFFFFF"/>
      </a:lt1>
      <a:dk2>
        <a:srgbClr val="003359"/>
      </a:dk2>
      <a:lt2>
        <a:srgbClr val="FFFFFF"/>
      </a:lt2>
      <a:accent1>
        <a:srgbClr val="A9AD00"/>
      </a:accent1>
      <a:accent2>
        <a:srgbClr val="6486AA"/>
      </a:accent2>
      <a:accent3>
        <a:srgbClr val="DAD9D7"/>
      </a:accent3>
      <a:accent4>
        <a:srgbClr val="333333"/>
      </a:accent4>
      <a:accent5>
        <a:srgbClr val="A9AD00"/>
      </a:accent5>
      <a:accent6>
        <a:srgbClr val="DDE4EC"/>
      </a:accent6>
      <a:hlink>
        <a:srgbClr val="A9AD00"/>
      </a:hlink>
      <a:folHlink>
        <a:srgbClr val="6486AA"/>
      </a:folHlink>
    </a:clrScheme>
    <a:fontScheme name="FLHB Fonts">
      <a:majorFont>
        <a:latin typeface="Calibri bold"/>
        <a:ea typeface=""/>
        <a:cs typeface=""/>
      </a:majorFont>
      <a:minorFont>
        <a:latin typeface="Calibri"/>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FHLBank_PPT_4-3_size.potx" id="{DB8FE8D2-EB37-464D-83C8-258C5C51B81C}" vid="{883F2054-0338-4F7B-A9FF-087CC1B87C55}"/>
    </a:ext>
  </a:extLst>
</a:theme>
</file>

<file path=ppt/theme/theme2.xml><?xml version="1.0" encoding="utf-8"?>
<a:theme xmlns:a="http://schemas.openxmlformats.org/drawingml/2006/main" name="Dark Background">
  <a:themeElements>
    <a:clrScheme name="FHLB Theme">
      <a:dk1>
        <a:srgbClr val="003359"/>
      </a:dk1>
      <a:lt1>
        <a:srgbClr val="FFFFFF"/>
      </a:lt1>
      <a:dk2>
        <a:srgbClr val="003359"/>
      </a:dk2>
      <a:lt2>
        <a:srgbClr val="FFFFFF"/>
      </a:lt2>
      <a:accent1>
        <a:srgbClr val="A9AD00"/>
      </a:accent1>
      <a:accent2>
        <a:srgbClr val="6486AA"/>
      </a:accent2>
      <a:accent3>
        <a:srgbClr val="DAD9D7"/>
      </a:accent3>
      <a:accent4>
        <a:srgbClr val="333333"/>
      </a:accent4>
      <a:accent5>
        <a:srgbClr val="A9AD00"/>
      </a:accent5>
      <a:accent6>
        <a:srgbClr val="DDE4EC"/>
      </a:accent6>
      <a:hlink>
        <a:srgbClr val="A9AD00"/>
      </a:hlink>
      <a:folHlink>
        <a:srgbClr val="6486AA"/>
      </a:folHlink>
    </a:clrScheme>
    <a:fontScheme name="FLHB Fonts">
      <a:majorFont>
        <a:latin typeface="Calibri bold"/>
        <a:ea typeface=""/>
        <a:cs typeface=""/>
      </a:majorFont>
      <a:minorFont>
        <a:latin typeface="Calibri"/>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FHLBank_PPT_4-3_size.potx" id="{DB8FE8D2-EB37-464D-83C8-258C5C51B81C}" vid="{E2C2DD88-C402-4E58-B3BE-D5E1C9E37763}"/>
    </a:ext>
  </a:extLst>
</a:theme>
</file>

<file path=ppt/theme/theme3.xml><?xml version="1.0" encoding="utf-8"?>
<a:theme xmlns:a="http://schemas.openxmlformats.org/drawingml/2006/main" name="1_Dark Background">
  <a:themeElements>
    <a:clrScheme name="FHLB Theme">
      <a:dk1>
        <a:srgbClr val="003359"/>
      </a:dk1>
      <a:lt1>
        <a:srgbClr val="FFFFFF"/>
      </a:lt1>
      <a:dk2>
        <a:srgbClr val="003359"/>
      </a:dk2>
      <a:lt2>
        <a:srgbClr val="FFFFFF"/>
      </a:lt2>
      <a:accent1>
        <a:srgbClr val="A9AD00"/>
      </a:accent1>
      <a:accent2>
        <a:srgbClr val="6486AA"/>
      </a:accent2>
      <a:accent3>
        <a:srgbClr val="DAD9D7"/>
      </a:accent3>
      <a:accent4>
        <a:srgbClr val="333333"/>
      </a:accent4>
      <a:accent5>
        <a:srgbClr val="A9AD00"/>
      </a:accent5>
      <a:accent6>
        <a:srgbClr val="DDE4EC"/>
      </a:accent6>
      <a:hlink>
        <a:srgbClr val="A9AD00"/>
      </a:hlink>
      <a:folHlink>
        <a:srgbClr val="6486AA"/>
      </a:folHlink>
    </a:clrScheme>
    <a:fontScheme name="FLHB Fonts">
      <a:majorFont>
        <a:latin typeface="Calibri bold"/>
        <a:ea typeface=""/>
        <a:cs typeface=""/>
      </a:majorFont>
      <a:minorFont>
        <a:latin typeface="Calibri"/>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FHLBank_Topeka_PowerPoint_Template.potx" id="{C9ADF5E0-8B4B-4B80-A80A-9745D79C2A6E}" vid="{5215C5FA-E177-454D-99BD-9476BF8E3F28}"/>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DAD129C361452C4480A2EA1428F5BC8B" ma:contentTypeVersion="2" ma:contentTypeDescription="Create a new document." ma:contentTypeScope="" ma:versionID="bd8c75c8169122e752a194244b8b61a5">
  <xsd:schema xmlns:xsd="http://www.w3.org/2001/XMLSchema" xmlns:xs="http://www.w3.org/2001/XMLSchema" xmlns:p="http://schemas.microsoft.com/office/2006/metadata/properties" xmlns:ns2="027e2bea-b682-4f7f-b29d-dc0ab804396c" targetNamespace="http://schemas.microsoft.com/office/2006/metadata/properties" ma:root="true" ma:fieldsID="cf82b8d87d99c4a434d17a89c6a2f893" ns2:_="">
    <xsd:import namespace="027e2bea-b682-4f7f-b29d-dc0ab804396c"/>
    <xsd:element name="properties">
      <xsd:complexType>
        <xsd:sequence>
          <xsd:element name="documentManagement">
            <xsd:complexType>
              <xsd:all>
                <xsd:element ref="ns2:MediaServiceMetadata" minOccurs="0"/>
                <xsd:element ref="ns2:MediaServiceFast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27e2bea-b682-4f7f-b29d-dc0ab804396c"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ma:readOnly="tru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EDE6EFBE-134A-414F-8095-2F6FDF90AC9C}">
  <ds:schemaRefs>
    <ds:schemaRef ds:uri="http://schemas.microsoft.com/office/2006/documentManagement/types"/>
    <ds:schemaRef ds:uri="http://www.w3.org/XML/1998/namespace"/>
    <ds:schemaRef ds:uri="http://schemas.microsoft.com/office/2006/metadata/properties"/>
    <ds:schemaRef ds:uri="http://schemas.microsoft.com/office/infopath/2007/PartnerControls"/>
    <ds:schemaRef ds:uri="027e2bea-b682-4f7f-b29d-dc0ab804396c"/>
    <ds:schemaRef ds:uri="http://purl.org/dc/terms/"/>
    <ds:schemaRef ds:uri="http://purl.org/dc/dcmitype/"/>
    <ds:schemaRef ds:uri="http://schemas.openxmlformats.org/package/2006/metadata/core-properties"/>
    <ds:schemaRef ds:uri="http://purl.org/dc/elements/1.1/"/>
  </ds:schemaRefs>
</ds:datastoreItem>
</file>

<file path=customXml/itemProps2.xml><?xml version="1.0" encoding="utf-8"?>
<ds:datastoreItem xmlns:ds="http://schemas.openxmlformats.org/officeDocument/2006/customXml" ds:itemID="{4D77D6AC-38F7-4F02-A764-203CF3C868B1}">
  <ds:schemaRefs>
    <ds:schemaRef ds:uri="027e2bea-b682-4f7f-b29d-dc0ab804396c"/>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F620AC6B-D197-47AF-8B8D-B9EC97775D2D}">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FHLBank_Topeka_PowerPoint_Template_option2_4by3format</Template>
  <TotalTime>11905</TotalTime>
  <Words>3778</Words>
  <Application>Microsoft Office PowerPoint</Application>
  <PresentationFormat>Widescreen</PresentationFormat>
  <Paragraphs>391</Paragraphs>
  <Slides>50</Slides>
  <Notes>44</Notes>
  <HiddenSlides>0</HiddenSlides>
  <MMClips>0</MMClips>
  <ScaleCrop>false</ScaleCrop>
  <HeadingPairs>
    <vt:vector size="6" baseType="variant">
      <vt:variant>
        <vt:lpstr>Fonts Used</vt:lpstr>
      </vt:variant>
      <vt:variant>
        <vt:i4>5</vt:i4>
      </vt:variant>
      <vt:variant>
        <vt:lpstr>Theme</vt:lpstr>
      </vt:variant>
      <vt:variant>
        <vt:i4>3</vt:i4>
      </vt:variant>
      <vt:variant>
        <vt:lpstr>Slide Titles</vt:lpstr>
      </vt:variant>
      <vt:variant>
        <vt:i4>50</vt:i4>
      </vt:variant>
    </vt:vector>
  </HeadingPairs>
  <TitlesOfParts>
    <vt:vector size="58" baseType="lpstr">
      <vt:lpstr>Arial</vt:lpstr>
      <vt:lpstr>Calibri</vt:lpstr>
      <vt:lpstr>Courier New</vt:lpstr>
      <vt:lpstr>Symbol</vt:lpstr>
      <vt:lpstr>Wingdings</vt:lpstr>
      <vt:lpstr>Light Background</vt:lpstr>
      <vt:lpstr>Dark Background</vt:lpstr>
      <vt:lpstr>1_Dark Background</vt:lpstr>
      <vt:lpstr>PowerPoint Presentation</vt:lpstr>
      <vt:lpstr>Cautionary Statements Regarding Forward-Looking Statements &amp; Disclaimer</vt:lpstr>
      <vt:lpstr>Presenters</vt:lpstr>
      <vt:lpstr>Discussion Topics</vt:lpstr>
      <vt:lpstr>Poll Questions</vt:lpstr>
      <vt:lpstr> Economic Update</vt:lpstr>
      <vt:lpstr>Economic Outlook</vt:lpstr>
      <vt:lpstr>Poll Question</vt:lpstr>
      <vt:lpstr>Fed Funds Futures | Now Projecting 4 Cuts by Year-End</vt:lpstr>
      <vt:lpstr>Yield Curve – Prepare for a Bull Steepening </vt:lpstr>
      <vt:lpstr>Treasury 10s/2s Spread 3bps from Even – Longest Inversion on Record </vt:lpstr>
      <vt:lpstr>10-Year Treasury Has Rallied 84bps Since May – 3.83%</vt:lpstr>
      <vt:lpstr>Q2 GDP – 2ND Estimate 3.00%</vt:lpstr>
      <vt:lpstr>Quarterly Core PCE| 2.80%</vt:lpstr>
      <vt:lpstr>U3 Unemployment Rate Highest Since October 2021 | 4.30% </vt:lpstr>
      <vt:lpstr>July’s Change in Non-Farm Payrolls lowest Since Dec 2020</vt:lpstr>
      <vt:lpstr>Pending Home Sales Drop to Lowest on Record</vt:lpstr>
      <vt:lpstr>Consumer Credit Weakening – CC Defaults Highest Since 2005/2006 </vt:lpstr>
      <vt:lpstr>Poll Question</vt:lpstr>
      <vt:lpstr>  Member Financial Trends</vt:lpstr>
      <vt:lpstr>Issues in focus for members</vt:lpstr>
      <vt:lpstr>Rebound in loan growth, liquid assets dip Quarter-over-quarter change in asset composition</vt:lpstr>
      <vt:lpstr>Funding pressure persistent Quarter-over-quarter change in funding composition</vt:lpstr>
      <vt:lpstr>Poll Questions</vt:lpstr>
      <vt:lpstr>Reliance on term funding remains elevated Cost of funds top of mind as maturities approach</vt:lpstr>
      <vt:lpstr>Margin headwinds persist for banks, expand at credit unions Share/deposit pricing pressure continues</vt:lpstr>
      <vt:lpstr>Credit concerns continue to mount Heightened focus on CRE exposure and consumer stress</vt:lpstr>
      <vt:lpstr>On the horizon</vt:lpstr>
      <vt:lpstr>  Funding Strategies &amp; Considerations</vt:lpstr>
      <vt:lpstr>Looking ahead – all signs point to rate cuts Will the Fed move down a gradual path or move more quickly to a policy shift?</vt:lpstr>
      <vt:lpstr>Straightforward strategies to prepare institution for success Move into falling rate environment</vt:lpstr>
      <vt:lpstr>Funding strategy considerations for an evolving rate outlook</vt:lpstr>
      <vt:lpstr>SOFR adjustable advance attributes</vt:lpstr>
      <vt:lpstr>Putable advances popular funding option </vt:lpstr>
      <vt:lpstr>Funding Strategy Illustrations New tool offered by Member Solutions</vt:lpstr>
      <vt:lpstr>Funding Strategy Wrap-up</vt:lpstr>
      <vt:lpstr>Poll Questions</vt:lpstr>
      <vt:lpstr>FHLBank Update on Capitol Hill</vt:lpstr>
      <vt:lpstr>A Tale of Two Election Outcomes - Impact to the FHLBank System</vt:lpstr>
      <vt:lpstr>Poll Question</vt:lpstr>
      <vt:lpstr>FHLBank Community &amp; Grant Programs</vt:lpstr>
      <vt:lpstr>Housing &amp; Community Development (HCD) Programs</vt:lpstr>
      <vt:lpstr>Turnkey Funding Update | $18.6 Million Assisting 1,300 Households</vt:lpstr>
      <vt:lpstr>FHLBank Topeka – Fulfilling Dual Liquidity and Housing Mission</vt:lpstr>
      <vt:lpstr>Poll Questions</vt:lpstr>
      <vt:lpstr>FHLBank is Here to Help</vt:lpstr>
      <vt:lpstr>Visit our Resource Center for upcoming events!</vt:lpstr>
      <vt:lpstr>Not too late! Sign up for Kansas and Oklahoma Regional Meetings</vt:lpstr>
      <vt:lpstr>FHLBank Contacts</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Title</dc:title>
  <dc:creator>Lindsey Brees</dc:creator>
  <cp:lastModifiedBy>Rachel Ciummo</cp:lastModifiedBy>
  <cp:revision>29</cp:revision>
  <cp:lastPrinted>2024-08-28T23:11:31Z</cp:lastPrinted>
  <dcterms:created xsi:type="dcterms:W3CDTF">2021-12-28T20:03:05Z</dcterms:created>
  <dcterms:modified xsi:type="dcterms:W3CDTF">2024-08-29T18:02:29Z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Order">
    <vt:lpwstr>313100.000000000</vt:lpwstr>
  </property>
  <property fmtid="{D5CDD505-2E9C-101B-9397-08002B2CF9AE}" pid="3" name="ContentTypeId">
    <vt:lpwstr>0x010100DAD129C361452C4480A2EA1428F5BC8B</vt:lpwstr>
  </property>
  <property fmtid="{D5CDD505-2E9C-101B-9397-08002B2CF9AE}" pid="4" name="ComplianceAssetId">
    <vt:lpwstr/>
  </property>
  <property fmtid="{D5CDD505-2E9C-101B-9397-08002B2CF9AE}" pid="5" name="_ExtendedDescription">
    <vt:lpwstr/>
  </property>
  <property fmtid="{D5CDD505-2E9C-101B-9397-08002B2CF9AE}" pid="6" name="TriggerFlowInfo">
    <vt:lpwstr/>
  </property>
  <property fmtid="{D5CDD505-2E9C-101B-9397-08002B2CF9AE}" pid="7" name="MSIP_Label_bce322ed-3b1c-452e-bbe8-1cbfc8d0b256_Enabled">
    <vt:lpwstr>true</vt:lpwstr>
  </property>
  <property fmtid="{D5CDD505-2E9C-101B-9397-08002B2CF9AE}" pid="8" name="MSIP_Label_bce322ed-3b1c-452e-bbe8-1cbfc8d0b256_SetDate">
    <vt:lpwstr>2022-04-13T18:09:51Z</vt:lpwstr>
  </property>
  <property fmtid="{D5CDD505-2E9C-101B-9397-08002B2CF9AE}" pid="9" name="MSIP_Label_bce322ed-3b1c-452e-bbe8-1cbfc8d0b256_Method">
    <vt:lpwstr>Privileged</vt:lpwstr>
  </property>
  <property fmtid="{D5CDD505-2E9C-101B-9397-08002B2CF9AE}" pid="10" name="MSIP_Label_bce322ed-3b1c-452e-bbe8-1cbfc8d0b256_Name">
    <vt:lpwstr>bce322ed-3b1c-452e-bbe8-1cbfc8d0b256</vt:lpwstr>
  </property>
  <property fmtid="{D5CDD505-2E9C-101B-9397-08002B2CF9AE}" pid="11" name="MSIP_Label_bce322ed-3b1c-452e-bbe8-1cbfc8d0b256_SiteId">
    <vt:lpwstr>d1273393-c6b6-4abf-b2c7-8b199d33b87b</vt:lpwstr>
  </property>
  <property fmtid="{D5CDD505-2E9C-101B-9397-08002B2CF9AE}" pid="12" name="MSIP_Label_bce322ed-3b1c-452e-bbe8-1cbfc8d0b256_ActionId">
    <vt:lpwstr>ce5a07de-395d-490c-994e-8fb8f2de1c61</vt:lpwstr>
  </property>
  <property fmtid="{D5CDD505-2E9C-101B-9397-08002B2CF9AE}" pid="13" name="MSIP_Label_bce322ed-3b1c-452e-bbe8-1cbfc8d0b256_ContentBits">
    <vt:lpwstr>2</vt:lpwstr>
  </property>
</Properties>
</file>